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hyperlink" Target="http://school.xvatit.com/index.php?title=%D0%97%D0%B0%D0%BA%D0%B0%D1%80%D0%BF%D0%B0%D1%82%D1%82%D1%8F_%D0%BF%D1%96%D0%B4_%D0%B2%D0%BB%D0%B0%D0%B4%D0%BE%D1%8E_%D0%A3%D0%B3%D0%BE%D1%80%D1%89%D0%B8%D0%BD%D0%B8._%D0%91%D1%83%D0%BA%D0%BE%D0%B2%D0%B8%D0%BD%D0%B0_%D1%83_%D1%81%D0%BA%D0%BB%D0%B0%D0%B4%D1%96_%D0%9C%D0%BE%D0%BB%D0%B4%D0%BE%D0%B2%D1%81%D1%8C%D0%BA%D0%BE%D0%B3%D0%BE_%D0%BA%D0%BD%D1%8F%D0%B7%D1%96%D0%B2%D1%81%D1%82%D0%B2%D0%B0._%D0%86%D0%BB%D1%8E%D1%81%D1%82%D1%80%D0%B0%D1%86%D1%96%D1%97_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hyperlink" Target="http://school.xvatit.com/index.php?title=%D0%A1%D0%BA%D1%96%D1%84%D0%B8_%D1%96_%D1%81%D0%B0%D1%80%D0%BC%D0%B0%D1%82%D0%B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school.xvatit.com/index.php?title=%D0%92%D0%B8%D0%BD%D0%B8%D0%BA%D0%BD%D0%B5%D0%BD%D0%BD%D1%8F_%D1%83%D0%BA%D1%80%D0%B0%D1%97%D0%BD%D1%81%D1%8C%D0%BA%D0%BE%D0%B3%D0%BE_%D0%BA%D0%BE%D0%B7%D0%B0%D1%86%D1%82%D0%B2%D0%B0_%D1%82%D0%B0_%D0%97%D0%B0%D0%BF%D0%BE%D1%80%D1%96%D0%B7%D1%8C%D0%BA%D0%BE%D1%97_%D0%A1%D1%96%D1%87%D1%96" TargetMode="External"/><Relationship Id="rId2" Type="http://schemas.openxmlformats.org/officeDocument/2006/relationships/hyperlink" Target="http://school.xvatit.com/index.php?title=%D0%90%D0%BD%D1%82%D0%B8%D1%87%D0%BD%D1%96_%D0%BC%D1%96%D1%81%D1%82%D0%B0_%D0%9F%D1%96%D0%B2%D0%BD%D1%96%D1%87%D0%BD%D0%BE%D0%B3%D0%BE_%D0%9F%D1%80%D0%B8%D1%87%D0%BE%D1%80%D0%BD%D0%BE%D0%BC%D0%BE%D1%80%22%D1%8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school.xvatit.com/index.php?title=%D0%9B%D1%96%D0%BA%D0%B2%D1%96%D0%B4%D0%B0%D1%86%D1%96%D1%8F_%D0%97%D0%B0%D0%BF%D0%BE%D1%80%D1%96%D0%B7%D1%8C%D0%BA%D0%BE%D1%97_%D0%A1%D1%96%D1%87%D1%96._%D0%9F%D1%96%D0%B2%D0%B4%D0%B5%D0%BD%D0%BD%D0%B0_%D0%A3%D0%BA%D1%80%D0%B0%D1%97%D0%BD%D0%B0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http://school.xvatit.com/index.php?title=%D0%A3%D0%BA%D1%80%D0%B0%D1%97%D0%BD%D1%81%D1%8C%D0%BA%D1%96_%D0%B7%D0%B5%D0%BC%D0%BB%D1%96_%D1%83_%D1%81%D0%BA%D0%BB%D0%B0%D0%B4%D1%96_%D0%9F%D0%BE%D0%BB%D1%8C%D1%89%D1%96,_%D1%97%D1%85_%D0%BF%D1%80%D0%B0%D0%B2%D0%BE%D0%B2%D0%B8%D0%B9_%D1%81%D1%82%D0%B0%D1%82%D1%83%D1%81.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Українські історичні землі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threePt" dir="t"/>
            </a:scene3d>
            <a:sp3d>
              <a:bevelT w="6350"/>
            </a:sp3d>
          </a:bodyPr>
          <a:lstStyle/>
          <a:p>
            <a:r>
              <a:rPr lang="uk-UA" dirty="0"/>
              <a:t>Особливост</a:t>
            </a:r>
            <a:r>
              <a:rPr lang="uk-UA" dirty="0">
                <a:effectLst/>
              </a:rPr>
              <a:t>і</a:t>
            </a:r>
            <a:r>
              <a:rPr lang="uk-UA" dirty="0"/>
              <a:t> українських історичних земель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2487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492896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err="1"/>
              <a:t>Західна</a:t>
            </a:r>
            <a:r>
              <a:rPr lang="ru-RU" sz="3200" b="1" dirty="0"/>
              <a:t> </a:t>
            </a:r>
            <a:r>
              <a:rPr lang="ru-RU" sz="3200" b="1" dirty="0" err="1"/>
              <a:t>Україна</a:t>
            </a:r>
            <a:r>
              <a:rPr lang="ru-RU" sz="3200" dirty="0"/>
              <a:t> </a:t>
            </a:r>
            <a:r>
              <a:rPr lang="ru-RU" sz="3200" dirty="0" err="1"/>
              <a:t>охоплює</a:t>
            </a:r>
            <a:r>
              <a:rPr lang="ru-RU" sz="3200" dirty="0"/>
              <a:t> </a:t>
            </a:r>
            <a:r>
              <a:rPr lang="ru-RU" sz="3200" dirty="0" err="1"/>
              <a:t>ті</a:t>
            </a:r>
            <a:r>
              <a:rPr lang="ru-RU" sz="3200" dirty="0"/>
              <a:t> </a:t>
            </a:r>
            <a:r>
              <a:rPr lang="ru-RU" sz="3200" dirty="0" err="1"/>
              <a:t>українські</a:t>
            </a:r>
            <a:r>
              <a:rPr lang="ru-RU" sz="3200" dirty="0"/>
              <a:t> </a:t>
            </a:r>
            <a:r>
              <a:rPr lang="ru-RU" sz="3200" dirty="0" err="1"/>
              <a:t>етнічні</a:t>
            </a:r>
            <a:r>
              <a:rPr lang="ru-RU" sz="3200" dirty="0"/>
              <a:t> </a:t>
            </a:r>
            <a:r>
              <a:rPr lang="ru-RU" sz="3200" dirty="0" err="1"/>
              <a:t>землі</a:t>
            </a:r>
            <a:r>
              <a:rPr lang="ru-RU" sz="3200" dirty="0"/>
              <a:t>, </a:t>
            </a:r>
            <a:r>
              <a:rPr lang="ru-RU" sz="3200" dirty="0" err="1"/>
              <a:t>які</a:t>
            </a:r>
            <a:r>
              <a:rPr lang="ru-RU" sz="3200" dirty="0"/>
              <a:t> в </a:t>
            </a:r>
            <a:r>
              <a:rPr lang="ru-RU" sz="3200" dirty="0" err="1"/>
              <a:t>результаті</a:t>
            </a:r>
            <a:r>
              <a:rPr lang="ru-RU" sz="3200" dirty="0"/>
              <a:t> </a:t>
            </a:r>
            <a:r>
              <a:rPr lang="ru-RU" sz="3200" dirty="0" err="1"/>
              <a:t>підписання</a:t>
            </a:r>
            <a:r>
              <a:rPr lang="ru-RU" sz="3200" dirty="0"/>
              <a:t> </a:t>
            </a:r>
            <a:r>
              <a:rPr lang="ru-RU" sz="3200" dirty="0" err="1"/>
              <a:t>Ризького</a:t>
            </a:r>
            <a:r>
              <a:rPr lang="ru-RU" sz="3200" dirty="0"/>
              <a:t> договору в 1921 р. не </a:t>
            </a:r>
            <a:r>
              <a:rPr lang="ru-RU" sz="3200" dirty="0" err="1"/>
              <a:t>ввійшли</a:t>
            </a:r>
            <a:r>
              <a:rPr lang="ru-RU" sz="3200" dirty="0"/>
              <a:t> до складу </a:t>
            </a:r>
            <a:r>
              <a:rPr lang="ru-RU" sz="3200" dirty="0" err="1"/>
              <a:t>радянської</a:t>
            </a:r>
            <a:r>
              <a:rPr lang="ru-RU" sz="3200" dirty="0"/>
              <a:t> </a:t>
            </a:r>
            <a:r>
              <a:rPr lang="ru-RU" sz="3200" dirty="0" err="1"/>
              <a:t>України</a:t>
            </a:r>
            <a:r>
              <a:rPr lang="ru-RU" sz="3200" dirty="0"/>
              <a:t>. </a:t>
            </a:r>
            <a:r>
              <a:rPr lang="ru-RU" sz="3200" dirty="0" err="1"/>
              <a:t>Частина</a:t>
            </a:r>
            <a:r>
              <a:rPr lang="ru-RU" sz="3200" dirty="0"/>
              <a:t> з них у </a:t>
            </a:r>
            <a:r>
              <a:rPr lang="ru-RU" sz="3200" dirty="0" err="1"/>
              <a:t>період</a:t>
            </a:r>
            <a:r>
              <a:rPr lang="ru-RU" sz="3200" dirty="0"/>
              <a:t> 1939-1945 </a:t>
            </a:r>
            <a:r>
              <a:rPr lang="ru-RU" sz="3200" dirty="0" err="1"/>
              <a:t>рр</a:t>
            </a:r>
            <a:r>
              <a:rPr lang="ru-RU" sz="3200" dirty="0"/>
              <a:t>. </a:t>
            </a:r>
            <a:r>
              <a:rPr lang="ru-RU" sz="3200" dirty="0" err="1"/>
              <a:t>була</a:t>
            </a:r>
            <a:r>
              <a:rPr lang="ru-RU" sz="3200" dirty="0"/>
              <a:t> </a:t>
            </a:r>
            <a:r>
              <a:rPr lang="ru-RU" sz="3200" dirty="0" err="1"/>
              <a:t>приєднана</a:t>
            </a:r>
            <a:r>
              <a:rPr lang="ru-RU" sz="3200" dirty="0"/>
              <a:t> до </a:t>
            </a:r>
            <a:r>
              <a:rPr lang="ru-RU" sz="3200" dirty="0" err="1"/>
              <a:t>радянської</a:t>
            </a:r>
            <a:r>
              <a:rPr lang="ru-RU" sz="3200" dirty="0"/>
              <a:t> </a:t>
            </a:r>
            <a:r>
              <a:rPr lang="ru-RU" sz="3200" dirty="0" err="1"/>
              <a:t>України</a:t>
            </a:r>
            <a:r>
              <a:rPr lang="ru-RU" sz="3200" dirty="0"/>
              <a:t> і зараз </a:t>
            </a:r>
            <a:r>
              <a:rPr lang="ru-RU" sz="3200" dirty="0" err="1"/>
              <a:t>розміщена</a:t>
            </a:r>
            <a:r>
              <a:rPr lang="ru-RU" sz="3200" dirty="0"/>
              <a:t> в межах </a:t>
            </a:r>
            <a:r>
              <a:rPr lang="ru-RU" sz="3200" dirty="0" err="1"/>
              <a:t>нашої</a:t>
            </a:r>
            <a:r>
              <a:rPr lang="ru-RU" sz="3200" dirty="0"/>
              <a:t> </a:t>
            </a:r>
            <a:r>
              <a:rPr lang="ru-RU" sz="3200" dirty="0" err="1"/>
              <a:t>держави</a:t>
            </a:r>
            <a:r>
              <a:rPr lang="ru-RU" sz="3200" dirty="0"/>
              <a:t>. До </a:t>
            </a:r>
            <a:r>
              <a:rPr lang="ru-RU" sz="3200" dirty="0" err="1"/>
              <a:t>історичних</a:t>
            </a:r>
            <a:r>
              <a:rPr lang="ru-RU" sz="3200" dirty="0"/>
              <a:t> земель </a:t>
            </a:r>
            <a:r>
              <a:rPr lang="ru-RU" sz="3200" dirty="0" err="1"/>
              <a:t>сучасної</a:t>
            </a:r>
            <a:r>
              <a:rPr lang="ru-RU" sz="3200" dirty="0"/>
              <a:t> </a:t>
            </a:r>
            <a:r>
              <a:rPr lang="ru-RU" sz="3200" dirty="0" err="1"/>
              <a:t>Західної</a:t>
            </a:r>
            <a:r>
              <a:rPr lang="ru-RU" sz="3200" dirty="0"/>
              <a:t> </a:t>
            </a:r>
            <a:r>
              <a:rPr lang="ru-RU" sz="3200" dirty="0" err="1"/>
              <a:t>України</a:t>
            </a:r>
            <a:r>
              <a:rPr lang="ru-RU" sz="3200" dirty="0"/>
              <a:t> належать </a:t>
            </a:r>
            <a:r>
              <a:rPr lang="ru-RU" sz="3200" dirty="0" err="1"/>
              <a:t>Волинь</a:t>
            </a:r>
            <a:r>
              <a:rPr lang="ru-RU" sz="3200" dirty="0"/>
              <a:t>, </a:t>
            </a:r>
            <a:r>
              <a:rPr lang="ru-RU" sz="3200" dirty="0" err="1"/>
              <a:t>Галичина</a:t>
            </a:r>
            <a:r>
              <a:rPr lang="ru-RU" sz="3200" dirty="0"/>
              <a:t>, </a:t>
            </a:r>
            <a:r>
              <a:rPr lang="ru-RU" sz="3200" dirty="0" err="1">
                <a:hlinkClick r:id="rId2" tooltip="Закарпаття під владою Угорщини. Буковина у складі Молдовського князівства. Ілюстрації 2"/>
              </a:rPr>
              <a:t>Закарпаття</a:t>
            </a:r>
            <a:r>
              <a:rPr lang="ru-RU" sz="3200" dirty="0"/>
              <a:t> та </a:t>
            </a:r>
            <a:r>
              <a:rPr lang="ru-RU" sz="3200" dirty="0" err="1"/>
              <a:t>Буковина</a:t>
            </a:r>
            <a:r>
              <a:rPr lang="ru-RU" sz="3200" dirty="0"/>
              <a:t>. </a:t>
            </a:r>
            <a:br>
              <a:rPr lang="ru-RU" sz="3200" dirty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09120"/>
            <a:ext cx="4654390" cy="265618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4581128"/>
            <a:ext cx="3419872" cy="227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308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1673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 err="1" smtClean="0"/>
              <a:t>Південна</a:t>
            </a:r>
            <a:r>
              <a:rPr lang="ru-RU" b="1" dirty="0" smtClean="0"/>
              <a:t> </a:t>
            </a:r>
            <a:r>
              <a:rPr lang="ru-RU" b="1" dirty="0"/>
              <a:t>(</a:t>
            </a:r>
            <a:r>
              <a:rPr lang="ru-RU" b="1" dirty="0" err="1"/>
              <a:t>Степова</a:t>
            </a:r>
            <a:r>
              <a:rPr lang="ru-RU" b="1" dirty="0"/>
              <a:t>) </a:t>
            </a:r>
            <a:r>
              <a:rPr lang="ru-RU" b="1" dirty="0" err="1"/>
              <a:t>Україна</a:t>
            </a:r>
            <a:r>
              <a:rPr lang="ru-RU" dirty="0"/>
              <a:t> є </a:t>
            </a:r>
            <a:r>
              <a:rPr lang="ru-RU" dirty="0" err="1"/>
              <a:t>регіоном</a:t>
            </a:r>
            <a:r>
              <a:rPr lang="ru-RU" dirty="0"/>
              <a:t>, де </a:t>
            </a:r>
            <a:r>
              <a:rPr lang="ru-RU" dirty="0" err="1"/>
              <a:t>вперше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нашої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виникли</a:t>
            </a:r>
            <a:r>
              <a:rPr lang="ru-RU" dirty="0"/>
              <a:t> </a:t>
            </a:r>
            <a:r>
              <a:rPr lang="ru-RU" dirty="0" err="1"/>
              <a:t>найдавніші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і </a:t>
            </a:r>
            <a:r>
              <a:rPr lang="ru-RU" dirty="0" err="1"/>
              <a:t>політичні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 (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існували</a:t>
            </a:r>
            <a:r>
              <a:rPr lang="ru-RU" dirty="0"/>
              <a:t> за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століть</a:t>
            </a:r>
            <a:r>
              <a:rPr lang="ru-RU" dirty="0"/>
              <a:t> до </a:t>
            </a:r>
            <a:r>
              <a:rPr lang="ru-RU" dirty="0" err="1"/>
              <a:t>нашої</a:t>
            </a:r>
            <a:r>
              <a:rPr lang="ru-RU" dirty="0"/>
              <a:t> </a:t>
            </a:r>
            <a:r>
              <a:rPr lang="ru-RU" dirty="0" err="1"/>
              <a:t>ери</a:t>
            </a:r>
            <a:r>
              <a:rPr lang="ru-RU" dirty="0"/>
              <a:t>). Вони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сформовані</a:t>
            </a:r>
            <a:r>
              <a:rPr lang="ru-RU" dirty="0"/>
              <a:t> </a:t>
            </a:r>
            <a:r>
              <a:rPr lang="ru-RU" dirty="0" err="1"/>
              <a:t>прийшлими</a:t>
            </a:r>
            <a:r>
              <a:rPr lang="ru-RU" dirty="0"/>
              <a:t> народами — греками, </a:t>
            </a:r>
            <a:r>
              <a:rPr lang="ru-RU" dirty="0" err="1">
                <a:hlinkClick r:id="rId2" tooltip="Скіфи і сармати"/>
              </a:rPr>
              <a:t>скіфами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середини</a:t>
            </a:r>
            <a:r>
              <a:rPr lang="ru-RU" dirty="0"/>
              <a:t> </a:t>
            </a:r>
            <a:r>
              <a:rPr lang="en-US" dirty="0"/>
              <a:t>XV </a:t>
            </a:r>
            <a:r>
              <a:rPr lang="ru-RU" dirty="0"/>
              <a:t>ст. </a:t>
            </a:r>
            <a:r>
              <a:rPr lang="ru-RU" dirty="0" err="1"/>
              <a:t>Крим</a:t>
            </a:r>
            <a:r>
              <a:rPr lang="ru-RU" dirty="0"/>
              <a:t> став державною </a:t>
            </a:r>
            <a:r>
              <a:rPr lang="ru-RU" dirty="0" err="1"/>
              <a:t>територією</a:t>
            </a:r>
            <a:r>
              <a:rPr lang="ru-RU" dirty="0"/>
              <a:t> </a:t>
            </a:r>
            <a:r>
              <a:rPr lang="ru-RU" dirty="0" err="1"/>
              <a:t>Кримського</a:t>
            </a:r>
            <a:r>
              <a:rPr lang="ru-RU" dirty="0"/>
              <a:t> ханства </a:t>
            </a:r>
            <a:r>
              <a:rPr lang="ru-RU" dirty="0" err="1"/>
              <a:t>зі</a:t>
            </a:r>
            <a:r>
              <a:rPr lang="ru-RU" dirty="0"/>
              <a:t> столицею в </a:t>
            </a:r>
            <a:r>
              <a:rPr lang="ru-RU" dirty="0" err="1"/>
              <a:t>Бахчисараї</a:t>
            </a:r>
            <a:r>
              <a:rPr lang="ru-RU" dirty="0"/>
              <a:t>.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залежним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Туреччини</a:t>
            </a:r>
            <a:r>
              <a:rPr lang="ru-RU" dirty="0"/>
              <a:t> і </a:t>
            </a:r>
            <a:r>
              <a:rPr lang="ru-RU" dirty="0" err="1"/>
              <a:t>спільно</a:t>
            </a:r>
            <a:r>
              <a:rPr lang="ru-RU" dirty="0"/>
              <a:t> з нею </a:t>
            </a:r>
            <a:r>
              <a:rPr lang="ru-RU" dirty="0" err="1"/>
              <a:t>поступово</a:t>
            </a:r>
            <a:r>
              <a:rPr lang="ru-RU" dirty="0"/>
              <a:t> </a:t>
            </a:r>
            <a:r>
              <a:rPr lang="ru-RU" dirty="0" err="1"/>
              <a:t>поширило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значну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тоді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не </a:t>
            </a:r>
            <a:r>
              <a:rPr lang="ru-RU" dirty="0" err="1"/>
              <a:t>заселеної</a:t>
            </a:r>
            <a:r>
              <a:rPr lang="ru-RU" dirty="0"/>
              <a:t> </a:t>
            </a:r>
            <a:r>
              <a:rPr lang="ru-RU" dirty="0" err="1"/>
              <a:t>Причорноморської</a:t>
            </a:r>
            <a:r>
              <a:rPr lang="ru-RU" dirty="0"/>
              <a:t> </a:t>
            </a:r>
            <a:r>
              <a:rPr lang="ru-RU" dirty="0" err="1"/>
              <a:t>низовини</a:t>
            </a:r>
            <a:r>
              <a:rPr lang="ru-RU" dirty="0"/>
              <a:t>. </a:t>
            </a:r>
            <a:r>
              <a:rPr lang="ru-RU" dirty="0" err="1"/>
              <a:t>Просування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на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/>
              <a:t>пов'язане</a:t>
            </a:r>
            <a:r>
              <a:rPr lang="ru-RU" dirty="0"/>
              <a:t> </a:t>
            </a:r>
            <a:r>
              <a:rPr lang="ru-RU" dirty="0" err="1"/>
              <a:t>передусім</a:t>
            </a:r>
            <a:r>
              <a:rPr lang="ru-RU" dirty="0"/>
              <a:t> з </a:t>
            </a:r>
            <a:r>
              <a:rPr lang="ru-RU" dirty="0" err="1"/>
              <a:t>виникненням</a:t>
            </a:r>
            <a:r>
              <a:rPr lang="ru-RU" dirty="0"/>
              <a:t> і </a:t>
            </a:r>
            <a:r>
              <a:rPr lang="ru-RU" dirty="0" err="1"/>
              <a:t>розвитком</a:t>
            </a:r>
            <a:r>
              <a:rPr lang="ru-RU" dirty="0"/>
              <a:t> </a:t>
            </a:r>
            <a:r>
              <a:rPr lang="ru-RU" dirty="0" err="1"/>
              <a:t>Запорізької</a:t>
            </a:r>
            <a:r>
              <a:rPr lang="ru-RU" dirty="0"/>
              <a:t> </a:t>
            </a:r>
            <a:r>
              <a:rPr lang="ru-RU" dirty="0" err="1"/>
              <a:t>Січі</a:t>
            </a:r>
            <a:r>
              <a:rPr lang="ru-RU" dirty="0"/>
              <a:t>. Тому </a:t>
            </a:r>
            <a:r>
              <a:rPr lang="ru-RU" dirty="0" err="1"/>
              <a:t>значна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історичних</a:t>
            </a:r>
            <a:r>
              <a:rPr lang="ru-RU" dirty="0"/>
              <a:t> земель у межах </a:t>
            </a:r>
            <a:r>
              <a:rPr lang="ru-RU" dirty="0" err="1"/>
              <a:t>Степової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отримала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 </a:t>
            </a:r>
            <a:r>
              <a:rPr lang="ru-RU" dirty="0" err="1"/>
              <a:t>Запоріжжя</a:t>
            </a:r>
            <a:r>
              <a:rPr lang="ru-RU" dirty="0"/>
              <a:t>. </a:t>
            </a:r>
            <a:br>
              <a:rPr lang="ru-RU" dirty="0"/>
            </a:b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Територію</a:t>
            </a:r>
            <a:r>
              <a:rPr lang="ru-RU" dirty="0" smtClean="0"/>
              <a:t> </a:t>
            </a:r>
            <a:r>
              <a:rPr lang="ru-RU" dirty="0" err="1"/>
              <a:t>Криму</a:t>
            </a:r>
            <a:r>
              <a:rPr lang="ru-RU" dirty="0"/>
              <a:t> і </a:t>
            </a:r>
            <a:r>
              <a:rPr lang="ru-RU" dirty="0" err="1"/>
              <a:t>прилеглої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Причорноморської</a:t>
            </a:r>
            <a:r>
              <a:rPr lang="ru-RU" dirty="0"/>
              <a:t> </a:t>
            </a:r>
            <a:r>
              <a:rPr lang="ru-RU" dirty="0" err="1"/>
              <a:t>низовини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Таврією</a:t>
            </a:r>
            <a:r>
              <a:rPr lang="ru-RU" dirty="0"/>
              <a:t> (так </a:t>
            </a:r>
            <a:r>
              <a:rPr lang="ru-RU" dirty="0" err="1"/>
              <a:t>стародавні</a:t>
            </a:r>
            <a:r>
              <a:rPr lang="ru-RU" dirty="0"/>
              <a:t> греки </a:t>
            </a:r>
            <a:r>
              <a:rPr lang="ru-RU" dirty="0" err="1"/>
              <a:t>називали</a:t>
            </a:r>
            <a:r>
              <a:rPr lang="ru-RU" dirty="0"/>
              <a:t> </a:t>
            </a:r>
            <a:r>
              <a:rPr lang="ru-RU" dirty="0" err="1"/>
              <a:t>країну</a:t>
            </a:r>
            <a:r>
              <a:rPr lang="ru-RU" dirty="0"/>
              <a:t> </a:t>
            </a:r>
            <a:r>
              <a:rPr lang="ru-RU" dirty="0" err="1"/>
              <a:t>таврів</a:t>
            </a:r>
            <a:r>
              <a:rPr lang="ru-RU" dirty="0"/>
              <a:t>). </a:t>
            </a:r>
            <a:r>
              <a:rPr lang="ru-RU" dirty="0" err="1"/>
              <a:t>Таврійська</a:t>
            </a:r>
            <a:r>
              <a:rPr lang="ru-RU" dirty="0"/>
              <a:t> </a:t>
            </a:r>
            <a:r>
              <a:rPr lang="ru-RU" dirty="0" err="1"/>
              <a:t>губернія</a:t>
            </a:r>
            <a:r>
              <a:rPr lang="ru-RU" dirty="0"/>
              <a:t> з центром у </a:t>
            </a:r>
            <a:r>
              <a:rPr lang="ru-RU" dirty="0" err="1"/>
              <a:t>Сімферополі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утворена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ліквідації</a:t>
            </a:r>
            <a:r>
              <a:rPr lang="ru-RU" dirty="0"/>
              <a:t> </a:t>
            </a:r>
            <a:r>
              <a:rPr lang="ru-RU" dirty="0" err="1"/>
              <a:t>Кримського</a:t>
            </a:r>
            <a:r>
              <a:rPr lang="ru-RU" dirty="0"/>
              <a:t> ханства та </a:t>
            </a:r>
            <a:r>
              <a:rPr lang="ru-RU" dirty="0" err="1"/>
              <a:t>приєднання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територій</a:t>
            </a:r>
            <a:r>
              <a:rPr lang="ru-RU" dirty="0"/>
              <a:t> до складу </a:t>
            </a:r>
            <a:r>
              <a:rPr lang="ru-RU" dirty="0" err="1"/>
              <a:t>Російської</a:t>
            </a:r>
            <a:r>
              <a:rPr lang="ru-RU" dirty="0"/>
              <a:t> </a:t>
            </a:r>
            <a:r>
              <a:rPr lang="ru-RU" dirty="0" err="1"/>
              <a:t>імперії</a:t>
            </a:r>
            <a:r>
              <a:rPr lang="ru-RU" dirty="0"/>
              <a:t>.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37112"/>
            <a:ext cx="3707904" cy="237239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4142509"/>
            <a:ext cx="35560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6854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796"/>
            <a:ext cx="8229600" cy="500738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4200" dirty="0" err="1"/>
              <a:t>Південні</a:t>
            </a:r>
            <a:r>
              <a:rPr lang="ru-RU" sz="4200" dirty="0"/>
              <a:t> </a:t>
            </a:r>
            <a:r>
              <a:rPr lang="ru-RU" sz="4200" dirty="0" err="1"/>
              <a:t>частини</a:t>
            </a:r>
            <a:r>
              <a:rPr lang="ru-RU" sz="4200" dirty="0"/>
              <a:t> </a:t>
            </a:r>
            <a:r>
              <a:rPr lang="ru-RU" sz="4200" dirty="0" err="1"/>
              <a:t>теперішніх</a:t>
            </a:r>
            <a:r>
              <a:rPr lang="ru-RU" sz="4200" dirty="0"/>
              <a:t> </a:t>
            </a:r>
            <a:r>
              <a:rPr lang="ru-RU" sz="4200" dirty="0" err="1"/>
              <a:t>Одеської</a:t>
            </a:r>
            <a:r>
              <a:rPr lang="ru-RU" sz="4200" dirty="0"/>
              <a:t>, </a:t>
            </a:r>
            <a:r>
              <a:rPr lang="ru-RU" sz="4200" dirty="0" err="1"/>
              <a:t>Миколаївської</a:t>
            </a:r>
            <a:r>
              <a:rPr lang="ru-RU" sz="4200" dirty="0"/>
              <a:t> та </a:t>
            </a:r>
            <a:r>
              <a:rPr lang="ru-RU" sz="4200" dirty="0" err="1"/>
              <a:t>Херсонської</a:t>
            </a:r>
            <a:r>
              <a:rPr lang="ru-RU" sz="4200" dirty="0"/>
              <a:t> областей, </a:t>
            </a:r>
            <a:r>
              <a:rPr lang="ru-RU" sz="4200" dirty="0" err="1"/>
              <a:t>що</a:t>
            </a:r>
            <a:r>
              <a:rPr lang="ru-RU" sz="4200" dirty="0"/>
              <a:t> лежать </a:t>
            </a:r>
            <a:r>
              <a:rPr lang="ru-RU" sz="4200" dirty="0" err="1"/>
              <a:t>між</a:t>
            </a:r>
            <a:r>
              <a:rPr lang="ru-RU" sz="4200" dirty="0"/>
              <a:t> </a:t>
            </a:r>
            <a:r>
              <a:rPr lang="ru-RU" sz="4200" dirty="0" err="1"/>
              <a:t>Дністром</a:t>
            </a:r>
            <a:r>
              <a:rPr lang="ru-RU" sz="4200" dirty="0"/>
              <a:t> і </a:t>
            </a:r>
            <a:r>
              <a:rPr lang="ru-RU" sz="4200" dirty="0" err="1"/>
              <a:t>Дніпром</a:t>
            </a:r>
            <a:r>
              <a:rPr lang="ru-RU" sz="4200" dirty="0"/>
              <a:t>, </a:t>
            </a:r>
            <a:r>
              <a:rPr lang="ru-RU" sz="4200" dirty="0" err="1"/>
              <a:t>називають</a:t>
            </a:r>
            <a:r>
              <a:rPr lang="ru-RU" sz="4200" dirty="0"/>
              <a:t> </a:t>
            </a:r>
            <a:r>
              <a:rPr lang="ru-RU" sz="4200" dirty="0" err="1">
                <a:hlinkClick r:id="rId2" tooltip="Античні міста Північного Причорномор&quot;я"/>
              </a:rPr>
              <a:t>Північним</a:t>
            </a:r>
            <a:r>
              <a:rPr lang="ru-RU" sz="4200" dirty="0">
                <a:hlinkClick r:id="rId2" tooltip="Античні міста Північного Причорномор&quot;я"/>
              </a:rPr>
              <a:t> </a:t>
            </a:r>
            <a:r>
              <a:rPr lang="ru-RU" sz="4200" dirty="0" err="1">
                <a:hlinkClick r:id="rId2" tooltip="Античні міста Північного Причорномор&quot;я"/>
              </a:rPr>
              <a:t>Причорномор'ям</a:t>
            </a:r>
            <a:r>
              <a:rPr lang="ru-RU" sz="4200" dirty="0"/>
              <a:t>. Тут у </a:t>
            </a:r>
            <a:r>
              <a:rPr lang="ru-RU" sz="4200" dirty="0" err="1"/>
              <a:t>давні</a:t>
            </a:r>
            <a:r>
              <a:rPr lang="ru-RU" sz="4200" dirty="0"/>
              <a:t> </a:t>
            </a:r>
            <a:r>
              <a:rPr lang="ru-RU" sz="4200" dirty="0" err="1"/>
              <a:t>часи</a:t>
            </a:r>
            <a:r>
              <a:rPr lang="ru-RU" sz="4200" dirty="0"/>
              <a:t> </a:t>
            </a:r>
            <a:r>
              <a:rPr lang="ru-RU" sz="4200" dirty="0" err="1"/>
              <a:t>існували</a:t>
            </a:r>
            <a:r>
              <a:rPr lang="ru-RU" sz="4200" dirty="0"/>
              <a:t> </a:t>
            </a:r>
            <a:r>
              <a:rPr lang="ru-RU" sz="4200" dirty="0" err="1"/>
              <a:t>осередки</a:t>
            </a:r>
            <a:r>
              <a:rPr lang="ru-RU" sz="4200" dirty="0"/>
              <a:t> </a:t>
            </a:r>
            <a:r>
              <a:rPr lang="ru-RU" sz="4200" dirty="0" err="1"/>
              <a:t>грецької</a:t>
            </a:r>
            <a:r>
              <a:rPr lang="ru-RU" sz="4200" dirty="0"/>
              <a:t> </a:t>
            </a:r>
            <a:r>
              <a:rPr lang="ru-RU" sz="4200" dirty="0" err="1"/>
              <a:t>колонізації</a:t>
            </a:r>
            <a:r>
              <a:rPr lang="ru-RU" sz="4200" dirty="0"/>
              <a:t>, </a:t>
            </a:r>
            <a:r>
              <a:rPr lang="ru-RU" sz="4200" dirty="0" err="1"/>
              <a:t>згодом</a:t>
            </a:r>
            <a:r>
              <a:rPr lang="ru-RU" sz="4200" dirty="0"/>
              <a:t> — </a:t>
            </a:r>
            <a:r>
              <a:rPr lang="ru-RU" sz="4200" dirty="0" err="1"/>
              <a:t>слов'янської</a:t>
            </a:r>
            <a:r>
              <a:rPr lang="ru-RU" sz="4200" dirty="0"/>
              <a:t>. </a:t>
            </a:r>
          </a:p>
          <a:p>
            <a:pPr marL="0" indent="0">
              <a:buNone/>
            </a:pPr>
            <a:endParaRPr lang="ru-RU" sz="4200" dirty="0"/>
          </a:p>
          <a:p>
            <a:pPr marL="0" indent="0">
              <a:buNone/>
            </a:pPr>
            <a:r>
              <a:rPr lang="ru-RU" sz="4200" dirty="0"/>
              <a:t>До складу </a:t>
            </a:r>
            <a:r>
              <a:rPr lang="ru-RU" sz="4200" dirty="0" err="1"/>
              <a:t>території</a:t>
            </a:r>
            <a:r>
              <a:rPr lang="ru-RU" sz="4200" dirty="0"/>
              <a:t> </a:t>
            </a:r>
            <a:r>
              <a:rPr lang="ru-RU" sz="4200" dirty="0" err="1"/>
              <a:t>України</a:t>
            </a:r>
            <a:r>
              <a:rPr lang="ru-RU" sz="4200" dirty="0"/>
              <a:t> входить </a:t>
            </a:r>
            <a:r>
              <a:rPr lang="ru-RU" sz="4200" dirty="0" err="1"/>
              <a:t>частина</a:t>
            </a:r>
            <a:r>
              <a:rPr lang="ru-RU" sz="4200" dirty="0"/>
              <a:t> </a:t>
            </a:r>
            <a:r>
              <a:rPr lang="ru-RU" sz="4200" dirty="0" err="1"/>
              <a:t>історичної</a:t>
            </a:r>
            <a:r>
              <a:rPr lang="ru-RU" sz="4200" dirty="0"/>
              <a:t> </a:t>
            </a:r>
            <a:r>
              <a:rPr lang="ru-RU" sz="4200" dirty="0" err="1"/>
              <a:t>Бессарабії</a:t>
            </a:r>
            <a:r>
              <a:rPr lang="ru-RU" sz="4200" dirty="0"/>
              <a:t>. </a:t>
            </a:r>
            <a:r>
              <a:rPr lang="ru-RU" sz="4200" dirty="0" err="1"/>
              <a:t>Більша</a:t>
            </a:r>
            <a:r>
              <a:rPr lang="ru-RU" sz="4200" dirty="0"/>
              <a:t> </a:t>
            </a:r>
            <a:r>
              <a:rPr lang="ru-RU" sz="4200" dirty="0" err="1"/>
              <a:t>частина</a:t>
            </a:r>
            <a:r>
              <a:rPr lang="ru-RU" sz="4200" dirty="0"/>
              <a:t> </a:t>
            </a:r>
            <a:r>
              <a:rPr lang="ru-RU" sz="4200" dirty="0" err="1"/>
              <a:t>цієї</a:t>
            </a:r>
            <a:r>
              <a:rPr lang="ru-RU" sz="4200" dirty="0"/>
              <a:t> </a:t>
            </a:r>
            <a:r>
              <a:rPr lang="ru-RU" sz="4200" dirty="0" err="1"/>
              <a:t>землі</a:t>
            </a:r>
            <a:r>
              <a:rPr lang="ru-RU" sz="4200" dirty="0"/>
              <a:t>, </a:t>
            </a:r>
            <a:r>
              <a:rPr lang="ru-RU" sz="4200" dirty="0" err="1"/>
              <a:t>що</a:t>
            </a:r>
            <a:r>
              <a:rPr lang="ru-RU" sz="4200" dirty="0"/>
              <a:t> </a:t>
            </a:r>
            <a:r>
              <a:rPr lang="ru-RU" sz="4200" dirty="0" err="1"/>
              <a:t>простягається</a:t>
            </a:r>
            <a:r>
              <a:rPr lang="ru-RU" sz="4200" dirty="0"/>
              <a:t> на </a:t>
            </a:r>
            <a:r>
              <a:rPr lang="ru-RU" sz="4200" dirty="0" err="1"/>
              <a:t>південь</a:t>
            </a:r>
            <a:r>
              <a:rPr lang="ru-RU" sz="4200" dirty="0"/>
              <a:t> </a:t>
            </a:r>
            <a:r>
              <a:rPr lang="ru-RU" sz="4200" dirty="0" err="1"/>
              <a:t>від</a:t>
            </a:r>
            <a:r>
              <a:rPr lang="ru-RU" sz="4200" dirty="0"/>
              <a:t> </a:t>
            </a:r>
            <a:r>
              <a:rPr lang="ru-RU" sz="4200" dirty="0" err="1"/>
              <a:t>Буковини</a:t>
            </a:r>
            <a:r>
              <a:rPr lang="ru-RU" sz="4200" dirty="0"/>
              <a:t> і </a:t>
            </a:r>
            <a:r>
              <a:rPr lang="ru-RU" sz="4200" dirty="0" err="1"/>
              <a:t>лежить</a:t>
            </a:r>
            <a:r>
              <a:rPr lang="ru-RU" sz="4200" dirty="0"/>
              <a:t> </a:t>
            </a:r>
            <a:r>
              <a:rPr lang="ru-RU" sz="4200" dirty="0" err="1"/>
              <a:t>між</a:t>
            </a:r>
            <a:r>
              <a:rPr lang="ru-RU" sz="4200" dirty="0"/>
              <a:t> </a:t>
            </a:r>
            <a:r>
              <a:rPr lang="ru-RU" sz="4200" dirty="0" err="1"/>
              <a:t>Дністром</a:t>
            </a:r>
            <a:r>
              <a:rPr lang="ru-RU" sz="4200" dirty="0"/>
              <a:t> і Прутом, входить до складу </a:t>
            </a:r>
            <a:r>
              <a:rPr lang="ru-RU" sz="4200" dirty="0" err="1"/>
              <a:t>Молдови</a:t>
            </a:r>
            <a:r>
              <a:rPr lang="ru-RU" sz="4200" dirty="0"/>
              <a:t>. Невелика </a:t>
            </a:r>
            <a:r>
              <a:rPr lang="ru-RU" sz="4200" dirty="0" err="1"/>
              <a:t>територія</a:t>
            </a:r>
            <a:r>
              <a:rPr lang="ru-RU" sz="4200" dirty="0"/>
              <a:t> </a:t>
            </a:r>
            <a:r>
              <a:rPr lang="ru-RU" sz="4200" dirty="0" err="1"/>
              <a:t>південної</a:t>
            </a:r>
            <a:r>
              <a:rPr lang="ru-RU" sz="4200" dirty="0"/>
              <a:t> </a:t>
            </a:r>
            <a:r>
              <a:rPr lang="ru-RU" sz="4200" dirty="0" err="1"/>
              <a:t>Бессарабії</a:t>
            </a:r>
            <a:r>
              <a:rPr lang="ru-RU" sz="4200" dirty="0"/>
              <a:t> </a:t>
            </a:r>
            <a:r>
              <a:rPr lang="ru-RU" sz="4200" dirty="0" err="1"/>
              <a:t>між</a:t>
            </a:r>
            <a:r>
              <a:rPr lang="ru-RU" sz="4200" dirty="0"/>
              <a:t> </a:t>
            </a:r>
            <a:r>
              <a:rPr lang="ru-RU" sz="4200" dirty="0" err="1"/>
              <a:t>Дністром</a:t>
            </a:r>
            <a:r>
              <a:rPr lang="ru-RU" sz="4200" dirty="0"/>
              <a:t> і гирлом Дунаю входить до складу </a:t>
            </a:r>
            <a:r>
              <a:rPr lang="ru-RU" sz="4200" dirty="0" err="1"/>
              <a:t>Одеської</a:t>
            </a:r>
            <a:r>
              <a:rPr lang="ru-RU" sz="4200" dirty="0"/>
              <a:t> </a:t>
            </a:r>
            <a:r>
              <a:rPr lang="ru-RU" sz="4200" dirty="0" err="1"/>
              <a:t>області</a:t>
            </a:r>
            <a:r>
              <a:rPr lang="ru-RU" sz="4200" dirty="0"/>
              <a:t>. </a:t>
            </a:r>
          </a:p>
          <a:p>
            <a:pPr marL="0" indent="0">
              <a:buNone/>
            </a:pPr>
            <a:r>
              <a:rPr lang="ru-RU" sz="4200" dirty="0" smtClean="0"/>
              <a:t> </a:t>
            </a:r>
          </a:p>
          <a:p>
            <a:pPr marL="0" indent="0">
              <a:buNone/>
            </a:pPr>
            <a:r>
              <a:rPr lang="ru-RU" sz="4200" dirty="0" smtClean="0"/>
              <a:t>Невелика </a:t>
            </a:r>
            <a:r>
              <a:rPr lang="ru-RU" sz="4200" dirty="0" err="1"/>
              <a:t>територія</a:t>
            </a:r>
            <a:r>
              <a:rPr lang="ru-RU" sz="4200" dirty="0"/>
              <a:t> </a:t>
            </a:r>
            <a:r>
              <a:rPr lang="ru-RU" sz="4200" dirty="0" err="1"/>
              <a:t>поблизу</a:t>
            </a:r>
            <a:r>
              <a:rPr lang="ru-RU" sz="4200" dirty="0"/>
              <a:t> </a:t>
            </a:r>
            <a:r>
              <a:rPr lang="ru-RU" sz="4200" dirty="0" err="1"/>
              <a:t>пригирлової</a:t>
            </a:r>
            <a:r>
              <a:rPr lang="ru-RU" sz="4200" dirty="0"/>
              <a:t> </a:t>
            </a:r>
            <a:r>
              <a:rPr lang="ru-RU" sz="4200" dirty="0" err="1"/>
              <a:t>частини</a:t>
            </a:r>
            <a:r>
              <a:rPr lang="ru-RU" sz="4200" dirty="0"/>
              <a:t> </a:t>
            </a:r>
            <a:r>
              <a:rPr lang="ru-RU" sz="4200" dirty="0" err="1"/>
              <a:t>течії</a:t>
            </a:r>
            <a:r>
              <a:rPr lang="ru-RU" sz="4200" dirty="0"/>
              <a:t> Дунаю в </a:t>
            </a:r>
            <a:r>
              <a:rPr lang="ru-RU" sz="4200" dirty="0" err="1"/>
              <a:t>Одеській</a:t>
            </a:r>
            <a:r>
              <a:rPr lang="ru-RU" sz="4200" dirty="0"/>
              <a:t> </a:t>
            </a:r>
            <a:r>
              <a:rPr lang="ru-RU" sz="4200" dirty="0" err="1"/>
              <a:t>області</a:t>
            </a:r>
            <a:r>
              <a:rPr lang="ru-RU" sz="4200" dirty="0"/>
              <a:t> </a:t>
            </a:r>
            <a:r>
              <a:rPr lang="ru-RU" sz="4200" dirty="0" err="1"/>
              <a:t>відома</a:t>
            </a:r>
            <a:r>
              <a:rPr lang="ru-RU" sz="4200" dirty="0"/>
              <a:t> як </a:t>
            </a:r>
            <a:r>
              <a:rPr lang="ru-RU" sz="4200" dirty="0" err="1"/>
              <a:t>історична</a:t>
            </a:r>
            <a:r>
              <a:rPr lang="ru-RU" sz="4200" dirty="0"/>
              <a:t> земля </a:t>
            </a:r>
            <a:r>
              <a:rPr lang="ru-RU" sz="4200" dirty="0" err="1"/>
              <a:t>Буджак</a:t>
            </a:r>
            <a:r>
              <a:rPr lang="ru-RU" sz="4200" dirty="0"/>
              <a:t>. </a:t>
            </a:r>
            <a:r>
              <a:rPr lang="ru-RU" sz="4200" dirty="0" err="1"/>
              <a:t>Назва</a:t>
            </a:r>
            <a:r>
              <a:rPr lang="ru-RU" sz="4200" dirty="0"/>
              <a:t> походить з </a:t>
            </a:r>
            <a:r>
              <a:rPr lang="ru-RU" sz="4200" dirty="0" err="1"/>
              <a:t>турецької</a:t>
            </a:r>
            <a:r>
              <a:rPr lang="ru-RU" sz="4200" dirty="0"/>
              <a:t> </a:t>
            </a:r>
            <a:r>
              <a:rPr lang="ru-RU" sz="4200" dirty="0" err="1"/>
              <a:t>мови</a:t>
            </a:r>
            <a:r>
              <a:rPr lang="ru-RU" sz="4200" dirty="0"/>
              <a:t> і </a:t>
            </a:r>
            <a:r>
              <a:rPr lang="ru-RU" sz="4200" dirty="0" err="1"/>
              <a:t>означає</a:t>
            </a:r>
            <a:r>
              <a:rPr lang="ru-RU" sz="4200" dirty="0"/>
              <a:t> «кут». У </a:t>
            </a:r>
            <a:r>
              <a:rPr lang="ru-RU" sz="4200" dirty="0" err="1"/>
              <a:t>минулому</a:t>
            </a:r>
            <a:r>
              <a:rPr lang="ru-RU" sz="4200" dirty="0"/>
              <a:t> </a:t>
            </a:r>
            <a:r>
              <a:rPr lang="ru-RU" sz="4200" dirty="0" err="1"/>
              <a:t>Буджак</a:t>
            </a:r>
            <a:r>
              <a:rPr lang="ru-RU" sz="4200" dirty="0"/>
              <a:t> </a:t>
            </a:r>
            <a:r>
              <a:rPr lang="ru-RU" sz="4200" dirty="0" err="1"/>
              <a:t>був</a:t>
            </a:r>
            <a:r>
              <a:rPr lang="ru-RU" sz="4200" dirty="0"/>
              <a:t> </a:t>
            </a:r>
            <a:r>
              <a:rPr lang="ru-RU" sz="4200" dirty="0" err="1"/>
              <a:t>прикордонною</a:t>
            </a:r>
            <a:r>
              <a:rPr lang="ru-RU" sz="4200" dirty="0"/>
              <a:t> </a:t>
            </a:r>
            <a:r>
              <a:rPr lang="ru-RU" sz="4200" dirty="0" err="1"/>
              <a:t>провінцією</a:t>
            </a:r>
            <a:r>
              <a:rPr lang="ru-RU" sz="4200" dirty="0"/>
              <a:t> </a:t>
            </a:r>
            <a:r>
              <a:rPr lang="ru-RU" sz="4200" dirty="0" err="1"/>
              <a:t>Османської</a:t>
            </a:r>
            <a:r>
              <a:rPr lang="ru-RU" sz="4200" dirty="0"/>
              <a:t> </a:t>
            </a:r>
            <a:r>
              <a:rPr lang="ru-RU" sz="4200" dirty="0" err="1"/>
              <a:t>імперії</a:t>
            </a:r>
            <a:r>
              <a:rPr lang="ru-RU" sz="4200" dirty="0"/>
              <a:t>. На </a:t>
            </a:r>
            <a:r>
              <a:rPr lang="ru-RU" sz="4200" dirty="0" err="1"/>
              <a:t>території</a:t>
            </a:r>
            <a:r>
              <a:rPr lang="ru-RU" sz="4200" dirty="0"/>
              <a:t> </a:t>
            </a:r>
            <a:r>
              <a:rPr lang="ru-RU" sz="4200" dirty="0" err="1"/>
              <a:t>Румунії</a:t>
            </a:r>
            <a:r>
              <a:rPr lang="ru-RU" sz="4200" dirty="0"/>
              <a:t> </a:t>
            </a:r>
            <a:r>
              <a:rPr lang="ru-RU" sz="4200" dirty="0" err="1"/>
              <a:t>південніше</a:t>
            </a:r>
            <a:r>
              <a:rPr lang="ru-RU" sz="4200" dirty="0"/>
              <a:t> гирла Дунаю </a:t>
            </a:r>
            <a:r>
              <a:rPr lang="ru-RU" sz="4200" dirty="0" err="1"/>
              <a:t>розташована</a:t>
            </a:r>
            <a:r>
              <a:rPr lang="ru-RU" sz="4200" dirty="0"/>
              <a:t> </a:t>
            </a:r>
            <a:r>
              <a:rPr lang="ru-RU" sz="4200" dirty="0" err="1"/>
              <a:t>Задунайщина</a:t>
            </a:r>
            <a:r>
              <a:rPr lang="ru-RU" sz="4200" dirty="0"/>
              <a:t>. </a:t>
            </a:r>
            <a:r>
              <a:rPr lang="ru-RU" sz="4200" dirty="0" err="1"/>
              <a:t>Це</a:t>
            </a:r>
            <a:r>
              <a:rPr lang="ru-RU" sz="4200" dirty="0"/>
              <a:t> </a:t>
            </a:r>
            <a:r>
              <a:rPr lang="ru-RU" sz="4200" dirty="0" err="1"/>
              <a:t>українська</a:t>
            </a:r>
            <a:r>
              <a:rPr lang="ru-RU" sz="4200" dirty="0"/>
              <a:t> </a:t>
            </a:r>
            <a:r>
              <a:rPr lang="ru-RU" sz="4200" dirty="0" err="1"/>
              <a:t>етнічна</a:t>
            </a:r>
            <a:r>
              <a:rPr lang="ru-RU" sz="4200" dirty="0"/>
              <a:t> земля, заселена </a:t>
            </a:r>
            <a:r>
              <a:rPr lang="ru-RU" sz="4200" dirty="0" err="1"/>
              <a:t>нащадками</a:t>
            </a:r>
            <a:r>
              <a:rPr lang="ru-RU" sz="4200" dirty="0"/>
              <a:t> </a:t>
            </a:r>
            <a:r>
              <a:rPr lang="ru-RU" sz="4200" dirty="0" err="1">
                <a:hlinkClick r:id="rId3" tooltip="Виникнення українського козацтва та Запорізької Січі"/>
              </a:rPr>
              <a:t>запорізьких</a:t>
            </a:r>
            <a:r>
              <a:rPr lang="ru-RU" sz="4200" dirty="0">
                <a:hlinkClick r:id="rId3" tooltip="Виникнення українського козацтва та Запорізької Січі"/>
              </a:rPr>
              <a:t> </a:t>
            </a:r>
            <a:r>
              <a:rPr lang="ru-RU" sz="4200" dirty="0" err="1">
                <a:hlinkClick r:id="rId3" tooltip="Виникнення українського козацтва та Запорізької Січі"/>
              </a:rPr>
              <a:t>козаків</a:t>
            </a:r>
            <a:r>
              <a:rPr lang="ru-RU" sz="4200" dirty="0"/>
              <a:t>, </a:t>
            </a:r>
            <a:r>
              <a:rPr lang="ru-RU" sz="4200" dirty="0" err="1"/>
              <a:t>які</a:t>
            </a:r>
            <a:r>
              <a:rPr lang="ru-RU" sz="4200" dirty="0"/>
              <a:t> створили </a:t>
            </a:r>
            <a:r>
              <a:rPr lang="ru-RU" sz="4200" dirty="0" err="1"/>
              <a:t>Задунайську</a:t>
            </a:r>
            <a:r>
              <a:rPr lang="ru-RU" sz="4200" dirty="0"/>
              <a:t> </a:t>
            </a:r>
            <a:r>
              <a:rPr lang="ru-RU" sz="4200" dirty="0" err="1"/>
              <a:t>Січ</a:t>
            </a:r>
            <a:r>
              <a:rPr lang="ru-RU" sz="4200" dirty="0"/>
              <a:t>.</a:t>
            </a:r>
            <a:br>
              <a:rPr lang="ru-RU" sz="4200" dirty="0"/>
            </a:br>
            <a:r>
              <a:rPr lang="ru-RU" sz="4200" dirty="0"/>
              <a:t/>
            </a:r>
            <a:br>
              <a:rPr lang="ru-RU" sz="4200" dirty="0"/>
            </a:br>
            <a:endParaRPr lang="ru-RU" sz="4200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81128"/>
            <a:ext cx="3109601" cy="240706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4520624"/>
            <a:ext cx="3672408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6256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083"/>
            <a:ext cx="8229600" cy="522411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err="1"/>
              <a:t>Східна</a:t>
            </a:r>
            <a:r>
              <a:rPr lang="ru-RU" b="1" dirty="0"/>
              <a:t> </a:t>
            </a:r>
            <a:r>
              <a:rPr lang="ru-RU" b="1" dirty="0" err="1"/>
              <a:t>Україна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три </a:t>
            </a:r>
            <a:r>
              <a:rPr lang="ru-RU" dirty="0" err="1"/>
              <a:t>історичні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 — </a:t>
            </a:r>
            <a:r>
              <a:rPr lang="ru-RU" dirty="0" err="1"/>
              <a:t>Слобожанщину</a:t>
            </a:r>
            <a:r>
              <a:rPr lang="ru-RU" dirty="0"/>
              <a:t>, </a:t>
            </a:r>
            <a:r>
              <a:rPr lang="ru-RU" dirty="0" err="1"/>
              <a:t>Донщину</a:t>
            </a:r>
            <a:r>
              <a:rPr lang="ru-RU" dirty="0"/>
              <a:t> і Кубань. Зараз </a:t>
            </a:r>
            <a:r>
              <a:rPr lang="ru-RU" dirty="0" err="1"/>
              <a:t>території</a:t>
            </a:r>
            <a:r>
              <a:rPr lang="ru-RU" dirty="0"/>
              <a:t> перших </a:t>
            </a:r>
            <a:r>
              <a:rPr lang="ru-RU" dirty="0" err="1"/>
              <a:t>двох</a:t>
            </a:r>
            <a:r>
              <a:rPr lang="ru-RU" dirty="0"/>
              <a:t> з них </a:t>
            </a:r>
            <a:r>
              <a:rPr lang="ru-RU" dirty="0" err="1"/>
              <a:t>частково</a:t>
            </a:r>
            <a:r>
              <a:rPr lang="ru-RU" dirty="0"/>
              <a:t>, а </a:t>
            </a:r>
            <a:r>
              <a:rPr lang="ru-RU" dirty="0" err="1"/>
              <a:t>Кубані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перебувають</a:t>
            </a:r>
            <a:r>
              <a:rPr lang="ru-RU" dirty="0"/>
              <a:t> у </a:t>
            </a:r>
            <a:r>
              <a:rPr lang="ru-RU" dirty="0" err="1"/>
              <a:t>складі</a:t>
            </a:r>
            <a:r>
              <a:rPr lang="ru-RU" dirty="0"/>
              <a:t> </a:t>
            </a:r>
            <a:r>
              <a:rPr lang="ru-RU" dirty="0" err="1"/>
              <a:t>Росії</a:t>
            </a:r>
            <a:r>
              <a:rPr lang="ru-RU" dirty="0"/>
              <a:t>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 smtClean="0"/>
              <a:t>Слобожанщина</a:t>
            </a:r>
            <a:r>
              <a:rPr lang="ru-RU" dirty="0" smtClean="0"/>
              <a:t> </a:t>
            </a:r>
            <a:r>
              <a:rPr lang="ru-RU" dirty="0"/>
              <a:t>у межах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займає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Сумської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, всю </a:t>
            </a:r>
            <a:r>
              <a:rPr lang="ru-RU" dirty="0" err="1"/>
              <a:t>Харківську</a:t>
            </a:r>
            <a:r>
              <a:rPr lang="ru-RU" dirty="0"/>
              <a:t> і </a:t>
            </a:r>
            <a:r>
              <a:rPr lang="ru-RU" dirty="0" err="1"/>
              <a:t>північну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Луганської</a:t>
            </a:r>
            <a:r>
              <a:rPr lang="ru-RU" dirty="0"/>
              <a:t>.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територію</a:t>
            </a:r>
            <a:r>
              <a:rPr lang="ru-RU" dirty="0"/>
              <a:t> на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Московської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і </a:t>
            </a:r>
            <a:r>
              <a:rPr lang="ru-RU" dirty="0" err="1"/>
              <a:t>Криму</a:t>
            </a:r>
            <a:r>
              <a:rPr lang="ru-RU" dirty="0"/>
              <a:t> з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половини</a:t>
            </a:r>
            <a:r>
              <a:rPr lang="ru-RU" dirty="0"/>
              <a:t> </a:t>
            </a:r>
            <a:r>
              <a:rPr lang="en-US" dirty="0"/>
              <a:t>XVII </a:t>
            </a:r>
            <a:r>
              <a:rPr lang="ru-RU" dirty="0"/>
              <a:t>ст. почали </a:t>
            </a:r>
            <a:r>
              <a:rPr lang="ru-RU" dirty="0" err="1"/>
              <a:t>заселяти</a:t>
            </a:r>
            <a:r>
              <a:rPr lang="ru-RU" dirty="0"/>
              <a:t> </a:t>
            </a:r>
            <a:r>
              <a:rPr lang="ru-RU" dirty="0" err="1"/>
              <a:t>українські</a:t>
            </a:r>
            <a:r>
              <a:rPr lang="ru-RU" dirty="0"/>
              <a:t> </a:t>
            </a:r>
            <a:r>
              <a:rPr lang="ru-RU" dirty="0" err="1"/>
              <a:t>козаки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Запоріжжя</a:t>
            </a:r>
            <a:r>
              <a:rPr lang="ru-RU" dirty="0"/>
              <a:t>, </a:t>
            </a:r>
            <a:r>
              <a:rPr lang="ru-RU" dirty="0" err="1"/>
              <a:t>переселенці</a:t>
            </a:r>
            <a:r>
              <a:rPr lang="ru-RU" dirty="0"/>
              <a:t> з </a:t>
            </a:r>
            <a:r>
              <a:rPr lang="ru-RU" dirty="0" err="1"/>
              <a:t>Волині</a:t>
            </a:r>
            <a:r>
              <a:rPr lang="ru-RU" dirty="0"/>
              <a:t>, </a:t>
            </a:r>
            <a:r>
              <a:rPr lang="ru-RU" dirty="0" err="1"/>
              <a:t>Київщини</a:t>
            </a:r>
            <a:r>
              <a:rPr lang="ru-RU" dirty="0"/>
              <a:t>, </a:t>
            </a:r>
            <a:r>
              <a:rPr lang="ru-RU" dirty="0" err="1"/>
              <a:t>Полтавщини</a:t>
            </a:r>
            <a:r>
              <a:rPr lang="ru-RU" dirty="0"/>
              <a:t>. Вони </a:t>
            </a:r>
            <a:r>
              <a:rPr lang="ru-RU" dirty="0" err="1"/>
              <a:t>селилися</a:t>
            </a:r>
            <a:r>
              <a:rPr lang="ru-RU" dirty="0"/>
              <a:t> слободами,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і </a:t>
            </a:r>
            <a:r>
              <a:rPr lang="ru-RU" dirty="0" err="1"/>
              <a:t>пішла</a:t>
            </a:r>
            <a:r>
              <a:rPr lang="ru-RU" dirty="0"/>
              <a:t> </a:t>
            </a:r>
            <a:r>
              <a:rPr lang="ru-RU" dirty="0" err="1"/>
              <a:t>назва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. У 1650 - 1765 </a:t>
            </a:r>
            <a:r>
              <a:rPr lang="ru-RU" dirty="0" err="1"/>
              <a:t>рр</a:t>
            </a:r>
            <a:r>
              <a:rPr lang="ru-RU" dirty="0"/>
              <a:t>. </a:t>
            </a:r>
            <a:r>
              <a:rPr lang="ru-RU" dirty="0" err="1"/>
              <a:t>Слобожанщина</a:t>
            </a:r>
            <a:r>
              <a:rPr lang="ru-RU" dirty="0"/>
              <a:t> мала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у </a:t>
            </a:r>
            <a:r>
              <a:rPr lang="ru-RU" dirty="0" err="1"/>
              <a:t>складі</a:t>
            </a:r>
            <a:r>
              <a:rPr lang="ru-RU" dirty="0"/>
              <a:t> </a:t>
            </a:r>
            <a:r>
              <a:rPr lang="ru-RU" dirty="0" err="1"/>
              <a:t>Росії</a:t>
            </a:r>
            <a:r>
              <a:rPr lang="ru-RU" dirty="0"/>
              <a:t> й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організована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козацьких</a:t>
            </a:r>
            <a:r>
              <a:rPr lang="ru-RU" dirty="0"/>
              <a:t> </a:t>
            </a:r>
            <a:r>
              <a:rPr lang="ru-RU" dirty="0" err="1"/>
              <a:t>військових</a:t>
            </a:r>
            <a:r>
              <a:rPr lang="ru-RU" dirty="0"/>
              <a:t> </a:t>
            </a:r>
            <a:r>
              <a:rPr lang="ru-RU" dirty="0" err="1"/>
              <a:t>традицій</a:t>
            </a:r>
            <a:r>
              <a:rPr lang="ru-RU" dirty="0"/>
              <a:t>, на </a:t>
            </a:r>
            <a:r>
              <a:rPr lang="ru-RU" dirty="0" err="1"/>
              <a:t>кшталт</a:t>
            </a:r>
            <a:r>
              <a:rPr lang="ru-RU" dirty="0"/>
              <a:t> </a:t>
            </a:r>
            <a:r>
              <a:rPr lang="ru-RU" dirty="0" err="1">
                <a:hlinkClick r:id="rId2" tooltip="Ліквідація Запорізької Січі. Південна Україна"/>
              </a:rPr>
              <a:t>Запорізької</a:t>
            </a:r>
            <a:r>
              <a:rPr lang="ru-RU" dirty="0">
                <a:hlinkClick r:id="rId2" tooltip="Ліквідація Запорізької Січі. Південна Україна"/>
              </a:rPr>
              <a:t> </a:t>
            </a:r>
            <a:r>
              <a:rPr lang="ru-RU" dirty="0" err="1">
                <a:hlinkClick r:id="rId2" tooltip="Ліквідація Запорізької Січі. Південна Україна"/>
              </a:rPr>
              <a:t>Січі</a:t>
            </a:r>
            <a:r>
              <a:rPr lang="ru-RU" dirty="0"/>
              <a:t>. </a:t>
            </a:r>
            <a:r>
              <a:rPr lang="ru-RU" dirty="0" err="1"/>
              <a:t>Згодом</a:t>
            </a:r>
            <a:r>
              <a:rPr lang="ru-RU" dirty="0"/>
              <a:t> </a:t>
            </a:r>
            <a:r>
              <a:rPr lang="ru-RU" dirty="0" err="1"/>
              <a:t>Слобожанщина</a:t>
            </a:r>
            <a:r>
              <a:rPr lang="ru-RU" dirty="0"/>
              <a:t> стала </a:t>
            </a:r>
            <a:r>
              <a:rPr lang="ru-RU" dirty="0" err="1"/>
              <a:t>звичайною</a:t>
            </a:r>
            <a:r>
              <a:rPr lang="ru-RU" dirty="0"/>
              <a:t> </a:t>
            </a:r>
            <a:r>
              <a:rPr lang="ru-RU" dirty="0" err="1"/>
              <a:t>провінцією</a:t>
            </a:r>
            <a:r>
              <a:rPr lang="ru-RU" dirty="0"/>
              <a:t> </a:t>
            </a:r>
            <a:r>
              <a:rPr lang="ru-RU" dirty="0" err="1"/>
              <a:t>Російської</a:t>
            </a:r>
            <a:r>
              <a:rPr lang="ru-RU" dirty="0"/>
              <a:t> </a:t>
            </a:r>
            <a:r>
              <a:rPr lang="ru-RU" dirty="0" err="1"/>
              <a:t>імперії</a:t>
            </a:r>
            <a:r>
              <a:rPr lang="ru-RU" dirty="0"/>
              <a:t> з центром у </a:t>
            </a:r>
            <a:r>
              <a:rPr lang="ru-RU" dirty="0" err="1"/>
              <a:t>Харкові</a:t>
            </a:r>
            <a:r>
              <a:rPr lang="ru-RU" dirty="0"/>
              <a:t>. </a:t>
            </a:r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в 1835 р.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перейменовано</a:t>
            </a:r>
            <a:r>
              <a:rPr lang="ru-RU" dirty="0"/>
              <a:t> на </a:t>
            </a:r>
            <a:r>
              <a:rPr lang="ru-RU" dirty="0" err="1"/>
              <a:t>Харківську</a:t>
            </a:r>
            <a:r>
              <a:rPr lang="ru-RU" dirty="0"/>
              <a:t> </a:t>
            </a:r>
            <a:r>
              <a:rPr lang="ru-RU" dirty="0" err="1"/>
              <a:t>губернію</a:t>
            </a:r>
            <a:r>
              <a:rPr lang="ru-RU" dirty="0"/>
              <a:t>, </a:t>
            </a:r>
            <a:r>
              <a:rPr lang="ru-RU" dirty="0" err="1"/>
              <a:t>менша</a:t>
            </a:r>
            <a:r>
              <a:rPr lang="ru-RU" dirty="0"/>
              <a:t> — </a:t>
            </a:r>
            <a:r>
              <a:rPr lang="ru-RU" dirty="0" err="1"/>
              <a:t>північна</a:t>
            </a:r>
            <a:r>
              <a:rPr lang="ru-RU" dirty="0"/>
              <a:t> —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увійшла</a:t>
            </a:r>
            <a:r>
              <a:rPr lang="ru-RU" dirty="0"/>
              <a:t> до складу </a:t>
            </a:r>
            <a:r>
              <a:rPr lang="ru-RU" dirty="0" err="1"/>
              <a:t>Воронезької</a:t>
            </a:r>
            <a:r>
              <a:rPr lang="ru-RU" dirty="0"/>
              <a:t> та </a:t>
            </a:r>
            <a:r>
              <a:rPr lang="ru-RU" dirty="0" err="1"/>
              <a:t>Курської</a:t>
            </a:r>
            <a:r>
              <a:rPr lang="ru-RU" dirty="0"/>
              <a:t> </a:t>
            </a:r>
            <a:r>
              <a:rPr lang="ru-RU" dirty="0" err="1"/>
              <a:t>губерній</a:t>
            </a:r>
            <a:r>
              <a:rPr lang="ru-RU" dirty="0"/>
              <a:t>.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недовго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вся </a:t>
            </a:r>
            <a:r>
              <a:rPr lang="ru-RU" dirty="0" err="1"/>
              <a:t>територія</a:t>
            </a:r>
            <a:r>
              <a:rPr lang="ru-RU" dirty="0"/>
              <a:t> </a:t>
            </a:r>
            <a:r>
              <a:rPr lang="ru-RU" dirty="0" err="1"/>
              <a:t>Слобожанщини</a:t>
            </a:r>
            <a:r>
              <a:rPr lang="ru-RU" dirty="0"/>
              <a:t> </a:t>
            </a:r>
            <a:r>
              <a:rPr lang="ru-RU" dirty="0" err="1"/>
              <a:t>перебувала</a:t>
            </a:r>
            <a:r>
              <a:rPr lang="ru-RU" dirty="0"/>
              <a:t> у </a:t>
            </a:r>
            <a:r>
              <a:rPr lang="ru-RU" dirty="0" err="1"/>
              <a:t>складі</a:t>
            </a:r>
            <a:r>
              <a:rPr lang="ru-RU" dirty="0"/>
              <a:t> УНР, а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увійшла</a:t>
            </a:r>
            <a:r>
              <a:rPr lang="ru-RU" dirty="0"/>
              <a:t> до складу УРСР та РРФСР. </a:t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96834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339"/>
            <a:ext cx="6667500" cy="443865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4509120"/>
            <a:ext cx="3823758" cy="234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57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sz="9600" dirty="0" smtClean="0"/>
              <a:t>        Кінець</a:t>
            </a:r>
          </a:p>
          <a:p>
            <a:pPr marL="0" indent="0">
              <a:buNone/>
            </a:pPr>
            <a:endParaRPr lang="uk-UA" sz="9600" dirty="0"/>
          </a:p>
          <a:p>
            <a:pPr marL="0" indent="0">
              <a:buNone/>
            </a:pPr>
            <a:endParaRPr lang="uk-UA" sz="9600" dirty="0" smtClean="0"/>
          </a:p>
          <a:p>
            <a:pPr marL="0" indent="0">
              <a:buNone/>
            </a:pPr>
            <a:r>
              <a:rPr lang="uk-UA" sz="2000" dirty="0" smtClean="0"/>
              <a:t>Учениці 9-А класу </a:t>
            </a:r>
            <a:br>
              <a:rPr lang="uk-UA" sz="2000" dirty="0" smtClean="0"/>
            </a:br>
            <a:r>
              <a:rPr lang="uk-UA" sz="2000" dirty="0" smtClean="0"/>
              <a:t>ЗОШ №30 м. Житомира</a:t>
            </a:r>
            <a:br>
              <a:rPr lang="uk-UA" sz="2000" dirty="0" smtClean="0"/>
            </a:br>
            <a:r>
              <a:rPr lang="uk-UA" sz="2000" dirty="0" smtClean="0"/>
              <a:t>Гончарук Анжеліки</a:t>
            </a:r>
            <a:endParaRPr lang="uk-UA" sz="2000" dirty="0"/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424867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Недвижимость Украины - продажа и аренда квартир, домов, офисов и коммерческой недвижимости на dom.qs.kiev.ua. Агенства недвижим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933057"/>
            <a:ext cx="3779912" cy="2924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79512" y="188640"/>
            <a:ext cx="8229600" cy="475252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4600" dirty="0" smtClean="0"/>
              <a:t>                 </a:t>
            </a:r>
            <a:r>
              <a:rPr lang="ru-RU" sz="4600" dirty="0" err="1" smtClean="0"/>
              <a:t>Українські</a:t>
            </a:r>
            <a:r>
              <a:rPr lang="ru-RU" sz="4600" dirty="0" smtClean="0"/>
              <a:t> </a:t>
            </a:r>
            <a:r>
              <a:rPr lang="ru-RU" sz="4600" dirty="0" err="1" smtClean="0"/>
              <a:t>історичні</a:t>
            </a:r>
            <a:r>
              <a:rPr lang="ru-RU" sz="4600" dirty="0" smtClean="0"/>
              <a:t> </a:t>
            </a:r>
            <a:r>
              <a:rPr lang="ru-RU" sz="4600" dirty="0" err="1" smtClean="0"/>
              <a:t>землі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Часто </a:t>
            </a:r>
            <a:r>
              <a:rPr lang="ru-RU" dirty="0" err="1"/>
              <a:t>поряд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сучасним</a:t>
            </a:r>
            <a:r>
              <a:rPr lang="ru-RU" dirty="0"/>
              <a:t> </a:t>
            </a:r>
            <a:r>
              <a:rPr lang="ru-RU" dirty="0" err="1"/>
              <a:t>адміністративно-територіальним</a:t>
            </a:r>
            <a:r>
              <a:rPr lang="ru-RU" dirty="0"/>
              <a:t> </a:t>
            </a:r>
            <a:r>
              <a:rPr lang="ru-RU" dirty="0" err="1"/>
              <a:t>поділом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поділ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на </a:t>
            </a:r>
            <a:r>
              <a:rPr lang="ru-RU" dirty="0" err="1"/>
              <a:t>історичні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. </a:t>
            </a:r>
            <a:r>
              <a:rPr lang="ru-RU" dirty="0" err="1"/>
              <a:t>Історичні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історико-географічними</a:t>
            </a:r>
            <a:r>
              <a:rPr lang="ru-RU" dirty="0"/>
              <a:t> областями </a:t>
            </a:r>
            <a:r>
              <a:rPr lang="ru-RU" dirty="0" err="1"/>
              <a:t>чи</a:t>
            </a:r>
            <a:r>
              <a:rPr lang="ru-RU" dirty="0"/>
              <a:t> краями, є </a:t>
            </a:r>
            <a:r>
              <a:rPr lang="ru-RU" dirty="0" err="1"/>
              <a:t>складовими</a:t>
            </a:r>
            <a:r>
              <a:rPr lang="ru-RU" dirty="0"/>
              <a:t> </a:t>
            </a:r>
            <a:r>
              <a:rPr lang="ru-RU" dirty="0" err="1"/>
              <a:t>частинами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(</a:t>
            </a:r>
            <a:r>
              <a:rPr lang="ru-RU" dirty="0" err="1"/>
              <a:t>етнічної</a:t>
            </a:r>
            <a:r>
              <a:rPr lang="ru-RU" dirty="0"/>
              <a:t>) </a:t>
            </a:r>
            <a:r>
              <a:rPr lang="ru-RU" dirty="0" err="1"/>
              <a:t>території</a:t>
            </a:r>
            <a:r>
              <a:rPr lang="ru-RU" dirty="0"/>
              <a:t>. В </a:t>
            </a:r>
            <a:r>
              <a:rPr lang="ru-RU" dirty="0" err="1"/>
              <a:t>минулому</a:t>
            </a:r>
            <a:r>
              <a:rPr lang="ru-RU" dirty="0"/>
              <a:t> вони </a:t>
            </a:r>
            <a:r>
              <a:rPr lang="ru-RU" dirty="0" err="1"/>
              <a:t>виконували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суспільні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—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державними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автономними</a:t>
            </a:r>
            <a:r>
              <a:rPr lang="ru-RU" dirty="0"/>
              <a:t> </a:t>
            </a:r>
            <a:r>
              <a:rPr lang="ru-RU" dirty="0" err="1"/>
              <a:t>утвореннями</a:t>
            </a:r>
            <a:r>
              <a:rPr lang="ru-RU" dirty="0"/>
              <a:t>, </a:t>
            </a:r>
            <a:r>
              <a:rPr lang="ru-RU" dirty="0" err="1"/>
              <a:t>військово-політичними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адміністративними</a:t>
            </a:r>
            <a:r>
              <a:rPr lang="ru-RU" dirty="0"/>
              <a:t> </a:t>
            </a:r>
            <a:r>
              <a:rPr lang="ru-RU" dirty="0" err="1"/>
              <a:t>одиницями</a:t>
            </a:r>
            <a:r>
              <a:rPr lang="ru-RU" dirty="0"/>
              <a:t>, </a:t>
            </a:r>
            <a:r>
              <a:rPr lang="ru-RU" dirty="0" err="1"/>
              <a:t>територіями</a:t>
            </a:r>
            <a:r>
              <a:rPr lang="ru-RU" dirty="0"/>
              <a:t> нового </a:t>
            </a:r>
            <a:r>
              <a:rPr lang="ru-RU" dirty="0" err="1"/>
              <a:t>господарського</a:t>
            </a:r>
            <a:r>
              <a:rPr lang="ru-RU" dirty="0"/>
              <a:t> </a:t>
            </a:r>
            <a:r>
              <a:rPr lang="ru-RU" dirty="0" err="1"/>
              <a:t>освоєння</a:t>
            </a:r>
            <a:r>
              <a:rPr lang="ru-RU" dirty="0"/>
              <a:t> і </a:t>
            </a:r>
            <a:r>
              <a:rPr lang="ru-RU" dirty="0" err="1"/>
              <a:t>заселення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Для них </a:t>
            </a:r>
            <a:r>
              <a:rPr lang="ru-RU" dirty="0" err="1"/>
              <a:t>характерні</a:t>
            </a:r>
            <a:r>
              <a:rPr lang="ru-RU" dirty="0"/>
              <a:t> </a:t>
            </a:r>
            <a:r>
              <a:rPr lang="ru-RU" dirty="0" err="1"/>
              <a:t>індивідуальні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історичного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народу, </a:t>
            </a:r>
            <a:r>
              <a:rPr lang="ru-RU" dirty="0" err="1"/>
              <a:t>розмаїття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матеріальної</a:t>
            </a:r>
            <a:r>
              <a:rPr lang="ru-RU" dirty="0"/>
              <a:t> та </a:t>
            </a:r>
            <a:r>
              <a:rPr lang="ru-RU" dirty="0" err="1"/>
              <a:t>духовної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, </a:t>
            </a:r>
            <a:r>
              <a:rPr lang="ru-RU" dirty="0" err="1"/>
              <a:t>зумовлене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природного </a:t>
            </a:r>
            <a:r>
              <a:rPr lang="ru-RU" dirty="0" err="1"/>
              <a:t>середовища</a:t>
            </a:r>
            <a:r>
              <a:rPr lang="ru-RU" dirty="0"/>
              <a:t> та </a:t>
            </a:r>
            <a:r>
              <a:rPr lang="ru-RU" dirty="0" err="1"/>
              <a:t>взаємозв'язками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 народами.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70997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673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err="1" smtClean="0"/>
              <a:t>Історичні</a:t>
            </a:r>
            <a:r>
              <a:rPr lang="ru-RU" sz="2200" dirty="0" smtClean="0"/>
              <a:t> </a:t>
            </a:r>
            <a:r>
              <a:rPr lang="ru-RU" sz="2200" dirty="0" err="1"/>
              <a:t>землі</a:t>
            </a:r>
            <a:r>
              <a:rPr lang="ru-RU" sz="2200" dirty="0"/>
              <a:t> </a:t>
            </a:r>
            <a:r>
              <a:rPr lang="ru-RU" sz="2200" dirty="0" err="1"/>
              <a:t>характеризуються</a:t>
            </a:r>
            <a:r>
              <a:rPr lang="ru-RU" sz="2200" dirty="0"/>
              <a:t> </a:t>
            </a:r>
            <a:r>
              <a:rPr lang="ru-RU" sz="2200" dirty="0" err="1"/>
              <a:t>різними</a:t>
            </a:r>
            <a:r>
              <a:rPr lang="ru-RU" sz="2200" dirty="0"/>
              <a:t> </a:t>
            </a:r>
            <a:r>
              <a:rPr lang="ru-RU" sz="2200" dirty="0" err="1"/>
              <a:t>розмірами</a:t>
            </a:r>
            <a:r>
              <a:rPr lang="ru-RU" sz="2200" dirty="0"/>
              <a:t>. Вони не </a:t>
            </a:r>
            <a:r>
              <a:rPr lang="ru-RU" sz="2200" dirty="0" err="1"/>
              <a:t>мають</a:t>
            </a:r>
            <a:r>
              <a:rPr lang="ru-RU" sz="2200" dirty="0"/>
              <a:t> </a:t>
            </a:r>
            <a:r>
              <a:rPr lang="ru-RU" sz="2200" dirty="0" err="1"/>
              <a:t>чітких</a:t>
            </a:r>
            <a:r>
              <a:rPr lang="ru-RU" sz="2200" dirty="0"/>
              <a:t> меж, часто </a:t>
            </a:r>
            <a:r>
              <a:rPr lang="ru-RU" sz="2200" dirty="0" err="1"/>
              <a:t>накладаються</a:t>
            </a:r>
            <a:r>
              <a:rPr lang="ru-RU" sz="2200" dirty="0"/>
              <a:t> одна на </a:t>
            </a:r>
            <a:r>
              <a:rPr lang="ru-RU" sz="2200" dirty="0" err="1"/>
              <a:t>іншу</a:t>
            </a:r>
            <a:r>
              <a:rPr lang="ru-RU" sz="2200" dirty="0"/>
              <a:t> </a:t>
            </a:r>
            <a:r>
              <a:rPr lang="ru-RU" sz="2200" dirty="0" err="1"/>
              <a:t>або</a:t>
            </a:r>
            <a:r>
              <a:rPr lang="ru-RU" sz="2200" dirty="0"/>
              <a:t> </a:t>
            </a:r>
            <a:r>
              <a:rPr lang="ru-RU" sz="2200" dirty="0" err="1"/>
              <a:t>входять</a:t>
            </a:r>
            <a:r>
              <a:rPr lang="ru-RU" sz="2200" dirty="0"/>
              <a:t> одна в </a:t>
            </a:r>
            <a:r>
              <a:rPr lang="ru-RU" sz="2200" dirty="0" err="1"/>
              <a:t>іншу</a:t>
            </a:r>
            <a:r>
              <a:rPr lang="ru-RU" sz="2200" dirty="0"/>
              <a:t>. Ряд земель, </a:t>
            </a:r>
            <a:r>
              <a:rPr lang="ru-RU" sz="2200" dirty="0" err="1"/>
              <a:t>що</a:t>
            </a:r>
            <a:r>
              <a:rPr lang="ru-RU" sz="2200" dirty="0"/>
              <a:t> </a:t>
            </a:r>
            <a:r>
              <a:rPr lang="ru-RU" sz="2200" dirty="0" err="1"/>
              <a:t>знаходилися</a:t>
            </a:r>
            <a:r>
              <a:rPr lang="ru-RU" sz="2200" dirty="0"/>
              <a:t> на </a:t>
            </a:r>
            <a:r>
              <a:rPr lang="ru-RU" sz="2200" dirty="0" err="1"/>
              <a:t>окраїні</a:t>
            </a:r>
            <a:r>
              <a:rPr lang="ru-RU" sz="2200" dirty="0"/>
              <a:t> </a:t>
            </a:r>
            <a:r>
              <a:rPr lang="ru-RU" sz="2200" dirty="0" err="1"/>
              <a:t>української</a:t>
            </a:r>
            <a:r>
              <a:rPr lang="ru-RU" sz="2200" dirty="0"/>
              <a:t> </a:t>
            </a:r>
            <a:r>
              <a:rPr lang="ru-RU" sz="2200" dirty="0" err="1"/>
              <a:t>етнічної</a:t>
            </a:r>
            <a:r>
              <a:rPr lang="ru-RU" sz="2200" dirty="0"/>
              <a:t> </a:t>
            </a:r>
            <a:r>
              <a:rPr lang="ru-RU" sz="2200" dirty="0" err="1"/>
              <a:t>території</a:t>
            </a:r>
            <a:r>
              <a:rPr lang="ru-RU" sz="2200" dirty="0"/>
              <a:t>, в </a:t>
            </a:r>
            <a:r>
              <a:rPr lang="ru-RU" sz="2200" dirty="0" err="1"/>
              <a:t>результаті</a:t>
            </a:r>
            <a:r>
              <a:rPr lang="ru-RU" sz="2200" dirty="0"/>
              <a:t> державного </a:t>
            </a:r>
            <a:r>
              <a:rPr lang="ru-RU" sz="2200" dirty="0" err="1"/>
              <a:t>розмежування</a:t>
            </a:r>
            <a:r>
              <a:rPr lang="ru-RU" sz="2200" dirty="0"/>
              <a:t> </a:t>
            </a:r>
            <a:r>
              <a:rPr lang="ru-RU" sz="2200" dirty="0" err="1"/>
              <a:t>потрапили</a:t>
            </a:r>
            <a:r>
              <a:rPr lang="ru-RU" sz="2200" dirty="0"/>
              <a:t> до складу </a:t>
            </a:r>
            <a:r>
              <a:rPr lang="ru-RU" sz="2200" dirty="0" err="1"/>
              <a:t>сусідніх</a:t>
            </a:r>
            <a:r>
              <a:rPr lang="ru-RU" sz="2200" dirty="0"/>
              <a:t> з </a:t>
            </a:r>
            <a:r>
              <a:rPr lang="ru-RU" sz="2200" dirty="0" err="1"/>
              <a:t>Україною</a:t>
            </a:r>
            <a:r>
              <a:rPr lang="ru-RU" sz="2200" dirty="0"/>
              <a:t> держав.</a:t>
            </a:r>
            <a:br>
              <a:rPr lang="ru-RU" sz="2200" dirty="0"/>
            </a:b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916832"/>
            <a:ext cx="8229600" cy="475252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err="1"/>
              <a:t>Етнічна</a:t>
            </a:r>
            <a:r>
              <a:rPr lang="ru-RU" dirty="0"/>
              <a:t> </a:t>
            </a:r>
            <a:r>
              <a:rPr lang="ru-RU" dirty="0" err="1"/>
              <a:t>територія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народу </a:t>
            </a:r>
            <a:r>
              <a:rPr lang="ru-RU" dirty="0" err="1"/>
              <a:t>сягнула</a:t>
            </a:r>
            <a:r>
              <a:rPr lang="ru-RU" dirty="0"/>
              <a:t> </a:t>
            </a:r>
            <a:r>
              <a:rPr lang="ru-RU" dirty="0" err="1"/>
              <a:t>наприкінці</a:t>
            </a:r>
            <a:r>
              <a:rPr lang="ru-RU" dirty="0"/>
              <a:t> </a:t>
            </a:r>
            <a:r>
              <a:rPr lang="en-US" dirty="0"/>
              <a:t>XIX — </a:t>
            </a:r>
            <a:r>
              <a:rPr lang="ru-RU" dirty="0"/>
              <a:t>на початку </a:t>
            </a:r>
            <a:r>
              <a:rPr lang="en-US" dirty="0"/>
              <a:t>XX </a:t>
            </a:r>
            <a:r>
              <a:rPr lang="ru-RU" dirty="0"/>
              <a:t>ст. </a:t>
            </a:r>
            <a:r>
              <a:rPr lang="ru-RU" dirty="0" err="1"/>
              <a:t>максимальних</a:t>
            </a:r>
            <a:r>
              <a:rPr lang="ru-RU" dirty="0"/>
              <a:t> </a:t>
            </a:r>
            <a:r>
              <a:rPr lang="ru-RU" dirty="0" err="1"/>
              <a:t>розмірів</a:t>
            </a:r>
            <a:r>
              <a:rPr lang="ru-RU" dirty="0"/>
              <a:t> — </a:t>
            </a:r>
            <a:r>
              <a:rPr lang="ru-RU" dirty="0" err="1"/>
              <a:t>приблизно</a:t>
            </a:r>
            <a:r>
              <a:rPr lang="ru-RU" dirty="0"/>
              <a:t> 750 тис. км2. За </a:t>
            </a:r>
            <a:r>
              <a:rPr lang="ru-RU" dirty="0" err="1"/>
              <a:t>історичними</a:t>
            </a:r>
            <a:r>
              <a:rPr lang="ru-RU" dirty="0"/>
              <a:t> </a:t>
            </a:r>
            <a:r>
              <a:rPr lang="ru-RU" dirty="0" err="1"/>
              <a:t>особливостями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в </a:t>
            </a:r>
            <a:r>
              <a:rPr lang="ru-RU" dirty="0" err="1"/>
              <a:t>ній</a:t>
            </a:r>
            <a:r>
              <a:rPr lang="ru-RU" dirty="0"/>
              <a:t> </a:t>
            </a:r>
            <a:r>
              <a:rPr lang="ru-RU" dirty="0" err="1"/>
              <a:t>виділяють</a:t>
            </a:r>
            <a:r>
              <a:rPr lang="ru-RU" dirty="0"/>
              <a:t> </a:t>
            </a:r>
            <a:r>
              <a:rPr lang="ru-RU" dirty="0" err="1"/>
              <a:t>чотири</a:t>
            </a:r>
            <a:r>
              <a:rPr lang="ru-RU" dirty="0"/>
              <a:t> </a:t>
            </a:r>
            <a:r>
              <a:rPr lang="ru-RU" dirty="0" err="1"/>
              <a:t>великі</a:t>
            </a:r>
            <a:r>
              <a:rPr lang="ru-RU" dirty="0"/>
              <a:t> </a:t>
            </a:r>
            <a:r>
              <a:rPr lang="ru-RU" dirty="0" err="1"/>
              <a:t>регіони</a:t>
            </a:r>
            <a:r>
              <a:rPr lang="ru-RU" dirty="0"/>
              <a:t> — </a:t>
            </a:r>
            <a:r>
              <a:rPr lang="ru-RU" dirty="0" err="1"/>
              <a:t>Центральну</a:t>
            </a:r>
            <a:r>
              <a:rPr lang="ru-RU" dirty="0"/>
              <a:t> </a:t>
            </a:r>
            <a:r>
              <a:rPr lang="ru-RU" dirty="0" err="1"/>
              <a:t>Україну</a:t>
            </a:r>
            <a:r>
              <a:rPr lang="ru-RU" dirty="0"/>
              <a:t> (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Середню</a:t>
            </a:r>
            <a:r>
              <a:rPr lang="ru-RU" dirty="0"/>
              <a:t> </a:t>
            </a:r>
            <a:r>
              <a:rPr lang="ru-RU" dirty="0" err="1"/>
              <a:t>Наддніпрянщину</a:t>
            </a:r>
            <a:r>
              <a:rPr lang="ru-RU" dirty="0"/>
              <a:t>), </a:t>
            </a:r>
            <a:r>
              <a:rPr lang="ru-RU" dirty="0" err="1"/>
              <a:t>Західну</a:t>
            </a:r>
            <a:r>
              <a:rPr lang="ru-RU" dirty="0"/>
              <a:t> </a:t>
            </a:r>
            <a:r>
              <a:rPr lang="ru-RU" dirty="0" err="1"/>
              <a:t>Україну</a:t>
            </a:r>
            <a:r>
              <a:rPr lang="ru-RU" dirty="0"/>
              <a:t>, </a:t>
            </a:r>
            <a:r>
              <a:rPr lang="ru-RU" dirty="0" err="1"/>
              <a:t>Південну</a:t>
            </a:r>
            <a:r>
              <a:rPr lang="ru-RU" dirty="0"/>
              <a:t> (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Степову</a:t>
            </a:r>
            <a:r>
              <a:rPr lang="ru-RU" dirty="0"/>
              <a:t>) </a:t>
            </a:r>
            <a:r>
              <a:rPr lang="ru-RU" dirty="0" err="1"/>
              <a:t>Україну</a:t>
            </a:r>
            <a:r>
              <a:rPr lang="ru-RU" dirty="0"/>
              <a:t> і </a:t>
            </a:r>
            <a:r>
              <a:rPr lang="ru-RU" dirty="0" err="1"/>
              <a:t>Східну</a:t>
            </a:r>
            <a:r>
              <a:rPr lang="ru-RU" dirty="0"/>
              <a:t> </a:t>
            </a:r>
            <a:r>
              <a:rPr lang="ru-RU" dirty="0" err="1"/>
              <a:t>Україну</a:t>
            </a:r>
            <a:r>
              <a:rPr lang="ru-RU" dirty="0"/>
              <a:t>. </a:t>
            </a:r>
            <a:r>
              <a:rPr lang="ru-RU" dirty="0" err="1"/>
              <a:t>Середня</a:t>
            </a:r>
            <a:r>
              <a:rPr lang="ru-RU" dirty="0"/>
              <a:t> </a:t>
            </a:r>
            <a:r>
              <a:rPr lang="ru-RU" dirty="0" err="1"/>
              <a:t>Наддніпрянщи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найдавнішого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на і </a:t>
            </a:r>
            <a:r>
              <a:rPr lang="ru-RU" dirty="0" err="1"/>
              <a:t>Західна</a:t>
            </a:r>
            <a:r>
              <a:rPr lang="ru-RU" dirty="0"/>
              <a:t> </a:t>
            </a:r>
            <a:r>
              <a:rPr lang="ru-RU" dirty="0" err="1"/>
              <a:t>Україна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народу, </a:t>
            </a:r>
            <a:r>
              <a:rPr lang="ru-RU" dirty="0" err="1"/>
              <a:t>творення</a:t>
            </a:r>
            <a:r>
              <a:rPr lang="ru-RU" dirty="0"/>
              <a:t> перших </a:t>
            </a:r>
            <a:r>
              <a:rPr lang="ru-RU" dirty="0" err="1"/>
              <a:t>його</a:t>
            </a:r>
            <a:r>
              <a:rPr lang="ru-RU" dirty="0"/>
              <a:t> держав (</a:t>
            </a:r>
            <a:r>
              <a:rPr lang="ru-RU" dirty="0" err="1"/>
              <a:t>Київська</a:t>
            </a:r>
            <a:r>
              <a:rPr lang="ru-RU" dirty="0"/>
              <a:t> Русь, </a:t>
            </a:r>
            <a:r>
              <a:rPr lang="ru-RU" dirty="0" err="1"/>
              <a:t>Галицько-Волинське</a:t>
            </a:r>
            <a:r>
              <a:rPr lang="ru-RU" dirty="0"/>
              <a:t> </a:t>
            </a:r>
            <a:r>
              <a:rPr lang="ru-RU" dirty="0" err="1"/>
              <a:t>князівство</a:t>
            </a:r>
            <a:r>
              <a:rPr lang="ru-RU" dirty="0"/>
              <a:t>), </a:t>
            </a:r>
            <a:r>
              <a:rPr lang="ru-RU" dirty="0" err="1"/>
              <a:t>відновлення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державності</a:t>
            </a:r>
            <a:r>
              <a:rPr lang="ru-RU" dirty="0"/>
              <a:t> на початку </a:t>
            </a:r>
            <a:r>
              <a:rPr lang="en-US" dirty="0"/>
              <a:t>XX </a:t>
            </a:r>
            <a:r>
              <a:rPr lang="ru-RU" dirty="0"/>
              <a:t>ст. (</a:t>
            </a:r>
            <a:r>
              <a:rPr lang="ru-RU" dirty="0" err="1"/>
              <a:t>проголошення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Народної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 в </a:t>
            </a:r>
            <a:r>
              <a:rPr lang="ru-RU" dirty="0" err="1"/>
              <a:t>Києві</a:t>
            </a:r>
            <a:r>
              <a:rPr lang="ru-RU" dirty="0"/>
              <a:t> 1917р., </a:t>
            </a:r>
            <a:r>
              <a:rPr lang="ru-RU" dirty="0" err="1"/>
              <a:t>Західноукраїнської</a:t>
            </a:r>
            <a:r>
              <a:rPr lang="ru-RU" dirty="0"/>
              <a:t> </a:t>
            </a:r>
            <a:r>
              <a:rPr lang="ru-RU" dirty="0" err="1"/>
              <a:t>Народної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 у </a:t>
            </a:r>
            <a:r>
              <a:rPr lang="ru-RU" dirty="0" err="1"/>
              <a:t>Львові</a:t>
            </a:r>
            <a:r>
              <a:rPr lang="ru-RU" dirty="0"/>
              <a:t> 1918 р. та </a:t>
            </a:r>
            <a:r>
              <a:rPr lang="ru-RU" dirty="0" err="1"/>
              <a:t>Карпатської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в </a:t>
            </a:r>
            <a:r>
              <a:rPr lang="ru-RU" dirty="0" err="1"/>
              <a:t>Хусті</a:t>
            </a:r>
            <a:r>
              <a:rPr lang="ru-RU" dirty="0"/>
              <a:t> 1938 р.). </a:t>
            </a:r>
            <a:r>
              <a:rPr lang="ru-RU" dirty="0" err="1"/>
              <a:t>Тривалий</a:t>
            </a:r>
            <a:r>
              <a:rPr lang="ru-RU" dirty="0"/>
              <a:t> час </a:t>
            </a:r>
            <a:r>
              <a:rPr lang="ru-RU" dirty="0" err="1"/>
              <a:t>Середня</a:t>
            </a:r>
            <a:r>
              <a:rPr lang="ru-RU" dirty="0"/>
              <a:t> </a:t>
            </a:r>
            <a:r>
              <a:rPr lang="ru-RU" dirty="0" err="1"/>
              <a:t>Наддніпрянщина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ареною </a:t>
            </a:r>
            <a:r>
              <a:rPr lang="ru-RU" dirty="0" err="1"/>
              <a:t>боротьби</a:t>
            </a:r>
            <a:r>
              <a:rPr lang="ru-RU" dirty="0"/>
              <a:t> </a:t>
            </a:r>
            <a:r>
              <a:rPr lang="ru-RU" dirty="0" err="1"/>
              <a:t>волелюбного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err="1"/>
              <a:t>козацтва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зазіхань</a:t>
            </a:r>
            <a:r>
              <a:rPr lang="ru-RU" dirty="0"/>
              <a:t> </a:t>
            </a:r>
            <a:r>
              <a:rPr lang="ru-RU" dirty="0" err="1"/>
              <a:t>сильних</a:t>
            </a:r>
            <a:r>
              <a:rPr lang="ru-RU" dirty="0"/>
              <a:t> </a:t>
            </a:r>
            <a:r>
              <a:rPr lang="ru-RU" dirty="0" err="1"/>
              <a:t>сусідів</a:t>
            </a:r>
            <a:r>
              <a:rPr lang="ru-RU" dirty="0"/>
              <a:t>, а в </a:t>
            </a:r>
            <a:r>
              <a:rPr lang="ru-RU" dirty="0" err="1"/>
              <a:t>середині</a:t>
            </a:r>
            <a:r>
              <a:rPr lang="ru-RU" dirty="0"/>
              <a:t> </a:t>
            </a:r>
            <a:r>
              <a:rPr lang="en-US" dirty="0"/>
              <a:t>XVII </a:t>
            </a:r>
            <a:r>
              <a:rPr lang="ru-RU" dirty="0"/>
              <a:t>ст. тут </a:t>
            </a:r>
            <a:r>
              <a:rPr lang="ru-RU" dirty="0" err="1"/>
              <a:t>сформувалася</a:t>
            </a:r>
            <a:r>
              <a:rPr lang="ru-RU" dirty="0"/>
              <a:t> </a:t>
            </a:r>
            <a:r>
              <a:rPr lang="ru-RU" dirty="0" err="1"/>
              <a:t>козацька</a:t>
            </a:r>
            <a:r>
              <a:rPr lang="ru-RU" dirty="0"/>
              <a:t> </a:t>
            </a:r>
            <a:r>
              <a:rPr lang="ru-RU" dirty="0" err="1"/>
              <a:t>гетьманська</a:t>
            </a:r>
            <a:r>
              <a:rPr lang="ru-RU" dirty="0"/>
              <a:t> держава </a:t>
            </a:r>
            <a:r>
              <a:rPr lang="ru-RU" dirty="0" err="1"/>
              <a:t>під</a:t>
            </a:r>
            <a:r>
              <a:rPr lang="ru-RU" dirty="0"/>
              <a:t> проводом Богдана </a:t>
            </a:r>
            <a:r>
              <a:rPr lang="ru-RU" dirty="0" err="1"/>
              <a:t>Хмельницького</a:t>
            </a:r>
            <a:r>
              <a:rPr lang="ru-RU" dirty="0"/>
              <a:t>. У 1667 р. вона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поділена</a:t>
            </a:r>
            <a:r>
              <a:rPr lang="ru-RU" dirty="0"/>
              <a:t> по </a:t>
            </a:r>
            <a:r>
              <a:rPr lang="ru-RU" dirty="0" err="1"/>
              <a:t>Дніпру</a:t>
            </a:r>
            <a:r>
              <a:rPr lang="ru-RU" dirty="0"/>
              <a:t> на </a:t>
            </a:r>
            <a:r>
              <a:rPr lang="ru-RU" dirty="0" err="1"/>
              <a:t>Правобережну</a:t>
            </a:r>
            <a:r>
              <a:rPr lang="ru-RU" dirty="0"/>
              <a:t> </a:t>
            </a:r>
            <a:r>
              <a:rPr lang="ru-RU" dirty="0" err="1"/>
              <a:t>Україну</a:t>
            </a:r>
            <a:r>
              <a:rPr lang="ru-RU" dirty="0"/>
              <a:t> (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Правобережжя</a:t>
            </a:r>
            <a:r>
              <a:rPr lang="ru-RU" dirty="0"/>
              <a:t>) і </a:t>
            </a:r>
            <a:r>
              <a:rPr lang="ru-RU" dirty="0" err="1"/>
              <a:t>Лівобережну</a:t>
            </a:r>
            <a:r>
              <a:rPr lang="ru-RU" dirty="0"/>
              <a:t> </a:t>
            </a:r>
            <a:r>
              <a:rPr lang="ru-RU" dirty="0" err="1"/>
              <a:t>Україну</a:t>
            </a:r>
            <a:r>
              <a:rPr lang="ru-RU" dirty="0"/>
              <a:t> (</a:t>
            </a:r>
            <a:r>
              <a:rPr lang="ru-RU" dirty="0" err="1"/>
              <a:t>Лівобережжя</a:t>
            </a:r>
            <a:r>
              <a:rPr lang="ru-RU" dirty="0"/>
              <a:t>),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відійшли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Польщі</a:t>
            </a:r>
            <a:r>
              <a:rPr lang="ru-RU" dirty="0"/>
              <a:t> й </a:t>
            </a:r>
            <a:r>
              <a:rPr lang="ru-RU" dirty="0" err="1"/>
              <a:t>Росії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0363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910" y="0"/>
            <a:ext cx="5056956" cy="3727623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6613" y="2805614"/>
            <a:ext cx="4815555" cy="4052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30762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67544" y="188640"/>
            <a:ext cx="8219256" cy="64807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 err="1"/>
              <a:t>Історичними</a:t>
            </a:r>
            <a:r>
              <a:rPr lang="ru-RU" sz="1800" dirty="0"/>
              <a:t> землями </a:t>
            </a:r>
            <a:r>
              <a:rPr lang="ru-RU" sz="1800" dirty="0" err="1"/>
              <a:t>Правобережжя</a:t>
            </a:r>
            <a:r>
              <a:rPr lang="ru-RU" sz="1800" dirty="0"/>
              <a:t> є </a:t>
            </a:r>
            <a:r>
              <a:rPr lang="ru-RU" sz="1800" dirty="0" err="1"/>
              <a:t>Київщина</a:t>
            </a:r>
            <a:r>
              <a:rPr lang="ru-RU" sz="1800" dirty="0"/>
              <a:t>, </a:t>
            </a:r>
            <a:r>
              <a:rPr lang="ru-RU" sz="1800" dirty="0" err="1"/>
              <a:t>Поділля</a:t>
            </a:r>
            <a:r>
              <a:rPr lang="ru-RU" sz="1800" dirty="0"/>
              <a:t> і </a:t>
            </a:r>
            <a:r>
              <a:rPr lang="ru-RU" sz="1800" dirty="0" err="1"/>
              <a:t>Брацлавщина</a:t>
            </a:r>
            <a:r>
              <a:rPr lang="ru-RU" sz="1800" dirty="0"/>
              <a:t>.</a:t>
            </a:r>
            <a:br>
              <a:rPr lang="ru-RU" sz="1800" dirty="0"/>
            </a:br>
            <a:r>
              <a:rPr lang="ru-RU" sz="1800" dirty="0" err="1" smtClean="0"/>
              <a:t>Історична</a:t>
            </a:r>
            <a:r>
              <a:rPr lang="ru-RU" sz="1800" dirty="0" smtClean="0"/>
              <a:t> </a:t>
            </a:r>
            <a:r>
              <a:rPr lang="ru-RU" sz="1800" dirty="0" err="1"/>
              <a:t>Київщина</a:t>
            </a:r>
            <a:r>
              <a:rPr lang="ru-RU" sz="1800" dirty="0"/>
              <a:t> </a:t>
            </a:r>
            <a:r>
              <a:rPr lang="ru-RU" sz="1800" dirty="0" err="1"/>
              <a:t>займає</a:t>
            </a:r>
            <a:r>
              <a:rPr lang="ru-RU" sz="1800" dirty="0"/>
              <a:t> </a:t>
            </a:r>
            <a:r>
              <a:rPr lang="ru-RU" sz="1800" dirty="0" err="1"/>
              <a:t>правобережні</a:t>
            </a:r>
            <a:r>
              <a:rPr lang="ru-RU" sz="1800" dirty="0"/>
              <a:t> </a:t>
            </a:r>
            <a:r>
              <a:rPr lang="ru-RU" sz="1800" dirty="0" err="1"/>
              <a:t>частини</a:t>
            </a:r>
            <a:r>
              <a:rPr lang="ru-RU" sz="1800" dirty="0"/>
              <a:t> </a:t>
            </a:r>
            <a:r>
              <a:rPr lang="ru-RU" sz="1800" dirty="0" err="1"/>
              <a:t>сучасних</a:t>
            </a:r>
            <a:r>
              <a:rPr lang="ru-RU" sz="1800" dirty="0"/>
              <a:t> </a:t>
            </a:r>
            <a:r>
              <a:rPr lang="ru-RU" sz="1800" dirty="0" err="1"/>
              <a:t>Київської</a:t>
            </a:r>
            <a:r>
              <a:rPr lang="ru-RU" sz="1800" dirty="0"/>
              <a:t> та </a:t>
            </a:r>
            <a:r>
              <a:rPr lang="ru-RU" sz="1800" dirty="0" err="1"/>
              <a:t>Черкаської</a:t>
            </a:r>
            <a:r>
              <a:rPr lang="ru-RU" sz="1800" dirty="0"/>
              <a:t> областей і всю </a:t>
            </a:r>
            <a:r>
              <a:rPr lang="ru-RU" sz="1800" dirty="0" err="1"/>
              <a:t>Житомирську</a:t>
            </a:r>
            <a:r>
              <a:rPr lang="ru-RU" sz="1800" dirty="0"/>
              <a:t> область. Тут колись жили племена полян і </a:t>
            </a:r>
            <a:r>
              <a:rPr lang="ru-RU" sz="1800" dirty="0" err="1"/>
              <a:t>деревлян</a:t>
            </a:r>
            <a:r>
              <a:rPr lang="ru-RU" sz="1800" dirty="0"/>
              <a:t>. </a:t>
            </a:r>
            <a:r>
              <a:rPr lang="ru-RU" sz="1800" dirty="0" err="1"/>
              <a:t>Полянська</a:t>
            </a:r>
            <a:r>
              <a:rPr lang="ru-RU" sz="1800" dirty="0"/>
              <a:t> земля стала ядром </a:t>
            </a:r>
            <a:r>
              <a:rPr lang="ru-RU" sz="1800" dirty="0" err="1"/>
              <a:t>формування</a:t>
            </a:r>
            <a:r>
              <a:rPr lang="ru-RU" sz="1800" dirty="0"/>
              <a:t> </a:t>
            </a:r>
            <a:r>
              <a:rPr lang="ru-RU" sz="1800" dirty="0" err="1"/>
              <a:t>Давньоруської</a:t>
            </a:r>
            <a:r>
              <a:rPr lang="ru-RU" sz="1800" dirty="0"/>
              <a:t> </a:t>
            </a:r>
            <a:r>
              <a:rPr lang="ru-RU" sz="1800" dirty="0" err="1"/>
              <a:t>княжої</a:t>
            </a:r>
            <a:r>
              <a:rPr lang="ru-RU" sz="1800" dirty="0"/>
              <a:t> </a:t>
            </a:r>
            <a:r>
              <a:rPr lang="ru-RU" sz="1800" dirty="0" err="1"/>
              <a:t>держави</a:t>
            </a:r>
            <a:r>
              <a:rPr lang="ru-RU" sz="1800" dirty="0"/>
              <a:t>. </a:t>
            </a:r>
            <a:r>
              <a:rPr lang="ru-RU" sz="1800" dirty="0" err="1"/>
              <a:t>Після</a:t>
            </a:r>
            <a:r>
              <a:rPr lang="ru-RU" sz="1800" dirty="0"/>
              <a:t> </a:t>
            </a:r>
            <a:r>
              <a:rPr lang="ru-RU" sz="1800" dirty="0" err="1"/>
              <a:t>її</a:t>
            </a:r>
            <a:r>
              <a:rPr lang="ru-RU" sz="1800" dirty="0"/>
              <a:t> </a:t>
            </a:r>
            <a:r>
              <a:rPr lang="ru-RU" sz="1800" dirty="0" err="1"/>
              <a:t>розпаду</a:t>
            </a:r>
            <a:r>
              <a:rPr lang="ru-RU" sz="1800" dirty="0"/>
              <a:t> </a:t>
            </a:r>
            <a:r>
              <a:rPr lang="ru-RU" sz="1800" dirty="0" err="1"/>
              <a:t>існували</a:t>
            </a:r>
            <a:r>
              <a:rPr lang="ru-RU" sz="1800" dirty="0"/>
              <a:t> </a:t>
            </a:r>
            <a:r>
              <a:rPr lang="ru-RU" sz="1800" dirty="0" err="1"/>
              <a:t>Київське</a:t>
            </a:r>
            <a:r>
              <a:rPr lang="ru-RU" sz="1800" dirty="0"/>
              <a:t> </a:t>
            </a:r>
            <a:r>
              <a:rPr lang="ru-RU" sz="1800" dirty="0" err="1"/>
              <a:t>князівство</a:t>
            </a:r>
            <a:r>
              <a:rPr lang="ru-RU" sz="1800" dirty="0"/>
              <a:t> — </a:t>
            </a:r>
            <a:r>
              <a:rPr lang="ru-RU" sz="1800" dirty="0" err="1"/>
              <a:t>спочатку</a:t>
            </a:r>
            <a:r>
              <a:rPr lang="ru-RU" sz="1800" dirty="0"/>
              <a:t> </a:t>
            </a:r>
            <a:r>
              <a:rPr lang="ru-RU" sz="1800" dirty="0" err="1"/>
              <a:t>самостійне</a:t>
            </a:r>
            <a:r>
              <a:rPr lang="ru-RU" sz="1800" dirty="0"/>
              <a:t>, а </a:t>
            </a:r>
            <a:r>
              <a:rPr lang="ru-RU" sz="1800" dirty="0" err="1"/>
              <a:t>далі</a:t>
            </a:r>
            <a:r>
              <a:rPr lang="ru-RU" sz="1800" dirty="0"/>
              <a:t> </a:t>
            </a:r>
            <a:r>
              <a:rPr lang="ru-RU" sz="1800" dirty="0" err="1"/>
              <a:t>автономне</a:t>
            </a:r>
            <a:r>
              <a:rPr lang="ru-RU" sz="1800" dirty="0"/>
              <a:t> у </a:t>
            </a:r>
            <a:r>
              <a:rPr lang="ru-RU" sz="1800" dirty="0" err="1"/>
              <a:t>складі</a:t>
            </a:r>
            <a:r>
              <a:rPr lang="ru-RU" sz="1800" dirty="0"/>
              <a:t> </a:t>
            </a:r>
            <a:r>
              <a:rPr lang="ru-RU" sz="1800" dirty="0" err="1"/>
              <a:t>Литви</a:t>
            </a:r>
            <a:r>
              <a:rPr lang="ru-RU" sz="1800" dirty="0"/>
              <a:t>, </a:t>
            </a:r>
            <a:r>
              <a:rPr lang="ru-RU" sz="1800" dirty="0" err="1"/>
              <a:t>Київське</a:t>
            </a:r>
            <a:r>
              <a:rPr lang="ru-RU" sz="1800" dirty="0"/>
              <a:t> </a:t>
            </a:r>
            <a:r>
              <a:rPr lang="ru-RU" sz="1800" dirty="0" err="1"/>
              <a:t>воєводство</a:t>
            </a:r>
            <a:r>
              <a:rPr lang="ru-RU" sz="1800" dirty="0"/>
              <a:t> в </a:t>
            </a:r>
            <a:r>
              <a:rPr lang="ru-RU" sz="1800" dirty="0" err="1"/>
              <a:t>Польській</a:t>
            </a:r>
            <a:r>
              <a:rPr lang="ru-RU" sz="1800" dirty="0"/>
              <a:t> </a:t>
            </a:r>
            <a:r>
              <a:rPr lang="ru-RU" sz="1800" dirty="0" err="1"/>
              <a:t>державі</a:t>
            </a:r>
            <a:r>
              <a:rPr lang="ru-RU" sz="1800" dirty="0"/>
              <a:t> та </a:t>
            </a:r>
            <a:r>
              <a:rPr lang="ru-RU" sz="1800" dirty="0" err="1"/>
              <a:t>Київська</a:t>
            </a:r>
            <a:r>
              <a:rPr lang="ru-RU" sz="1800" dirty="0"/>
              <a:t> </a:t>
            </a:r>
            <a:r>
              <a:rPr lang="ru-RU" sz="1800" dirty="0" err="1"/>
              <a:t>губернія</a:t>
            </a:r>
            <a:r>
              <a:rPr lang="ru-RU" sz="1800" dirty="0"/>
              <a:t> в </a:t>
            </a:r>
            <a:r>
              <a:rPr lang="ru-RU" sz="1800" dirty="0" err="1"/>
              <a:t>Російській</a:t>
            </a:r>
            <a:r>
              <a:rPr lang="ru-RU" sz="1800" dirty="0"/>
              <a:t> </a:t>
            </a:r>
            <a:r>
              <a:rPr lang="ru-RU" sz="1800" dirty="0" err="1"/>
              <a:t>імперії</a:t>
            </a:r>
            <a:r>
              <a:rPr lang="ru-RU" sz="1800" dirty="0"/>
              <a:t>.</a:t>
            </a:r>
            <a:br>
              <a:rPr lang="ru-RU" sz="1800" dirty="0"/>
            </a:br>
            <a:r>
              <a:rPr lang="ru-RU" sz="1800" dirty="0" err="1" smtClean="0"/>
              <a:t>Цю</a:t>
            </a:r>
            <a:r>
              <a:rPr lang="ru-RU" sz="1800" dirty="0" smtClean="0"/>
              <a:t> </a:t>
            </a:r>
            <a:r>
              <a:rPr lang="ru-RU" sz="1800" dirty="0" err="1"/>
              <a:t>територію</a:t>
            </a:r>
            <a:r>
              <a:rPr lang="ru-RU" sz="1800" dirty="0"/>
              <a:t> </a:t>
            </a:r>
            <a:r>
              <a:rPr lang="ru-RU" sz="1800" dirty="0" err="1"/>
              <a:t>називають</a:t>
            </a:r>
            <a:r>
              <a:rPr lang="ru-RU" sz="1800" dirty="0"/>
              <a:t> "</a:t>
            </a:r>
            <a:r>
              <a:rPr lang="ru-RU" sz="1800" dirty="0" err="1"/>
              <a:t>серцем</a:t>
            </a:r>
            <a:r>
              <a:rPr lang="ru-RU" sz="1800" dirty="0"/>
              <a:t>" </a:t>
            </a:r>
            <a:r>
              <a:rPr lang="ru-RU" sz="1800" dirty="0" err="1"/>
              <a:t>України</a:t>
            </a:r>
            <a:r>
              <a:rPr lang="ru-RU" sz="1800" dirty="0"/>
              <a:t>, </a:t>
            </a:r>
            <a:r>
              <a:rPr lang="ru-RU" sz="1800" dirty="0" err="1"/>
              <a:t>бо</a:t>
            </a:r>
            <a:r>
              <a:rPr lang="ru-RU" sz="1800" dirty="0"/>
              <a:t> тут </a:t>
            </a:r>
            <a:r>
              <a:rPr lang="ru-RU" sz="1800" dirty="0" err="1"/>
              <a:t>знаходиться</a:t>
            </a:r>
            <a:r>
              <a:rPr lang="ru-RU" sz="1800" dirty="0"/>
              <a:t> </a:t>
            </a:r>
            <a:r>
              <a:rPr lang="ru-RU" sz="1800" dirty="0" err="1"/>
              <a:t>її</a:t>
            </a:r>
            <a:r>
              <a:rPr lang="ru-RU" sz="1800" dirty="0"/>
              <a:t> </a:t>
            </a:r>
            <a:r>
              <a:rPr lang="ru-RU" sz="1800" dirty="0" err="1"/>
              <a:t>багатовіковий</a:t>
            </a:r>
            <a:r>
              <a:rPr lang="ru-RU" sz="1800" dirty="0"/>
              <a:t> </a:t>
            </a:r>
            <a:r>
              <a:rPr lang="ru-RU" sz="1800" dirty="0" err="1"/>
              <a:t>політичний</a:t>
            </a:r>
            <a:r>
              <a:rPr lang="ru-RU" sz="1800" dirty="0"/>
              <a:t> і </a:t>
            </a:r>
            <a:r>
              <a:rPr lang="ru-RU" sz="1800" dirty="0" err="1"/>
              <a:t>культурний</a:t>
            </a:r>
            <a:r>
              <a:rPr lang="ru-RU" sz="1800" dirty="0"/>
              <a:t> центр — </a:t>
            </a:r>
            <a:r>
              <a:rPr lang="ru-RU" sz="1800" dirty="0" err="1"/>
              <a:t>столиця</a:t>
            </a:r>
            <a:r>
              <a:rPr lang="ru-RU" sz="1800" dirty="0"/>
              <a:t> м. </a:t>
            </a:r>
            <a:r>
              <a:rPr lang="ru-RU" sz="1800" dirty="0" err="1"/>
              <a:t>Київ</a:t>
            </a:r>
            <a:r>
              <a:rPr lang="ru-RU" sz="1800" dirty="0"/>
              <a:t>. </a:t>
            </a:r>
            <a:r>
              <a:rPr lang="ru-RU" sz="1800" dirty="0" err="1"/>
              <a:t>Багато</a:t>
            </a:r>
            <a:r>
              <a:rPr lang="ru-RU" sz="1800" dirty="0"/>
              <a:t> </a:t>
            </a:r>
            <a:r>
              <a:rPr lang="ru-RU" sz="1800" dirty="0" err="1"/>
              <a:t>поселень</a:t>
            </a:r>
            <a:r>
              <a:rPr lang="ru-RU" sz="1800" dirty="0"/>
              <a:t> </a:t>
            </a:r>
            <a:r>
              <a:rPr lang="ru-RU" sz="1800" dirty="0" err="1"/>
              <a:t>відомі</a:t>
            </a:r>
            <a:r>
              <a:rPr lang="ru-RU" sz="1800" dirty="0"/>
              <a:t> з </a:t>
            </a:r>
            <a:r>
              <a:rPr lang="ru-RU" sz="1800" dirty="0" err="1"/>
              <a:t>літописних</a:t>
            </a:r>
            <a:r>
              <a:rPr lang="ru-RU" sz="1800" dirty="0"/>
              <a:t> </a:t>
            </a:r>
            <a:r>
              <a:rPr lang="ru-RU" sz="1800" dirty="0" err="1"/>
              <a:t>часів</a:t>
            </a:r>
            <a:r>
              <a:rPr lang="ru-RU" sz="1800" dirty="0"/>
              <a:t> — </a:t>
            </a:r>
            <a:r>
              <a:rPr lang="ru-RU" sz="1800" dirty="0" err="1"/>
              <a:t>Вишгород</a:t>
            </a:r>
            <a:r>
              <a:rPr lang="ru-RU" sz="1800" dirty="0"/>
              <a:t>, </a:t>
            </a:r>
            <a:r>
              <a:rPr lang="ru-RU" sz="1800" dirty="0" err="1"/>
              <a:t>Чорнобиль</a:t>
            </a:r>
            <a:r>
              <a:rPr lang="ru-RU" sz="1800" dirty="0"/>
              <a:t>, Коростень, Овруч, Житомир, а </a:t>
            </a:r>
            <a:r>
              <a:rPr lang="ru-RU" sz="1800" dirty="0" err="1"/>
              <a:t>міста</a:t>
            </a:r>
            <a:r>
              <a:rPr lang="ru-RU" sz="1800" dirty="0"/>
              <a:t> й </a:t>
            </a:r>
            <a:r>
              <a:rPr lang="ru-RU" sz="1800" dirty="0" err="1"/>
              <a:t>містечка</a:t>
            </a:r>
            <a:r>
              <a:rPr lang="ru-RU" sz="1800" dirty="0"/>
              <a:t> </a:t>
            </a:r>
            <a:r>
              <a:rPr lang="ru-RU" sz="1800" dirty="0" err="1"/>
              <a:t>південної</a:t>
            </a:r>
            <a:r>
              <a:rPr lang="ru-RU" sz="1800" dirty="0"/>
              <a:t> </a:t>
            </a:r>
            <a:r>
              <a:rPr lang="ru-RU" sz="1800" dirty="0" err="1"/>
              <a:t>Київщини</a:t>
            </a:r>
            <a:r>
              <a:rPr lang="ru-RU" sz="1800" dirty="0"/>
              <a:t> </a:t>
            </a:r>
            <a:r>
              <a:rPr lang="ru-RU" sz="1800" dirty="0" err="1"/>
              <a:t>славні</a:t>
            </a:r>
            <a:r>
              <a:rPr lang="ru-RU" sz="1800" dirty="0"/>
              <a:t> </a:t>
            </a:r>
            <a:r>
              <a:rPr lang="ru-RU" sz="1800" dirty="0" err="1"/>
              <a:t>своєю</a:t>
            </a:r>
            <a:r>
              <a:rPr lang="ru-RU" sz="1800" dirty="0"/>
              <a:t> </a:t>
            </a:r>
            <a:r>
              <a:rPr lang="ru-RU" sz="1800" dirty="0" err="1"/>
              <a:t>козацькою</a:t>
            </a:r>
            <a:r>
              <a:rPr lang="ru-RU" sz="1800" dirty="0"/>
              <a:t> </a:t>
            </a:r>
            <a:r>
              <a:rPr lang="ru-RU" sz="1800" dirty="0" err="1"/>
              <a:t>історією</a:t>
            </a:r>
            <a:r>
              <a:rPr lang="ru-RU" sz="1800" dirty="0"/>
              <a:t> — перша </a:t>
            </a:r>
            <a:r>
              <a:rPr lang="ru-RU" sz="1800" dirty="0" err="1"/>
              <a:t>гетьманська</a:t>
            </a:r>
            <a:r>
              <a:rPr lang="ru-RU" sz="1800" dirty="0"/>
              <a:t> </a:t>
            </a:r>
            <a:r>
              <a:rPr lang="ru-RU" sz="1800" dirty="0" err="1"/>
              <a:t>столиця</a:t>
            </a:r>
            <a:r>
              <a:rPr lang="ru-RU" sz="1800" dirty="0"/>
              <a:t> </a:t>
            </a:r>
            <a:r>
              <a:rPr lang="ru-RU" sz="1800" dirty="0" err="1"/>
              <a:t>Трахтемирів</a:t>
            </a:r>
            <a:r>
              <a:rPr lang="ru-RU" sz="1800" dirty="0"/>
              <a:t>, </a:t>
            </a:r>
            <a:r>
              <a:rPr lang="ru-RU" sz="1800" dirty="0" err="1"/>
              <a:t>полкові</a:t>
            </a:r>
            <a:r>
              <a:rPr lang="ru-RU" sz="1800" dirty="0"/>
              <a:t> </a:t>
            </a:r>
            <a:r>
              <a:rPr lang="ru-RU" sz="1800" dirty="0" err="1"/>
              <a:t>міста</a:t>
            </a:r>
            <a:r>
              <a:rPr lang="ru-RU" sz="1800" dirty="0"/>
              <a:t> </a:t>
            </a:r>
            <a:r>
              <a:rPr lang="ru-RU" sz="1800" dirty="0" err="1"/>
              <a:t>Канів</a:t>
            </a:r>
            <a:r>
              <a:rPr lang="ru-RU" sz="1800" dirty="0"/>
              <a:t>, </a:t>
            </a:r>
            <a:r>
              <a:rPr lang="ru-RU" sz="1800" dirty="0" err="1"/>
              <a:t>Черкаси</a:t>
            </a:r>
            <a:r>
              <a:rPr lang="ru-RU" sz="1800" dirty="0"/>
              <a:t>, </a:t>
            </a:r>
            <a:r>
              <a:rPr lang="ru-RU" sz="1800" dirty="0" err="1"/>
              <a:t>Корсунь</a:t>
            </a:r>
            <a:r>
              <a:rPr lang="ru-RU" sz="1800" dirty="0"/>
              <a:t>, </a:t>
            </a:r>
            <a:r>
              <a:rPr lang="ru-RU" sz="1800" dirty="0" err="1"/>
              <a:t>Біла</a:t>
            </a:r>
            <a:r>
              <a:rPr lang="ru-RU" sz="1800" dirty="0"/>
              <a:t> </a:t>
            </a:r>
            <a:r>
              <a:rPr lang="ru-RU" sz="1800" dirty="0" err="1"/>
              <a:t>Церква</a:t>
            </a:r>
            <a:r>
              <a:rPr lang="ru-RU" sz="1800" dirty="0"/>
              <a:t>, Умань, Чигирин. </a:t>
            </a:r>
            <a:r>
              <a:rPr lang="ru-RU" sz="1800" dirty="0" err="1"/>
              <a:t>Біля</a:t>
            </a:r>
            <a:r>
              <a:rPr lang="ru-RU" sz="1800" dirty="0"/>
              <a:t> </a:t>
            </a:r>
            <a:r>
              <a:rPr lang="ru-RU" sz="1800" dirty="0" err="1"/>
              <a:t>останнього</a:t>
            </a:r>
            <a:r>
              <a:rPr lang="ru-RU" sz="1800" dirty="0"/>
              <a:t> </a:t>
            </a:r>
            <a:r>
              <a:rPr lang="ru-RU" sz="1800" dirty="0" err="1"/>
              <a:t>знаходиться</a:t>
            </a:r>
            <a:r>
              <a:rPr lang="ru-RU" sz="1800" dirty="0"/>
              <a:t> с. </a:t>
            </a:r>
            <a:r>
              <a:rPr lang="ru-RU" sz="1800" dirty="0" err="1"/>
              <a:t>Суботів</a:t>
            </a:r>
            <a:r>
              <a:rPr lang="ru-RU" sz="1800" dirty="0"/>
              <a:t> — </a:t>
            </a:r>
            <a:r>
              <a:rPr lang="ru-RU" sz="1800" dirty="0" err="1"/>
              <a:t>колишній</a:t>
            </a:r>
            <a:r>
              <a:rPr lang="ru-RU" sz="1800" dirty="0"/>
              <a:t> </a:t>
            </a:r>
            <a:r>
              <a:rPr lang="ru-RU" sz="1800" dirty="0" err="1"/>
              <a:t>хутір</a:t>
            </a:r>
            <a:r>
              <a:rPr lang="ru-RU" sz="1800" dirty="0"/>
              <a:t> і </a:t>
            </a:r>
            <a:r>
              <a:rPr lang="ru-RU" sz="1800" dirty="0" err="1"/>
              <a:t>резиденція</a:t>
            </a:r>
            <a:r>
              <a:rPr lang="ru-RU" sz="1800" dirty="0"/>
              <a:t> Б. </a:t>
            </a:r>
            <a:r>
              <a:rPr lang="ru-RU" sz="1800" dirty="0" err="1"/>
              <a:t>Хмельницького</a:t>
            </a:r>
            <a:r>
              <a:rPr lang="ru-RU" sz="1800" dirty="0"/>
              <a:t>. У с. </a:t>
            </a:r>
            <a:r>
              <a:rPr lang="ru-RU" sz="1800" dirty="0" err="1"/>
              <a:t>Моринці</a:t>
            </a:r>
            <a:r>
              <a:rPr lang="ru-RU" sz="1800" dirty="0"/>
              <a:t> </a:t>
            </a:r>
            <a:r>
              <a:rPr lang="ru-RU" sz="1800" dirty="0" err="1"/>
              <a:t>Черкаської</a:t>
            </a:r>
            <a:r>
              <a:rPr lang="ru-RU" sz="1800" dirty="0"/>
              <a:t> </a:t>
            </a:r>
            <a:r>
              <a:rPr lang="ru-RU" sz="1800" dirty="0" err="1"/>
              <a:t>області</a:t>
            </a:r>
            <a:r>
              <a:rPr lang="ru-RU" sz="1800" dirty="0"/>
              <a:t> </a:t>
            </a:r>
            <a:r>
              <a:rPr lang="ru-RU" sz="1800" dirty="0" err="1"/>
              <a:t>народився</a:t>
            </a:r>
            <a:r>
              <a:rPr lang="ru-RU" sz="1800" dirty="0"/>
              <a:t> Тарас Шевченко, а в м. </a:t>
            </a:r>
            <a:r>
              <a:rPr lang="ru-RU" sz="1800" dirty="0" err="1"/>
              <a:t>Канів</a:t>
            </a:r>
            <a:r>
              <a:rPr lang="ru-RU" sz="1800" dirty="0"/>
              <a:t> на </a:t>
            </a:r>
            <a:r>
              <a:rPr lang="ru-RU" sz="1800" dirty="0" err="1"/>
              <a:t>Чернечій</a:t>
            </a:r>
            <a:r>
              <a:rPr lang="ru-RU" sz="1800" dirty="0"/>
              <a:t> </a:t>
            </a:r>
            <a:r>
              <a:rPr lang="ru-RU" sz="1800" dirty="0" err="1"/>
              <a:t>горі</a:t>
            </a:r>
            <a:r>
              <a:rPr lang="ru-RU" sz="1800" dirty="0"/>
              <a:t> над </a:t>
            </a:r>
            <a:r>
              <a:rPr lang="ru-RU" sz="1800" dirty="0" err="1"/>
              <a:t>Дніпром</a:t>
            </a:r>
            <a:r>
              <a:rPr lang="ru-RU" sz="1800" dirty="0"/>
              <a:t> </a:t>
            </a:r>
            <a:r>
              <a:rPr lang="ru-RU" sz="1800" dirty="0" err="1"/>
              <a:t>знаходиться</a:t>
            </a:r>
            <a:r>
              <a:rPr lang="ru-RU" sz="1800" dirty="0"/>
              <a:t> </a:t>
            </a:r>
            <a:r>
              <a:rPr lang="ru-RU" sz="1800" dirty="0" err="1"/>
              <a:t>його</a:t>
            </a:r>
            <a:r>
              <a:rPr lang="ru-RU" sz="1800" dirty="0"/>
              <a:t> могила. </a:t>
            </a:r>
            <a:r>
              <a:rPr lang="ru-RU" sz="1800" dirty="0" err="1"/>
              <a:t>Місто</a:t>
            </a:r>
            <a:r>
              <a:rPr lang="ru-RU" sz="1800" dirty="0"/>
              <a:t> Новоград-</a:t>
            </a:r>
            <a:r>
              <a:rPr lang="ru-RU" sz="1800" dirty="0" err="1"/>
              <a:t>Волинський</a:t>
            </a:r>
            <a:r>
              <a:rPr lang="ru-RU" sz="1800" dirty="0"/>
              <a:t> — </a:t>
            </a:r>
            <a:r>
              <a:rPr lang="ru-RU" sz="1800" dirty="0" err="1"/>
              <a:t>батьківщина</a:t>
            </a:r>
            <a:r>
              <a:rPr lang="ru-RU" sz="1800" dirty="0"/>
              <a:t> </a:t>
            </a:r>
            <a:r>
              <a:rPr lang="ru-RU" sz="1800" dirty="0" err="1"/>
              <a:t>Лесі</a:t>
            </a:r>
            <a:r>
              <a:rPr lang="ru-RU" sz="1800" dirty="0"/>
              <a:t> </a:t>
            </a:r>
            <a:r>
              <a:rPr lang="ru-RU" sz="1800" dirty="0" err="1"/>
              <a:t>Українки</a:t>
            </a:r>
            <a:r>
              <a:rPr lang="ru-RU" sz="1800" dirty="0"/>
              <a:t>. </a:t>
            </a:r>
            <a:r>
              <a:rPr lang="ru-RU" sz="1800" dirty="0" err="1"/>
              <a:t>Поділля</a:t>
            </a:r>
            <a:r>
              <a:rPr lang="ru-RU" sz="1800" dirty="0"/>
              <a:t> </a:t>
            </a:r>
            <a:r>
              <a:rPr lang="ru-RU" sz="1800" dirty="0" err="1"/>
              <a:t>обіймає</a:t>
            </a:r>
            <a:r>
              <a:rPr lang="ru-RU" sz="1800" dirty="0"/>
              <a:t> </a:t>
            </a:r>
            <a:r>
              <a:rPr lang="ru-RU" sz="1800" dirty="0" err="1"/>
              <a:t>територію</a:t>
            </a:r>
            <a:r>
              <a:rPr lang="ru-RU" sz="1800" dirty="0"/>
              <a:t> </a:t>
            </a:r>
            <a:r>
              <a:rPr lang="ru-RU" sz="1800" dirty="0" err="1"/>
              <a:t>між</a:t>
            </a:r>
            <a:r>
              <a:rPr lang="ru-RU" sz="1800" dirty="0"/>
              <a:t> </a:t>
            </a:r>
            <a:r>
              <a:rPr lang="ru-RU" sz="1800" dirty="0" err="1"/>
              <a:t>середньою</a:t>
            </a:r>
            <a:r>
              <a:rPr lang="ru-RU" sz="1800" dirty="0"/>
              <a:t> </a:t>
            </a:r>
            <a:r>
              <a:rPr lang="ru-RU" sz="1800" dirty="0" err="1"/>
              <a:t>течією</a:t>
            </a:r>
            <a:r>
              <a:rPr lang="ru-RU" sz="1800" dirty="0"/>
              <a:t> </a:t>
            </a:r>
            <a:r>
              <a:rPr lang="ru-RU" sz="1800" dirty="0" err="1"/>
              <a:t>Дністра</a:t>
            </a:r>
            <a:r>
              <a:rPr lang="ru-RU" sz="1800" dirty="0"/>
              <a:t> і </a:t>
            </a:r>
            <a:r>
              <a:rPr lang="ru-RU" sz="1800" dirty="0" err="1"/>
              <a:t>верхньою</a:t>
            </a:r>
            <a:r>
              <a:rPr lang="ru-RU" sz="1800" dirty="0"/>
              <a:t> та </a:t>
            </a:r>
            <a:r>
              <a:rPr lang="ru-RU" sz="1800" dirty="0" err="1"/>
              <a:t>середньою</a:t>
            </a:r>
            <a:r>
              <a:rPr lang="ru-RU" sz="1800" dirty="0"/>
              <a:t> </a:t>
            </a:r>
            <a:r>
              <a:rPr lang="ru-RU" sz="1800" dirty="0" err="1"/>
              <a:t>течією</a:t>
            </a:r>
            <a:r>
              <a:rPr lang="ru-RU" sz="1800" dirty="0"/>
              <a:t> </a:t>
            </a:r>
            <a:r>
              <a:rPr lang="ru-RU" sz="1800" dirty="0" err="1"/>
              <a:t>Південного</a:t>
            </a:r>
            <a:r>
              <a:rPr lang="ru-RU" sz="1800" dirty="0"/>
              <a:t> Бугу. </a:t>
            </a:r>
            <a:r>
              <a:rPr lang="ru-RU" sz="1800" dirty="0" err="1"/>
              <a:t>Назва</a:t>
            </a:r>
            <a:r>
              <a:rPr lang="ru-RU" sz="1800" dirty="0"/>
              <a:t> походить </a:t>
            </a:r>
            <a:r>
              <a:rPr lang="ru-RU" sz="1800" dirty="0" err="1"/>
              <a:t>від</a:t>
            </a:r>
            <a:r>
              <a:rPr lang="ru-RU" sz="1800" dirty="0"/>
              <a:t> "</a:t>
            </a:r>
            <a:r>
              <a:rPr lang="ru-RU" sz="1800" dirty="0" err="1"/>
              <a:t>країни</a:t>
            </a:r>
            <a:r>
              <a:rPr lang="ru-RU" sz="1800" dirty="0"/>
              <a:t> з </a:t>
            </a:r>
            <a:r>
              <a:rPr lang="ru-RU" sz="1800" dirty="0" err="1"/>
              <a:t>оселями</a:t>
            </a:r>
            <a:r>
              <a:rPr lang="ru-RU" sz="1800" dirty="0"/>
              <a:t> по долах", </a:t>
            </a:r>
            <a:r>
              <a:rPr lang="ru-RU" sz="1800" dirty="0" err="1"/>
              <a:t>бо</a:t>
            </a:r>
            <a:r>
              <a:rPr lang="ru-RU" sz="1800" dirty="0"/>
              <a:t> села тут </a:t>
            </a:r>
            <a:r>
              <a:rPr lang="ru-RU" sz="1800" dirty="0" err="1"/>
              <a:t>розбудовувалися</a:t>
            </a:r>
            <a:r>
              <a:rPr lang="ru-RU" sz="1800" dirty="0"/>
              <a:t>, в основному, по долинах </a:t>
            </a:r>
            <a:r>
              <a:rPr lang="ru-RU" sz="1800" dirty="0" err="1"/>
              <a:t>рік</a:t>
            </a:r>
            <a:r>
              <a:rPr lang="ru-RU" sz="1800" dirty="0"/>
              <a:t>. </a:t>
            </a:r>
            <a:r>
              <a:rPr lang="ru-RU" sz="1800" dirty="0" err="1"/>
              <a:t>Відоме</a:t>
            </a:r>
            <a:r>
              <a:rPr lang="ru-RU" sz="1800" dirty="0"/>
              <a:t> </a:t>
            </a:r>
            <a:r>
              <a:rPr lang="ru-RU" sz="1800" dirty="0" err="1"/>
              <a:t>ще</a:t>
            </a:r>
            <a:r>
              <a:rPr lang="ru-RU" sz="1800" dirty="0"/>
              <a:t> з </a:t>
            </a:r>
            <a:r>
              <a:rPr lang="ru-RU" sz="1800" dirty="0" err="1"/>
              <a:t>середини</a:t>
            </a:r>
            <a:r>
              <a:rPr lang="ru-RU" sz="1800" dirty="0"/>
              <a:t> </a:t>
            </a:r>
            <a:r>
              <a:rPr lang="en-US" sz="1800" dirty="0"/>
              <a:t>XIV </a:t>
            </a:r>
            <a:r>
              <a:rPr lang="ru-RU" sz="1800" dirty="0"/>
              <a:t>ст. як </a:t>
            </a:r>
            <a:r>
              <a:rPr lang="ru-RU" sz="1800" dirty="0" err="1"/>
              <a:t>удільне</a:t>
            </a:r>
            <a:r>
              <a:rPr lang="ru-RU" sz="1800" dirty="0"/>
              <a:t> </a:t>
            </a:r>
            <a:r>
              <a:rPr lang="ru-RU" sz="1800" dirty="0" err="1"/>
              <a:t>князівство</a:t>
            </a:r>
            <a:r>
              <a:rPr lang="ru-RU" sz="1800" dirty="0"/>
              <a:t> у </a:t>
            </a:r>
            <a:r>
              <a:rPr lang="ru-RU" sz="1800" dirty="0" err="1"/>
              <a:t>складі</a:t>
            </a:r>
            <a:r>
              <a:rPr lang="ru-RU" sz="1800" dirty="0"/>
              <a:t> </a:t>
            </a:r>
            <a:r>
              <a:rPr lang="ru-RU" sz="1800" dirty="0" err="1"/>
              <a:t>Литовської</a:t>
            </a:r>
            <a:r>
              <a:rPr lang="ru-RU" sz="1800" dirty="0"/>
              <a:t> </a:t>
            </a:r>
            <a:r>
              <a:rPr lang="ru-RU" sz="1800" dirty="0" err="1"/>
              <a:t>держави</a:t>
            </a:r>
            <a:r>
              <a:rPr lang="ru-RU" sz="1800" dirty="0"/>
              <a:t>, а </a:t>
            </a:r>
            <a:r>
              <a:rPr lang="ru-RU" sz="1800" dirty="0" err="1"/>
              <a:t>далі</a:t>
            </a:r>
            <a:r>
              <a:rPr lang="ru-RU" sz="1800" dirty="0"/>
              <a:t> — </a:t>
            </a:r>
            <a:r>
              <a:rPr lang="ru-RU" sz="1800" dirty="0" err="1"/>
              <a:t>воєводство</a:t>
            </a:r>
            <a:r>
              <a:rPr lang="ru-RU" sz="1800" dirty="0"/>
              <a:t> в </a:t>
            </a:r>
            <a:r>
              <a:rPr lang="ru-RU" sz="1800" dirty="0" err="1"/>
              <a:t>Польщі</a:t>
            </a:r>
            <a:r>
              <a:rPr lang="ru-RU" sz="1800" dirty="0"/>
              <a:t> і </a:t>
            </a:r>
            <a:r>
              <a:rPr lang="ru-RU" sz="1800" dirty="0" err="1"/>
              <a:t>губернія</a:t>
            </a:r>
            <a:r>
              <a:rPr lang="ru-RU" sz="1800" dirty="0"/>
              <a:t> в </a:t>
            </a:r>
            <a:r>
              <a:rPr lang="ru-RU" sz="1800" dirty="0" err="1"/>
              <a:t>Росії</a:t>
            </a:r>
            <a:r>
              <a:rPr lang="ru-RU" sz="1800" dirty="0"/>
              <a:t>. </a:t>
            </a:r>
            <a:r>
              <a:rPr lang="ru-RU" sz="1800" dirty="0" err="1"/>
              <a:t>Західне</a:t>
            </a:r>
            <a:r>
              <a:rPr lang="ru-RU" sz="1800" dirty="0"/>
              <a:t> </a:t>
            </a:r>
            <a:r>
              <a:rPr lang="ru-RU" sz="1800" dirty="0" err="1"/>
              <a:t>Поділля</a:t>
            </a:r>
            <a:r>
              <a:rPr lang="ru-RU" sz="1800" dirty="0"/>
              <a:t> </a:t>
            </a:r>
            <a:r>
              <a:rPr lang="ru-RU" sz="1800" dirty="0" err="1"/>
              <a:t>було</a:t>
            </a:r>
            <a:r>
              <a:rPr lang="ru-RU" sz="1800" dirty="0"/>
              <a:t> </a:t>
            </a:r>
            <a:r>
              <a:rPr lang="ru-RU" sz="1800" dirty="0" err="1"/>
              <a:t>об'єднане</a:t>
            </a:r>
            <a:r>
              <a:rPr lang="ru-RU" sz="1800" dirty="0"/>
              <a:t> з </a:t>
            </a:r>
            <a:r>
              <a:rPr lang="ru-RU" sz="1800" dirty="0" err="1"/>
              <a:t>Галичиною</a:t>
            </a:r>
            <a:r>
              <a:rPr lang="ru-RU" sz="1800" dirty="0"/>
              <a:t> і </a:t>
            </a:r>
            <a:r>
              <a:rPr lang="ru-RU" sz="1800" dirty="0" err="1"/>
              <a:t>потрапило</a:t>
            </a:r>
            <a:r>
              <a:rPr lang="ru-RU" sz="1800" dirty="0"/>
              <a:t> до </a:t>
            </a:r>
            <a:r>
              <a:rPr lang="ru-RU" sz="1800" dirty="0" err="1"/>
              <a:t>Австрійської</a:t>
            </a:r>
            <a:r>
              <a:rPr lang="ru-RU" sz="1800" dirty="0"/>
              <a:t> </a:t>
            </a:r>
            <a:r>
              <a:rPr lang="ru-RU" sz="1800" dirty="0" err="1"/>
              <a:t>імперії</a:t>
            </a:r>
            <a:r>
              <a:rPr lang="ru-RU" sz="1800" dirty="0"/>
              <a:t>.</a:t>
            </a:r>
            <a:br>
              <a:rPr lang="ru-RU" sz="1800" dirty="0"/>
            </a:b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572360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425"/>
            <a:ext cx="2857500" cy="2369305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916832"/>
            <a:ext cx="2736304" cy="302361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3765" y="3645025"/>
            <a:ext cx="2339752" cy="321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058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err="1"/>
              <a:t>Українську</a:t>
            </a:r>
            <a:r>
              <a:rPr lang="ru-RU" sz="2400" dirty="0"/>
              <a:t> </a:t>
            </a:r>
            <a:r>
              <a:rPr lang="ru-RU" sz="2400" dirty="0" err="1"/>
              <a:t>етнічну</a:t>
            </a:r>
            <a:r>
              <a:rPr lang="ru-RU" sz="2400" dirty="0"/>
              <a:t> </a:t>
            </a:r>
            <a:r>
              <a:rPr lang="ru-RU" sz="2400" dirty="0" err="1"/>
              <a:t>територію</a:t>
            </a:r>
            <a:r>
              <a:rPr lang="ru-RU" sz="2400" dirty="0"/>
              <a:t> </a:t>
            </a:r>
            <a:r>
              <a:rPr lang="ru-RU" sz="2400" dirty="0" err="1"/>
              <a:t>поділяють</a:t>
            </a:r>
            <a:r>
              <a:rPr lang="ru-RU" sz="2400" dirty="0"/>
              <a:t> </a:t>
            </a:r>
            <a:r>
              <a:rPr lang="ru-RU" sz="2400" dirty="0" err="1"/>
              <a:t>також</a:t>
            </a:r>
            <a:r>
              <a:rPr lang="ru-RU" sz="2400" dirty="0"/>
              <a:t> на </a:t>
            </a:r>
            <a:r>
              <a:rPr lang="ru-RU" sz="2400" dirty="0" err="1"/>
              <a:t>етнографічні</a:t>
            </a:r>
            <a:r>
              <a:rPr lang="ru-RU" sz="2400" dirty="0"/>
              <a:t> </a:t>
            </a:r>
            <a:r>
              <a:rPr lang="ru-RU" sz="2400" dirty="0" err="1"/>
              <a:t>райони</a:t>
            </a:r>
            <a:r>
              <a:rPr lang="ru-RU" sz="2400" dirty="0"/>
              <a:t>, </a:t>
            </a:r>
            <a:r>
              <a:rPr lang="ru-RU" sz="2400" dirty="0" err="1"/>
              <a:t>населення</a:t>
            </a:r>
            <a:r>
              <a:rPr lang="ru-RU" sz="2400" dirty="0"/>
              <a:t> </a:t>
            </a:r>
            <a:r>
              <a:rPr lang="ru-RU" sz="2400" dirty="0" err="1"/>
              <a:t>яких</a:t>
            </a:r>
            <a:r>
              <a:rPr lang="ru-RU" sz="2400" dirty="0"/>
              <a:t> </a:t>
            </a:r>
            <a:r>
              <a:rPr lang="ru-RU" sz="2400" dirty="0" err="1"/>
              <a:t>відрізняється</a:t>
            </a:r>
            <a:r>
              <a:rPr lang="ru-RU" sz="2400" dirty="0"/>
              <a:t>, </a:t>
            </a:r>
            <a:r>
              <a:rPr lang="ru-RU" sz="2400" dirty="0" err="1"/>
              <a:t>насамперед</a:t>
            </a:r>
            <a:r>
              <a:rPr lang="ru-RU" sz="2400" dirty="0"/>
              <a:t>, </a:t>
            </a:r>
            <a:r>
              <a:rPr lang="ru-RU" sz="2400" dirty="0" err="1"/>
              <a:t>мовними</a:t>
            </a:r>
            <a:r>
              <a:rPr lang="ru-RU" sz="2400" dirty="0"/>
              <a:t> </a:t>
            </a:r>
            <a:r>
              <a:rPr lang="ru-RU" sz="2400" dirty="0" err="1"/>
              <a:t>діалектами</a:t>
            </a:r>
            <a:r>
              <a:rPr lang="ru-RU" sz="2400" dirty="0"/>
              <a:t> та культурно-</a:t>
            </a:r>
            <a:r>
              <a:rPr lang="ru-RU" sz="2400" dirty="0" err="1"/>
              <a:t>побутовими</a:t>
            </a:r>
            <a:r>
              <a:rPr lang="ru-RU" sz="2400" dirty="0"/>
              <a:t> </a:t>
            </a:r>
            <a:r>
              <a:rPr lang="ru-RU" sz="2400" dirty="0" err="1"/>
              <a:t>ознаками</a:t>
            </a:r>
            <a:r>
              <a:rPr lang="ru-RU" sz="2400" dirty="0"/>
              <a:t>. </a:t>
            </a:r>
            <a:r>
              <a:rPr lang="ru-RU" sz="2400" dirty="0" err="1"/>
              <a:t>Межі</a:t>
            </a:r>
            <a:r>
              <a:rPr lang="ru-RU" sz="2400" dirty="0"/>
              <a:t> </a:t>
            </a:r>
            <a:r>
              <a:rPr lang="ru-RU" sz="2400" dirty="0" err="1"/>
              <a:t>етнографічних</a:t>
            </a:r>
            <a:r>
              <a:rPr lang="ru-RU" sz="2400" dirty="0"/>
              <a:t> </a:t>
            </a:r>
            <a:r>
              <a:rPr lang="ru-RU" sz="2400" dirty="0" err="1"/>
              <a:t>районів</a:t>
            </a:r>
            <a:r>
              <a:rPr lang="ru-RU" sz="2400" dirty="0"/>
              <a:t> не </a:t>
            </a:r>
            <a:r>
              <a:rPr lang="ru-RU" sz="2400" dirty="0" err="1"/>
              <a:t>обов'язково</a:t>
            </a:r>
            <a:r>
              <a:rPr lang="ru-RU" sz="2400" dirty="0"/>
              <a:t> </a:t>
            </a:r>
            <a:r>
              <a:rPr lang="ru-RU" sz="2400" dirty="0" err="1"/>
              <a:t>співпадають</a:t>
            </a:r>
            <a:r>
              <a:rPr lang="ru-RU" sz="2400" dirty="0"/>
              <a:t> з </a:t>
            </a:r>
            <a:r>
              <a:rPr lang="ru-RU" sz="2400" dirty="0" err="1"/>
              <a:t>історико-географічними</a:t>
            </a:r>
            <a:r>
              <a:rPr lang="ru-RU" sz="2400" dirty="0"/>
              <a:t> </a:t>
            </a:r>
            <a:r>
              <a:rPr lang="ru-RU" sz="2400" dirty="0" err="1"/>
              <a:t>регіонами</a:t>
            </a:r>
            <a:r>
              <a:rPr lang="ru-RU" sz="2400" dirty="0"/>
              <a:t> </a:t>
            </a:r>
            <a:r>
              <a:rPr lang="ru-RU" sz="2400" dirty="0" err="1"/>
              <a:t>чи</a:t>
            </a:r>
            <a:r>
              <a:rPr lang="ru-RU" sz="2400" dirty="0"/>
              <a:t> краями. </a:t>
            </a:r>
            <a:r>
              <a:rPr lang="ru-RU" sz="2400" dirty="0" err="1"/>
              <a:t>Виділяють</a:t>
            </a:r>
            <a:r>
              <a:rPr lang="ru-RU" sz="2400" dirty="0"/>
              <a:t>, </a:t>
            </a:r>
            <a:r>
              <a:rPr lang="ru-RU" sz="2400" dirty="0" err="1"/>
              <a:t>зокрема</a:t>
            </a:r>
            <a:r>
              <a:rPr lang="ru-RU" sz="2400" dirty="0"/>
              <a:t>, </a:t>
            </a:r>
            <a:r>
              <a:rPr lang="ru-RU" sz="2400" dirty="0" err="1"/>
              <a:t>такі</a:t>
            </a:r>
            <a:r>
              <a:rPr lang="ru-RU" sz="2400" dirty="0"/>
              <a:t> </a:t>
            </a:r>
            <a:r>
              <a:rPr lang="ru-RU" sz="2400" dirty="0" err="1"/>
              <a:t>великі</a:t>
            </a:r>
            <a:r>
              <a:rPr lang="ru-RU" sz="2400" dirty="0"/>
              <a:t> </a:t>
            </a:r>
            <a:r>
              <a:rPr lang="ru-RU" sz="2400" dirty="0" err="1"/>
              <a:t>етнографічні</a:t>
            </a:r>
            <a:r>
              <a:rPr lang="ru-RU" sz="2400" dirty="0"/>
              <a:t> </a:t>
            </a:r>
            <a:r>
              <a:rPr lang="ru-RU" sz="2400" dirty="0" err="1"/>
              <a:t>райони</a:t>
            </a:r>
            <a:r>
              <a:rPr lang="ru-RU" sz="2400" dirty="0"/>
              <a:t>, як </a:t>
            </a:r>
            <a:r>
              <a:rPr lang="ru-RU" sz="2400" dirty="0" err="1"/>
              <a:t>Північний</a:t>
            </a:r>
            <a:r>
              <a:rPr lang="ru-RU" sz="2400" dirty="0"/>
              <a:t> (</a:t>
            </a:r>
            <a:r>
              <a:rPr lang="ru-RU" sz="2400" dirty="0" err="1"/>
              <a:t>Поліський</a:t>
            </a:r>
            <a:r>
              <a:rPr lang="ru-RU" sz="2400" dirty="0"/>
              <a:t>), </a:t>
            </a:r>
            <a:r>
              <a:rPr lang="ru-RU" sz="2400" dirty="0" err="1"/>
              <a:t>Центральний</a:t>
            </a:r>
            <a:r>
              <a:rPr lang="ru-RU" sz="2400" dirty="0"/>
              <a:t> (</a:t>
            </a:r>
            <a:r>
              <a:rPr lang="ru-RU" sz="2400" dirty="0" err="1"/>
              <a:t>Середньонадцніпрянський</a:t>
            </a:r>
            <a:r>
              <a:rPr lang="ru-RU" sz="2400" dirty="0"/>
              <a:t>), </a:t>
            </a:r>
            <a:r>
              <a:rPr lang="ru-RU" sz="2400" dirty="0" err="1"/>
              <a:t>Слобожанський</a:t>
            </a:r>
            <a:r>
              <a:rPr lang="ru-RU" sz="2400" dirty="0"/>
              <a:t>, </a:t>
            </a:r>
            <a:r>
              <a:rPr lang="ru-RU" sz="2400" dirty="0" err="1"/>
              <a:t>Подільський</a:t>
            </a:r>
            <a:r>
              <a:rPr lang="ru-RU" sz="2400" dirty="0"/>
              <a:t>, </a:t>
            </a:r>
            <a:r>
              <a:rPr lang="ru-RU" sz="2400" dirty="0" err="1"/>
              <a:t>Південний</a:t>
            </a:r>
            <a:r>
              <a:rPr lang="ru-RU" sz="2400" dirty="0"/>
              <a:t> і </a:t>
            </a:r>
            <a:r>
              <a:rPr lang="ru-RU" sz="2400" dirty="0" err="1"/>
              <a:t>Карпатський</a:t>
            </a:r>
            <a:r>
              <a:rPr lang="ru-RU" sz="2400" dirty="0"/>
              <a:t>. </a:t>
            </a:r>
            <a:r>
              <a:rPr lang="ru-RU" sz="2400" dirty="0" err="1"/>
              <a:t>Останній</a:t>
            </a:r>
            <a:r>
              <a:rPr lang="ru-RU" sz="2400" dirty="0"/>
              <a:t> в </a:t>
            </a:r>
            <a:r>
              <a:rPr lang="ru-RU" sz="2400" dirty="0" err="1"/>
              <a:t>етнографічному</a:t>
            </a:r>
            <a:r>
              <a:rPr lang="ru-RU" sz="2400" dirty="0"/>
              <a:t> </a:t>
            </a:r>
            <a:r>
              <a:rPr lang="ru-RU" sz="2400" dirty="0" err="1"/>
              <a:t>відношенні</a:t>
            </a:r>
            <a:r>
              <a:rPr lang="ru-RU" sz="2400" dirty="0"/>
              <a:t> </a:t>
            </a:r>
            <a:r>
              <a:rPr lang="ru-RU" sz="2400" dirty="0" err="1"/>
              <a:t>характеризується</a:t>
            </a:r>
            <a:r>
              <a:rPr lang="ru-RU" sz="2400" dirty="0"/>
              <a:t> </a:t>
            </a:r>
            <a:r>
              <a:rPr lang="ru-RU" sz="2400" dirty="0" err="1"/>
              <a:t>найбільшою</a:t>
            </a:r>
            <a:r>
              <a:rPr lang="ru-RU" sz="2400" dirty="0"/>
              <a:t> </a:t>
            </a:r>
            <a:r>
              <a:rPr lang="ru-RU" sz="2400" dirty="0" err="1"/>
              <a:t>розмаїтістю</a:t>
            </a:r>
            <a:r>
              <a:rPr lang="ru-RU" sz="2400" dirty="0"/>
              <a:t> й </a:t>
            </a:r>
            <a:r>
              <a:rPr lang="ru-RU" sz="2400" dirty="0" err="1"/>
              <a:t>оригінальністю</a:t>
            </a:r>
            <a:r>
              <a:rPr lang="ru-RU" sz="2400" dirty="0"/>
              <a:t>. </a:t>
            </a:r>
            <a:r>
              <a:rPr lang="ru-RU" sz="2400" dirty="0" err="1"/>
              <a:t>Надзвичайно</a:t>
            </a:r>
            <a:r>
              <a:rPr lang="ru-RU" sz="2400" dirty="0"/>
              <a:t> </a:t>
            </a:r>
            <a:r>
              <a:rPr lang="ru-RU" sz="2400" dirty="0" err="1"/>
              <a:t>цікавими</a:t>
            </a:r>
            <a:r>
              <a:rPr lang="ru-RU" sz="2400" dirty="0"/>
              <a:t> </a:t>
            </a:r>
            <a:r>
              <a:rPr lang="ru-RU" sz="2400" dirty="0" err="1"/>
              <a:t>меншими</a:t>
            </a:r>
            <a:r>
              <a:rPr lang="ru-RU" sz="2400" dirty="0"/>
              <a:t> районами в </a:t>
            </a:r>
            <a:r>
              <a:rPr lang="ru-RU" sz="2400" dirty="0" err="1"/>
              <a:t>ньому</a:t>
            </a:r>
            <a:r>
              <a:rPr lang="ru-RU" sz="2400" dirty="0"/>
              <a:t> є </a:t>
            </a:r>
            <a:r>
              <a:rPr lang="ru-RU" sz="2400" dirty="0" err="1"/>
              <a:t>Гуцульщина</a:t>
            </a:r>
            <a:r>
              <a:rPr lang="ru-RU" sz="2400" dirty="0"/>
              <a:t>, </a:t>
            </a:r>
            <a:r>
              <a:rPr lang="ru-RU" sz="2400" dirty="0" err="1"/>
              <a:t>Бойківщина</a:t>
            </a:r>
            <a:r>
              <a:rPr lang="ru-RU" sz="2400" dirty="0"/>
              <a:t> і </a:t>
            </a:r>
            <a:r>
              <a:rPr lang="ru-RU" sz="2400" dirty="0" err="1"/>
              <a:t>Лемківщина</a:t>
            </a:r>
            <a:r>
              <a:rPr lang="ru-RU" sz="2400" dirty="0"/>
              <a:t>, як </a:t>
            </a:r>
            <a:r>
              <a:rPr lang="ru-RU" sz="2400" dirty="0" err="1"/>
              <a:t>території</a:t>
            </a:r>
            <a:r>
              <a:rPr lang="ru-RU" sz="2400" dirty="0"/>
              <a:t> </a:t>
            </a:r>
            <a:r>
              <a:rPr lang="ru-RU" sz="2400" dirty="0" err="1"/>
              <a:t>розселення</a:t>
            </a:r>
            <a:r>
              <a:rPr lang="ru-RU" sz="2400" dirty="0"/>
              <a:t> </a:t>
            </a:r>
            <a:r>
              <a:rPr lang="ru-RU" sz="2400" dirty="0" err="1"/>
              <a:t>етнографічних</a:t>
            </a:r>
            <a:r>
              <a:rPr lang="ru-RU" sz="2400" dirty="0"/>
              <a:t> </a:t>
            </a:r>
            <a:r>
              <a:rPr lang="ru-RU" sz="2400" dirty="0" err="1"/>
              <a:t>груп</a:t>
            </a:r>
            <a:r>
              <a:rPr lang="ru-RU" sz="2400" dirty="0"/>
              <a:t> </a:t>
            </a:r>
            <a:r>
              <a:rPr lang="ru-RU" sz="2400" dirty="0" err="1"/>
              <a:t>українського</a:t>
            </a:r>
            <a:r>
              <a:rPr lang="ru-RU" sz="2400" dirty="0"/>
              <a:t> народу — </a:t>
            </a:r>
            <a:r>
              <a:rPr lang="ru-RU" sz="2400" dirty="0" err="1"/>
              <a:t>гуцулів</a:t>
            </a:r>
            <a:r>
              <a:rPr lang="ru-RU" sz="2400" dirty="0"/>
              <a:t>, </a:t>
            </a:r>
            <a:r>
              <a:rPr lang="ru-RU" sz="2400" dirty="0" err="1"/>
              <a:t>бойків</a:t>
            </a:r>
            <a:r>
              <a:rPr lang="ru-RU" sz="2400" dirty="0"/>
              <a:t> і </a:t>
            </a:r>
            <a:r>
              <a:rPr lang="ru-RU" sz="2400" dirty="0" err="1"/>
              <a:t>лемків</a:t>
            </a:r>
            <a:r>
              <a:rPr lang="ru-RU" sz="2400" dirty="0"/>
              <a:t>. </a:t>
            </a:r>
            <a:r>
              <a:rPr lang="ru-RU" sz="2400" dirty="0" err="1"/>
              <a:t>Представники</a:t>
            </a:r>
            <a:r>
              <a:rPr lang="ru-RU" sz="2400" dirty="0"/>
              <a:t> </a:t>
            </a:r>
            <a:r>
              <a:rPr lang="ru-RU" sz="2400" dirty="0" err="1"/>
              <a:t>цих</a:t>
            </a:r>
            <a:r>
              <a:rPr lang="ru-RU" sz="2400" dirty="0"/>
              <a:t> </a:t>
            </a:r>
            <a:r>
              <a:rPr lang="ru-RU" sz="2400" dirty="0" err="1"/>
              <a:t>етнографічних</a:t>
            </a:r>
            <a:r>
              <a:rPr lang="ru-RU" sz="2400" dirty="0"/>
              <a:t> </a:t>
            </a:r>
            <a:r>
              <a:rPr lang="ru-RU" sz="2400" dirty="0" err="1"/>
              <a:t>груп</a:t>
            </a:r>
            <a:r>
              <a:rPr lang="ru-RU" sz="2400" dirty="0"/>
              <a:t> </a:t>
            </a:r>
            <a:r>
              <a:rPr lang="ru-RU" sz="2400" dirty="0" err="1"/>
              <a:t>найкраще</a:t>
            </a:r>
            <a:r>
              <a:rPr lang="ru-RU" sz="2400" dirty="0"/>
              <a:t> </a:t>
            </a:r>
            <a:r>
              <a:rPr lang="ru-RU" sz="2400" dirty="0" err="1"/>
              <a:t>серед</a:t>
            </a:r>
            <a:r>
              <a:rPr lang="ru-RU" sz="2400" dirty="0"/>
              <a:t> </a:t>
            </a:r>
            <a:r>
              <a:rPr lang="ru-RU" sz="2400" dirty="0" err="1"/>
              <a:t>усього</a:t>
            </a:r>
            <a:r>
              <a:rPr lang="ru-RU" sz="2400" dirty="0"/>
              <a:t> </a:t>
            </a:r>
            <a:r>
              <a:rPr lang="ru-RU" sz="2400" dirty="0" err="1"/>
              <a:t>українського</a:t>
            </a:r>
            <a:r>
              <a:rPr lang="ru-RU" sz="2400" dirty="0"/>
              <a:t> </a:t>
            </a:r>
            <a:r>
              <a:rPr lang="ru-RU" sz="2400" dirty="0" err="1"/>
              <a:t>населення</a:t>
            </a:r>
            <a:r>
              <a:rPr lang="ru-RU" sz="2400" dirty="0"/>
              <a:t> </a:t>
            </a:r>
            <a:r>
              <a:rPr lang="ru-RU" sz="2400" dirty="0" err="1"/>
              <a:t>зберегли</a:t>
            </a:r>
            <a:r>
              <a:rPr lang="ru-RU" sz="2400" dirty="0"/>
              <a:t> свою </a:t>
            </a:r>
            <a:r>
              <a:rPr lang="ru-RU" sz="2400" dirty="0" err="1"/>
              <a:t>говірку</a:t>
            </a:r>
            <a:r>
              <a:rPr lang="ru-RU" sz="2400" dirty="0"/>
              <a:t>, </a:t>
            </a:r>
            <a:r>
              <a:rPr lang="ru-RU" sz="2400" dirty="0" err="1"/>
              <a:t>духовну</a:t>
            </a:r>
            <a:r>
              <a:rPr lang="ru-RU" sz="2400" dirty="0"/>
              <a:t> і </a:t>
            </a:r>
            <a:r>
              <a:rPr lang="ru-RU" sz="2400" dirty="0" err="1"/>
              <a:t>матеріальну</a:t>
            </a:r>
            <a:r>
              <a:rPr lang="ru-RU" sz="2400" dirty="0"/>
              <a:t> культуру, </a:t>
            </a:r>
            <a:r>
              <a:rPr lang="ru-RU" sz="2400" dirty="0" err="1"/>
              <a:t>передусім</a:t>
            </a:r>
            <a:r>
              <a:rPr lang="ru-RU" sz="2400" dirty="0"/>
              <a:t> </a:t>
            </a:r>
            <a:r>
              <a:rPr lang="ru-RU" sz="2400" dirty="0" err="1"/>
              <a:t>самобутній</a:t>
            </a:r>
            <a:r>
              <a:rPr lang="ru-RU" sz="2400" dirty="0"/>
              <a:t> фольклор і </a:t>
            </a:r>
            <a:r>
              <a:rPr lang="ru-RU" sz="2400" dirty="0" err="1"/>
              <a:t>побутові</a:t>
            </a:r>
            <a:r>
              <a:rPr lang="ru-RU" sz="2400" dirty="0"/>
              <a:t> </a:t>
            </a:r>
            <a:r>
              <a:rPr lang="ru-RU" sz="2400" dirty="0" err="1"/>
              <a:t>традиції</a:t>
            </a:r>
            <a:r>
              <a:rPr lang="ru-RU" sz="2400" dirty="0"/>
              <a:t>.</a:t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188135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26876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688455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05064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6632"/>
            <a:ext cx="8229600" cy="466997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err="1"/>
              <a:t>Середня</a:t>
            </a:r>
            <a:r>
              <a:rPr lang="ru-RU" b="1" dirty="0"/>
              <a:t> </a:t>
            </a:r>
            <a:r>
              <a:rPr lang="ru-RU" b="1" dirty="0" err="1"/>
              <a:t>Наддніпрянщина</a:t>
            </a:r>
            <a:r>
              <a:rPr lang="ru-RU" dirty="0"/>
              <a:t> за результатом договору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Московією</a:t>
            </a:r>
            <a:r>
              <a:rPr lang="ru-RU" dirty="0"/>
              <a:t> і </a:t>
            </a:r>
            <a:r>
              <a:rPr lang="ru-RU" dirty="0" err="1"/>
              <a:t>Польщею</a:t>
            </a:r>
            <a:r>
              <a:rPr lang="ru-RU" dirty="0"/>
              <a:t> 1667 року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поділена</a:t>
            </a:r>
            <a:r>
              <a:rPr lang="ru-RU" dirty="0"/>
              <a:t> по </a:t>
            </a:r>
            <a:r>
              <a:rPr lang="ru-RU" dirty="0" err="1"/>
              <a:t>Дніпру</a:t>
            </a:r>
            <a:r>
              <a:rPr lang="ru-RU" dirty="0"/>
              <a:t> на </a:t>
            </a:r>
            <a:r>
              <a:rPr lang="ru-RU" dirty="0" err="1"/>
              <a:t>Правобережну</a:t>
            </a:r>
            <a:r>
              <a:rPr lang="ru-RU" dirty="0"/>
              <a:t> </a:t>
            </a:r>
            <a:r>
              <a:rPr lang="ru-RU" dirty="0" err="1"/>
              <a:t>Україну</a:t>
            </a:r>
            <a:r>
              <a:rPr lang="ru-RU" dirty="0"/>
              <a:t> (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Правобережжя</a:t>
            </a:r>
            <a:r>
              <a:rPr lang="ru-RU" dirty="0"/>
              <a:t>) і </a:t>
            </a:r>
            <a:r>
              <a:rPr lang="ru-RU" dirty="0" err="1"/>
              <a:t>Лівобережну</a:t>
            </a:r>
            <a:r>
              <a:rPr lang="ru-RU" dirty="0"/>
              <a:t> </a:t>
            </a:r>
            <a:r>
              <a:rPr lang="ru-RU" dirty="0" err="1"/>
              <a:t>Україну</a:t>
            </a:r>
            <a:r>
              <a:rPr lang="ru-RU" dirty="0"/>
              <a:t> (</a:t>
            </a:r>
            <a:r>
              <a:rPr lang="ru-RU" dirty="0" err="1"/>
              <a:t>Лівобережжя</a:t>
            </a:r>
            <a:r>
              <a:rPr lang="ru-RU" dirty="0"/>
              <a:t>),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відійшли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>
                <a:hlinkClick r:id="rId2" tooltip="Українські землі у складі Польщі, їх правовий статус."/>
              </a:rPr>
              <a:t>Польщі</a:t>
            </a:r>
            <a:r>
              <a:rPr lang="ru-RU" dirty="0"/>
              <a:t> й </a:t>
            </a:r>
            <a:r>
              <a:rPr lang="ru-RU" dirty="0" err="1"/>
              <a:t>Росії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поділ</a:t>
            </a:r>
            <a:r>
              <a:rPr lang="ru-RU" dirty="0"/>
              <a:t> </a:t>
            </a:r>
            <a:r>
              <a:rPr lang="ru-RU" dirty="0" err="1"/>
              <a:t>вплинув</a:t>
            </a:r>
            <a:r>
              <a:rPr lang="ru-RU" dirty="0"/>
              <a:t> на подальше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історичних</a:t>
            </a:r>
            <a:r>
              <a:rPr lang="ru-RU" dirty="0"/>
              <a:t> земель. У </a:t>
            </a:r>
            <a:r>
              <a:rPr lang="ru-RU" dirty="0" err="1"/>
              <a:t>Правобережній</a:t>
            </a:r>
            <a:r>
              <a:rPr lang="ru-RU" dirty="0"/>
              <a:t> </a:t>
            </a:r>
            <a:r>
              <a:rPr lang="ru-RU" dirty="0" err="1"/>
              <a:t>частині</a:t>
            </a:r>
            <a:r>
              <a:rPr lang="ru-RU" dirty="0"/>
              <a:t> </a:t>
            </a:r>
            <a:r>
              <a:rPr lang="ru-RU" dirty="0" err="1"/>
              <a:t>виділяють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історичні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, як </a:t>
            </a:r>
            <a:r>
              <a:rPr lang="ru-RU" dirty="0" err="1"/>
              <a:t>Київщина</a:t>
            </a:r>
            <a:r>
              <a:rPr lang="ru-RU" dirty="0"/>
              <a:t>, </a:t>
            </a:r>
            <a:r>
              <a:rPr lang="ru-RU" dirty="0" err="1"/>
              <a:t>Поділля</a:t>
            </a:r>
            <a:r>
              <a:rPr lang="ru-RU" dirty="0"/>
              <a:t> і </a:t>
            </a:r>
            <a:r>
              <a:rPr lang="ru-RU" dirty="0" err="1"/>
              <a:t>Брацлавщина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 err="1" smtClean="0"/>
              <a:t>Історична</a:t>
            </a:r>
            <a:r>
              <a:rPr lang="ru-RU" dirty="0" smtClean="0"/>
              <a:t> </a:t>
            </a:r>
            <a:r>
              <a:rPr lang="ru-RU" dirty="0" err="1"/>
              <a:t>Київщина</a:t>
            </a:r>
            <a:r>
              <a:rPr lang="ru-RU" dirty="0"/>
              <a:t> </a:t>
            </a:r>
            <a:r>
              <a:rPr lang="ru-RU" dirty="0" err="1"/>
              <a:t>охоплює</a:t>
            </a:r>
            <a:r>
              <a:rPr lang="ru-RU" dirty="0"/>
              <a:t> </a:t>
            </a:r>
            <a:r>
              <a:rPr lang="ru-RU" dirty="0" err="1"/>
              <a:t>правобережні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сучасних</a:t>
            </a:r>
            <a:r>
              <a:rPr lang="ru-RU" dirty="0"/>
              <a:t> </a:t>
            </a:r>
            <a:r>
              <a:rPr lang="ru-RU" dirty="0" err="1"/>
              <a:t>Київської</a:t>
            </a:r>
            <a:r>
              <a:rPr lang="ru-RU" dirty="0"/>
              <a:t> та </a:t>
            </a:r>
            <a:r>
              <a:rPr lang="ru-RU" dirty="0" err="1"/>
              <a:t>Черкаської</a:t>
            </a:r>
            <a:r>
              <a:rPr lang="ru-RU" dirty="0"/>
              <a:t> областей і </a:t>
            </a:r>
            <a:r>
              <a:rPr lang="ru-RU" dirty="0" err="1"/>
              <a:t>східну</a:t>
            </a:r>
            <a:r>
              <a:rPr lang="ru-RU" dirty="0"/>
              <a:t> половину </a:t>
            </a:r>
            <a:r>
              <a:rPr lang="ru-RU" dirty="0" err="1"/>
              <a:t>Житомирської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. </a:t>
            </a:r>
            <a:r>
              <a:rPr lang="ru-RU" dirty="0" err="1"/>
              <a:t>Саме</a:t>
            </a:r>
            <a:r>
              <a:rPr lang="ru-RU" dirty="0"/>
              <a:t> тут у </a:t>
            </a:r>
            <a:r>
              <a:rPr lang="ru-RU" dirty="0" err="1"/>
              <a:t>другій</a:t>
            </a:r>
            <a:r>
              <a:rPr lang="ru-RU" dirty="0"/>
              <a:t> </a:t>
            </a:r>
            <a:r>
              <a:rPr lang="ru-RU" dirty="0" err="1"/>
              <a:t>половині</a:t>
            </a:r>
            <a:r>
              <a:rPr lang="ru-RU" dirty="0"/>
              <a:t> І </a:t>
            </a:r>
            <a:r>
              <a:rPr lang="ru-RU" dirty="0" err="1"/>
              <a:t>тисячоліття</a:t>
            </a:r>
            <a:r>
              <a:rPr lang="ru-RU" dirty="0"/>
              <a:t> </a:t>
            </a:r>
            <a:r>
              <a:rPr lang="ru-RU" dirty="0" err="1"/>
              <a:t>сформувалося</a:t>
            </a:r>
            <a:r>
              <a:rPr lang="ru-RU" dirty="0"/>
              <a:t> ядро </a:t>
            </a:r>
            <a:r>
              <a:rPr lang="ru-RU" dirty="0" err="1"/>
              <a:t>Давньоруської</a:t>
            </a:r>
            <a:r>
              <a:rPr lang="ru-RU" dirty="0"/>
              <a:t> </a:t>
            </a:r>
            <a:r>
              <a:rPr lang="ru-RU" dirty="0" err="1"/>
              <a:t>княжої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, а </a:t>
            </a:r>
            <a:r>
              <a:rPr lang="ru-RU" dirty="0" err="1"/>
              <a:t>сьогодні</a:t>
            </a:r>
            <a:r>
              <a:rPr lang="ru-RU" dirty="0"/>
              <a:t> </a:t>
            </a:r>
            <a:r>
              <a:rPr lang="ru-RU" dirty="0" err="1"/>
              <a:t>розміщена</a:t>
            </a:r>
            <a:r>
              <a:rPr lang="ru-RU" dirty="0"/>
              <a:t> </a:t>
            </a:r>
            <a:r>
              <a:rPr lang="ru-RU" dirty="0" err="1"/>
              <a:t>столиця</a:t>
            </a:r>
            <a:r>
              <a:rPr lang="ru-RU" dirty="0"/>
              <a:t> </a:t>
            </a:r>
            <a:r>
              <a:rPr lang="ru-RU" dirty="0" err="1"/>
              <a:t>нашої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— </a:t>
            </a:r>
            <a:r>
              <a:rPr lang="ru-RU" dirty="0" err="1"/>
              <a:t>Київ</a:t>
            </a:r>
            <a:r>
              <a:rPr lang="ru-RU" dirty="0"/>
              <a:t>.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поселення</a:t>
            </a:r>
            <a:r>
              <a:rPr lang="ru-RU" dirty="0"/>
              <a:t>, як Коростень, Овруч, Житомир,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виникли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у княжу </a:t>
            </a:r>
            <a:r>
              <a:rPr lang="ru-RU" dirty="0" err="1"/>
              <a:t>добу</a:t>
            </a:r>
            <a:r>
              <a:rPr lang="ru-RU" dirty="0"/>
              <a:t>. 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861048"/>
            <a:ext cx="6984776" cy="3468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0951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774</Words>
  <Application>Microsoft Office PowerPoint</Application>
  <PresentationFormat>Экран (4:3)</PresentationFormat>
  <Paragraphs>23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Українські історичні землі</vt:lpstr>
      <vt:lpstr>Презентация PowerPoint</vt:lpstr>
      <vt:lpstr> Історичні землі характеризуються різними розмірами. Вони не мають чітких меж, часто накладаються одна на іншу або входять одна в іншу. Ряд земель, що знаходилися на окраїні української етнічної території, в результаті державного розмежування потрапили до складу сусідніх з Україною держав.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Західна Україна охоплює ті українські етнічні землі, які в результаті підписання Ризького договору в 1921 р. не ввійшли до складу радянської України. Частина з них у період 1939-1945 рр. була приєднана до радянської України і зараз розміщена в межах нашої держави. До історичних земель сучасної Західної України належать Волинь, Галичина, Закарпаття та Буковина.    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Українські історичні землі</dc:title>
  <dc:creator>777</dc:creator>
  <cp:lastModifiedBy>777</cp:lastModifiedBy>
  <cp:revision>10</cp:revision>
  <dcterms:created xsi:type="dcterms:W3CDTF">2014-09-17T14:03:43Z</dcterms:created>
  <dcterms:modified xsi:type="dcterms:W3CDTF">2014-09-17T19:43:53Z</dcterms:modified>
</cp:coreProperties>
</file>