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9" r:id="rId8"/>
    <p:sldId id="270" r:id="rId9"/>
    <p:sldId id="272" r:id="rId10"/>
    <p:sldId id="259" r:id="rId11"/>
    <p:sldId id="263" r:id="rId12"/>
    <p:sldId id="264" r:id="rId13"/>
    <p:sldId id="265" r:id="rId14"/>
    <p:sldId id="266" r:id="rId15"/>
    <p:sldId id="267" r:id="rId16"/>
    <p:sldId id="268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FF"/>
    <a:srgbClr val="33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6" autoAdjust="0"/>
    <p:restoredTop sz="90929"/>
  </p:normalViewPr>
  <p:slideViewPr>
    <p:cSldViewPr>
      <p:cViewPr>
        <p:scale>
          <a:sx n="75" d="100"/>
          <a:sy n="75" d="100"/>
        </p:scale>
        <p:origin x="-170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0A295AAD-8A03-44CF-908A-9BBCF8F0DF1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http://afrokocichka.ru/gal/kanek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4038600"/>
            <a:ext cx="7391400" cy="1143000"/>
          </a:xfrm>
          <a:effectLst>
            <a:outerShdw dist="107763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Хімічні волокна</a:t>
            </a:r>
            <a:endParaRPr lang="ru-RU" sz="5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86188" y="5297488"/>
            <a:ext cx="44926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презентація ліцеїста ОЛІОД:</a:t>
            </a:r>
          </a:p>
          <a:p>
            <a:pPr algn="r">
              <a:defRPr/>
            </a:pPr>
            <a:r>
              <a:rPr lang="uk-U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Хопти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Олександра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Віскозний шовк</a:t>
            </a:r>
            <a:endParaRPr lang="ru-RU" sz="3600" dirty="0" smtClean="0"/>
          </a:p>
        </p:txBody>
      </p:sp>
      <p:sp>
        <p:nvSpPr>
          <p:cNvPr id="11270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4953000"/>
            <a:ext cx="77724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000" dirty="0" smtClean="0"/>
              <a:t>Віскоза отримується шляхом обробки целюлози</a:t>
            </a:r>
            <a:r>
              <a:rPr lang="ru-RU" sz="2000" dirty="0" smtClean="0"/>
              <a:t> 20%-</a:t>
            </a:r>
            <a:r>
              <a:rPr lang="uk-UA" sz="2000" dirty="0" err="1" smtClean="0"/>
              <a:t>вим</a:t>
            </a:r>
            <a:r>
              <a:rPr lang="ru-RU" sz="2000" dirty="0" smtClean="0"/>
              <a:t> р</a:t>
            </a:r>
            <a:r>
              <a:rPr lang="uk-UA" sz="2000" dirty="0" err="1" smtClean="0"/>
              <a:t>озчином</a:t>
            </a:r>
            <a:r>
              <a:rPr lang="ru-RU" sz="2000" dirty="0" smtClean="0"/>
              <a:t> г</a:t>
            </a:r>
            <a:r>
              <a:rPr lang="uk-UA" sz="2000" dirty="0" smtClean="0"/>
              <a:t>і</a:t>
            </a:r>
            <a:r>
              <a:rPr lang="ru-RU" sz="2000" dirty="0" err="1" smtClean="0"/>
              <a:t>дроксид</a:t>
            </a:r>
            <a:r>
              <a:rPr lang="uk-UA" sz="2000" dirty="0" smtClean="0"/>
              <a:t>у</a:t>
            </a:r>
            <a:r>
              <a:rPr lang="ru-RU" sz="2000" dirty="0" smtClean="0"/>
              <a:t> натр</a:t>
            </a:r>
            <a:r>
              <a:rPr lang="uk-UA" sz="2000" dirty="0" err="1" smtClean="0"/>
              <a:t>ію</a:t>
            </a:r>
            <a:r>
              <a:rPr lang="ru-RU" sz="2000" dirty="0" smtClean="0"/>
              <a:t> (</a:t>
            </a:r>
            <a:r>
              <a:rPr lang="ru-RU" sz="2000" dirty="0" err="1" smtClean="0"/>
              <a:t>мерсеризац</a:t>
            </a:r>
            <a:r>
              <a:rPr lang="uk-UA" sz="2000" dirty="0" smtClean="0"/>
              <a:t>і</a:t>
            </a:r>
            <a:r>
              <a:rPr lang="ru-RU" sz="2000" dirty="0" smtClean="0"/>
              <a:t>я)  5—115 </a:t>
            </a:r>
            <a:r>
              <a:rPr lang="uk-UA" sz="2000" dirty="0" smtClean="0"/>
              <a:t>хв.</a:t>
            </a:r>
            <a:r>
              <a:rPr lang="ru-RU" sz="2000" dirty="0" smtClean="0"/>
              <a:t> </a:t>
            </a:r>
            <a:r>
              <a:rPr lang="uk-UA" sz="2000" dirty="0" smtClean="0"/>
              <a:t>за</a:t>
            </a:r>
            <a:r>
              <a:rPr lang="ru-RU" sz="2000" dirty="0" smtClean="0"/>
              <a:t> температур</a:t>
            </a:r>
            <a:r>
              <a:rPr lang="uk-UA" sz="2000" dirty="0" smtClean="0"/>
              <a:t>и</a:t>
            </a:r>
            <a:r>
              <a:rPr lang="ru-RU" sz="2000" dirty="0" smtClean="0"/>
              <a:t> 45—60° С.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dirty="0" smtClean="0"/>
          </a:p>
        </p:txBody>
      </p:sp>
      <p:pic>
        <p:nvPicPr>
          <p:cNvPr id="11267" name="Picture 4" descr="C:\Users\Павло\Desktop\презент картинки\800px-Rayon_syn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597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400"/>
              <a:t>целюлоза</a:t>
            </a:r>
            <a:endParaRPr lang="ru-RU" sz="1400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276600" y="2209800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sz="1400"/>
              <a:t>віскоза</a:t>
            </a:r>
            <a:endParaRPr lang="ru-RU" sz="1400"/>
          </a:p>
        </p:txBody>
      </p:sp>
      <p:pic>
        <p:nvPicPr>
          <p:cNvPr id="11271" name="Picture 10" descr="http://www.decorstor.ru/wp-content/uploads/glossary/visko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Ацетатне волокно</a:t>
            </a:r>
            <a:endParaRPr lang="ru-RU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Ацетатне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волокно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 — 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оцтовий ефір целюлози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ru-RU" sz="2000" dirty="0" smtClean="0"/>
              <a:t> </a:t>
            </a:r>
            <a:endParaRPr lang="uk-UA" sz="2000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Ацетатн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волокна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 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формують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 р</a:t>
            </a:r>
            <a:r>
              <a:rPr lang="uk-UA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озчинів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ацетилцелюлоз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[C</a:t>
            </a:r>
            <a:r>
              <a:rPr lang="ru-RU" sz="18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</a:t>
            </a:r>
            <a:r>
              <a:rPr lang="ru-RU" sz="18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ru-RU" sz="18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(OH)</a:t>
            </a:r>
            <a:r>
              <a:rPr lang="ru-RU" sz="18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-x(OCOCH</a:t>
            </a:r>
            <a:r>
              <a:rPr lang="ru-RU" sz="18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)x]</a:t>
            </a:r>
            <a:r>
              <a:rPr lang="ru-RU" sz="18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 орган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ч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н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их р</a:t>
            </a:r>
            <a:r>
              <a:rPr lang="uk-UA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озчинниках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триацетилцелюлозу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 —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в с</a:t>
            </a:r>
            <a:r>
              <a:rPr lang="uk-UA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уміші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 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метиленхлориду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 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та спирту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втори</a:t>
            </a:r>
            <a:r>
              <a:rPr lang="uk-UA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нну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ацетилцелюлозу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 —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в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 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ацетоні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292" name="Picture 5" descr="http://900igr.net/datai/khimija/Polimery/0014-020-Volokna-eto-vyrabatyvaemye-iz-prirodnykh-ili-sinteticheskikh-polime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3733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Казеїнове волокно</a:t>
            </a:r>
            <a:endParaRPr lang="ru-RU" sz="3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57912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1800" dirty="0" smtClean="0">
                <a:solidFill>
                  <a:srgbClr val="000000"/>
                </a:solidFill>
              </a:rPr>
              <a:t>Штучне білкове волокно тваринного походження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 (з 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білку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 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молока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).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За деякими властивостями близьке до натуральної шерсті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Виробництво казеїнового волокна обмежене, у зв’язку з тим, що воно має невелику міцність і виготовляється з цінних харчових продуктів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.</a:t>
            </a:r>
            <a:r>
              <a:rPr lang="ru-RU" sz="1800" dirty="0" smtClean="0">
                <a:cs typeface="Arial" charset="0"/>
              </a:rPr>
              <a:t> </a:t>
            </a:r>
            <a:r>
              <a:rPr lang="uk-UA" sz="1800" dirty="0" smtClean="0">
                <a:cs typeface="Arial" charset="0"/>
              </a:rPr>
              <a:t/>
            </a:r>
            <a:br>
              <a:rPr lang="uk-UA" sz="1800" dirty="0" smtClean="0">
                <a:cs typeface="Arial" charset="0"/>
              </a:rPr>
            </a:br>
            <a:r>
              <a:rPr lang="uk-UA" sz="1800" dirty="0" smtClean="0">
                <a:cs typeface="Arial" charset="0"/>
              </a:rPr>
              <a:t/>
            </a:r>
            <a:br>
              <a:rPr lang="uk-UA" sz="1800" dirty="0" smtClean="0">
                <a:cs typeface="Arial" charset="0"/>
              </a:rPr>
            </a:br>
            <a:r>
              <a:rPr lang="uk-UA" sz="1800" dirty="0" smtClean="0">
                <a:cs typeface="Arial" charset="0"/>
              </a:rPr>
              <a:t>Формула казеїну </a:t>
            </a:r>
            <a:r>
              <a:rPr lang="ru-RU" sz="1800" dirty="0" smtClean="0"/>
              <a:t>(</a:t>
            </a:r>
            <a:r>
              <a:rPr lang="en-US" sz="1800" dirty="0" smtClean="0"/>
              <a:t>NH</a:t>
            </a:r>
            <a:r>
              <a:rPr lang="uk-UA" sz="1800" baseline="-25000" dirty="0" smtClean="0">
                <a:cs typeface="Arial" charset="0"/>
              </a:rPr>
              <a:t>2</a:t>
            </a:r>
            <a:r>
              <a:rPr lang="ru-RU" sz="1800" dirty="0" smtClean="0"/>
              <a:t>)</a:t>
            </a:r>
            <a:r>
              <a:rPr lang="en-US" sz="1800" dirty="0" err="1" smtClean="0"/>
              <a:t>nR</a:t>
            </a:r>
            <a:r>
              <a:rPr lang="ru-RU" sz="1800" dirty="0" smtClean="0"/>
              <a:t>(</a:t>
            </a:r>
            <a:r>
              <a:rPr lang="en-US" sz="1800" dirty="0" smtClean="0"/>
              <a:t>COOH</a:t>
            </a:r>
            <a:r>
              <a:rPr lang="ru-RU" sz="1800" dirty="0" smtClean="0"/>
              <a:t>)</a:t>
            </a:r>
            <a:r>
              <a:rPr lang="en-US" sz="1800" dirty="0" smtClean="0"/>
              <a:t>m</a:t>
            </a:r>
            <a:r>
              <a:rPr lang="ru-RU" sz="1800" dirty="0" smtClean="0">
                <a:cs typeface="Arial" charset="0"/>
              </a:rPr>
              <a:t> </a:t>
            </a:r>
            <a:endParaRPr lang="uk-UA" sz="1800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ru-RU" sz="1800" dirty="0" smtClean="0">
              <a:cs typeface="Arial" charset="0"/>
            </a:endParaRPr>
          </a:p>
        </p:txBody>
      </p:sp>
      <p:pic>
        <p:nvPicPr>
          <p:cNvPr id="13316" name="Picture 5" descr="http://xn--80aafud2a4ahed8bxdf1bb.xn--p1ai/uploads/pryaja/pryaja-iz-molo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49237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Синтетичні волокна</a:t>
            </a:r>
            <a:endParaRPr lang="ru-RU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7772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1800" dirty="0" smtClean="0"/>
              <a:t>Лавсан - </a:t>
            </a:r>
            <a:r>
              <a:rPr lang="uk-UA" sz="1800" dirty="0" err="1" smtClean="0"/>
              <a:t>Поліетилентерафталат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(також відомий як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поліестер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ru-RU" sz="1800" dirty="0" smtClean="0">
                <a:cs typeface="Arial" charset="0"/>
              </a:rPr>
              <a:t> </a:t>
            </a:r>
            <a:endParaRPr lang="uk-UA" sz="1800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uk-UA" sz="1800" dirty="0" smtClean="0">
                <a:cs typeface="Arial" charset="0"/>
              </a:rPr>
              <a:t>(С</a:t>
            </a:r>
            <a:r>
              <a:rPr lang="uk-UA" sz="1800" baseline="-25000" dirty="0" smtClean="0">
                <a:cs typeface="Arial" charset="0"/>
              </a:rPr>
              <a:t>10</a:t>
            </a:r>
            <a:r>
              <a:rPr lang="uk-UA" sz="1800" dirty="0" smtClean="0">
                <a:cs typeface="Arial" charset="0"/>
              </a:rPr>
              <a:t>Н</a:t>
            </a:r>
            <a:r>
              <a:rPr lang="uk-UA" sz="1800" baseline="-25000" dirty="0" smtClean="0">
                <a:cs typeface="Arial" charset="0"/>
              </a:rPr>
              <a:t>8</a:t>
            </a:r>
            <a:r>
              <a:rPr lang="uk-UA" sz="1800" dirty="0" smtClean="0">
                <a:cs typeface="Arial" charset="0"/>
              </a:rPr>
              <a:t>О</a:t>
            </a:r>
            <a:r>
              <a:rPr lang="uk-UA" sz="1800" baseline="-25000" dirty="0" smtClean="0">
                <a:cs typeface="Arial" charset="0"/>
              </a:rPr>
              <a:t>4</a:t>
            </a:r>
            <a:r>
              <a:rPr lang="uk-UA" sz="1800" dirty="0" smtClean="0">
                <a:cs typeface="Arial" charset="0"/>
              </a:rPr>
              <a:t>)</a:t>
            </a:r>
            <a:r>
              <a:rPr lang="en-US" sz="1800" dirty="0" smtClean="0">
                <a:cs typeface="Arial" charset="0"/>
              </a:rPr>
              <a:t>n</a:t>
            </a:r>
            <a:endParaRPr lang="uk-UA" sz="1800" dirty="0" smtClean="0">
              <a:cs typeface="Arial" charset="0"/>
            </a:endParaRPr>
          </a:p>
          <a:p>
            <a:pPr eaLnBrk="1" hangingPunct="1"/>
            <a:endParaRPr lang="uk-UA" sz="1800" dirty="0" smtClean="0">
              <a:cs typeface="Arial" charset="0"/>
            </a:endParaRPr>
          </a:p>
          <a:p>
            <a:pPr eaLnBrk="1" hangingPunct="1"/>
            <a:endParaRPr lang="uk-UA" sz="1800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До середини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1960-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х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рр.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ПЕТФ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отримували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переетерифікацією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диметилтерефталату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етиленгліколем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з отриманням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диглікольтерефталату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, з подальшою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поліконденсацією останнього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У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1965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р.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cs typeface="Arial" charset="0"/>
              </a:rPr>
              <a:t>Аmoco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cs typeface="Arial" charset="0"/>
              </a:rPr>
              <a:t>Соrporation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вдосконалила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технологію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і широке розповсюдження отримав 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одностадійний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 синтез ПЕТФ з етиленгліколю та 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терифталевої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 кислоти за неперервною схемою.</a:t>
            </a:r>
            <a:endParaRPr lang="ru-RU" sz="1800" dirty="0" smtClean="0">
              <a:cs typeface="Arial" charset="0"/>
            </a:endParaRPr>
          </a:p>
        </p:txBody>
      </p:sp>
      <p:pic>
        <p:nvPicPr>
          <p:cNvPr id="14340" name="Picture 5" descr="Файл:Polyethylene terephthalat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441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Файл:Polyethylene-terephthalate-3D-spacefi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00488"/>
            <a:ext cx="68580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Файл:Plastic-recyc-01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uk-UA" dirty="0" smtClean="0"/>
              <a:t>Капрон</a:t>
            </a:r>
            <a:endParaRPr lang="ru-RU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2362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  <a:cs typeface="Arial" charset="0"/>
              </a:rPr>
              <a:t>Капрон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 (</a:t>
            </a:r>
            <a:r>
              <a:rPr lang="ru-RU" sz="1800" i="1" dirty="0" smtClean="0">
                <a:solidFill>
                  <a:srgbClr val="000000"/>
                </a:solidFill>
                <a:cs typeface="Arial" charset="0"/>
              </a:rPr>
              <a:t>Нейлон-6, </a:t>
            </a:r>
            <a:r>
              <a:rPr lang="ru-RU" sz="1800" i="1" dirty="0" err="1" smtClean="0">
                <a:solidFill>
                  <a:srgbClr val="000000"/>
                </a:solidFill>
                <a:cs typeface="Arial" charset="0"/>
              </a:rPr>
              <a:t>або</a:t>
            </a:r>
            <a:r>
              <a:rPr lang="ru-RU" sz="18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800" i="1" dirty="0" err="1" smtClean="0">
                <a:solidFill>
                  <a:srgbClr val="000000"/>
                </a:solidFill>
                <a:cs typeface="Arial" charset="0"/>
              </a:rPr>
              <a:t>полікапролактам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) —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полімер,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розроблений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Павлом Шлаком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, отримується </a:t>
            </a:r>
            <a:r>
              <a:rPr lang="uk-UA" sz="1800" dirty="0" smtClean="0">
                <a:cs typeface="Arial" charset="0"/>
              </a:rPr>
              <a:t>з капролактаму, який отримують в ході </a:t>
            </a:r>
            <a:r>
              <a:rPr lang="uk-UA" sz="1800" dirty="0" err="1" smtClean="0">
                <a:cs typeface="Arial" charset="0"/>
              </a:rPr>
              <a:t>Бекманівського</a:t>
            </a:r>
            <a:r>
              <a:rPr lang="uk-UA" sz="1800" dirty="0" smtClean="0">
                <a:cs typeface="Arial" charset="0"/>
              </a:rPr>
              <a:t> </a:t>
            </a:r>
            <a:r>
              <a:rPr lang="uk-UA" sz="1800" dirty="0" err="1" smtClean="0">
                <a:cs typeface="Arial" charset="0"/>
              </a:rPr>
              <a:t>перегрупуванння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:</a:t>
            </a:r>
            <a:endParaRPr lang="uk-UA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Синтез 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полікапролактаму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 проводиться гідролітичною полімеризацією розплаву капролактаму за механізмом “розкриття циклу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—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приєднання”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ru-RU" sz="1800" dirty="0" smtClean="0">
              <a:cs typeface="Arial" charset="0"/>
            </a:endParaRPr>
          </a:p>
        </p:txBody>
      </p:sp>
      <p:pic>
        <p:nvPicPr>
          <p:cNvPr id="15364" name="Picture 5" descr="Файл:Beckmann-rearan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3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Файл:Polymerization of caprolact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64008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42672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Акрил</a:t>
            </a:r>
            <a:endParaRPr lang="ru-RU" sz="36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46482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1800" dirty="0" smtClean="0"/>
              <a:t>Акрил, або ж </a:t>
            </a:r>
            <a:r>
              <a:rPr lang="uk-UA" sz="1800" b="1" dirty="0" smtClean="0">
                <a:solidFill>
                  <a:srgbClr val="000000"/>
                </a:solidFill>
              </a:rPr>
              <a:t>ні</a:t>
            </a:r>
            <a:r>
              <a:rPr lang="ru-RU" sz="1800" b="1" dirty="0" smtClean="0">
                <a:solidFill>
                  <a:srgbClr val="000000"/>
                </a:solidFill>
                <a:cs typeface="Arial" charset="0"/>
              </a:rPr>
              <a:t>трон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  — 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синтетичне волокно, що отримується шляхом формування з розчинів 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поліакрилонітрилу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 або його похідних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.</a:t>
            </a:r>
            <a:r>
              <a:rPr lang="ru-RU" sz="1800" dirty="0" smtClean="0">
                <a:cs typeface="Arial" charset="0"/>
              </a:rPr>
              <a:t> </a:t>
            </a:r>
            <a:endParaRPr lang="uk-UA" sz="1800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Хімічна назва акрилу 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—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Поліметил-Метакрилат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.</a:t>
            </a:r>
            <a:r>
              <a:rPr lang="ru-RU" sz="1800" dirty="0" smtClean="0">
                <a:cs typeface="Arial" charset="0"/>
              </a:rPr>
              <a:t/>
            </a:r>
            <a:br>
              <a:rPr lang="ru-RU" sz="1800" dirty="0" smtClean="0">
                <a:cs typeface="Arial" charset="0"/>
              </a:rPr>
            </a:br>
            <a:r>
              <a:rPr lang="uk-UA" sz="1800" dirty="0" smtClean="0">
                <a:cs typeface="Arial" charset="0"/>
              </a:rPr>
              <a:t>Формула: 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(C</a:t>
            </a:r>
            <a:r>
              <a:rPr lang="ru-RU" sz="1800" baseline="-30000" dirty="0" smtClean="0">
                <a:solidFill>
                  <a:srgbClr val="000000"/>
                </a:solidFill>
                <a:cs typeface="Arial" charset="0"/>
              </a:rPr>
              <a:t>5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ru-RU" sz="1800" baseline="-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H</a:t>
            </a:r>
            <a:r>
              <a:rPr lang="ru-RU" sz="1800" baseline="-30000" dirty="0" smtClean="0">
                <a:solidFill>
                  <a:srgbClr val="000000"/>
                </a:solidFill>
                <a:cs typeface="Arial" charset="0"/>
              </a:rPr>
              <a:t>8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ru-RU" sz="1800" i="1" baseline="-30000" dirty="0" smtClean="0">
                <a:solidFill>
                  <a:srgbClr val="000000"/>
                </a:solidFill>
                <a:cs typeface="Arial" charset="0"/>
              </a:rPr>
              <a:t>n</a:t>
            </a:r>
            <a:r>
              <a:rPr lang="ru-RU" sz="1800" dirty="0" smtClean="0">
                <a:cs typeface="Arial" charset="0"/>
              </a:rPr>
              <a:t> </a:t>
            </a:r>
          </a:p>
        </p:txBody>
      </p:sp>
      <p:pic>
        <p:nvPicPr>
          <p:cNvPr id="16388" name="Picture 5" descr="http://ovechka.com.ua/images/IMG_1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3276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http://srvimg16.slando.com/images_slandocomua/62000327_1_400x400_pryazha-dlya-mashinnogo-vyazaniya-italyanskiy-akril.jpg?re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1242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4038600" cy="1143000"/>
          </a:xfrm>
        </p:spPr>
        <p:txBody>
          <a:bodyPr/>
          <a:lstStyle/>
          <a:p>
            <a:pPr eaLnBrk="1" hangingPunct="1"/>
            <a:r>
              <a:rPr lang="uk-UA" sz="3600" dirty="0" err="1" smtClean="0"/>
              <a:t>Кевлар</a:t>
            </a:r>
            <a:endParaRPr lang="ru-RU" sz="36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77724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dirty="0" err="1" smtClean="0">
                <a:solidFill>
                  <a:srgbClr val="000000"/>
                </a:solidFill>
                <a:cs typeface="Arial" charset="0"/>
              </a:rPr>
              <a:t>Кевла́р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  —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пара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арамідне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 волокно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 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поліпарафенілен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uk-UA" sz="1800" dirty="0" err="1" smtClean="0">
                <a:solidFill>
                  <a:srgbClr val="000000"/>
                </a:solidFill>
                <a:cs typeface="Arial" charset="0"/>
              </a:rPr>
              <a:t>терефталамід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). </a:t>
            </a:r>
            <a:r>
              <a:rPr lang="uk-UA" sz="1800" dirty="0" smtClean="0">
                <a:solidFill>
                  <a:srgbClr val="000000"/>
                </a:solidFill>
                <a:cs typeface="Arial" charset="0"/>
              </a:rPr>
              <a:t>У 5 разів міцніший за сталь.</a:t>
            </a:r>
            <a:endParaRPr lang="uk-UA" sz="1800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uk-UA" sz="1800" dirty="0" smtClean="0">
                <a:cs typeface="Arial" charset="0"/>
              </a:rPr>
              <a:t>Формула: 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[-CO-C</a:t>
            </a:r>
            <a:r>
              <a:rPr lang="ru-RU" sz="1800" baseline="-300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H</a:t>
            </a:r>
            <a:r>
              <a:rPr lang="ru-RU" sz="1800" baseline="-30000" dirty="0" smtClean="0">
                <a:solidFill>
                  <a:srgbClr val="000000"/>
                </a:solidFill>
                <a:cs typeface="Arial" charset="0"/>
              </a:rPr>
              <a:t>4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-CO-NH-C</a:t>
            </a:r>
            <a:r>
              <a:rPr lang="ru-RU" sz="1800" baseline="-300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H</a:t>
            </a:r>
            <a:r>
              <a:rPr lang="ru-RU" sz="1800" baseline="-30000" dirty="0" smtClean="0">
                <a:solidFill>
                  <a:srgbClr val="000000"/>
                </a:solidFill>
                <a:cs typeface="Arial" charset="0"/>
              </a:rPr>
              <a:t>4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-NH-]</a:t>
            </a:r>
            <a:r>
              <a:rPr lang="ru-RU" sz="1800" baseline="-30000" dirty="0" smtClean="0">
                <a:solidFill>
                  <a:srgbClr val="000000"/>
                </a:solidFill>
                <a:cs typeface="Arial" charset="0"/>
              </a:rPr>
              <a:t>n</a:t>
            </a:r>
            <a:r>
              <a:rPr lang="ru-RU" sz="1800" dirty="0" smtClean="0"/>
              <a:t> </a:t>
            </a:r>
          </a:p>
        </p:txBody>
      </p:sp>
      <p:pic>
        <p:nvPicPr>
          <p:cNvPr id="17412" name="Picture 5" descr="Файл:Kevlar chemical stru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9" y="884238"/>
            <a:ext cx="25146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Файл:Dunham helm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429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File:Kevlar-3D-ba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43" y="2747516"/>
            <a:ext cx="1981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File:Aramid fib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1828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 descr="File:Kevlar chemical synthesi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4238"/>
            <a:ext cx="4648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6" descr="File:Kevlar canoe algonqu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43" y="4495006"/>
            <a:ext cx="25908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2667000" y="5702300"/>
            <a:ext cx="35972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Фрагмент </a:t>
            </a:r>
            <a:r>
              <a:rPr lang="ru-RU" sz="1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тканевополімерного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волокна, для </a:t>
            </a:r>
            <a:r>
              <a:rPr lang="ru-RU" sz="1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поглинання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вибуху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ручної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гранати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Ірак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2004.</a:t>
            </a:r>
            <a:r>
              <a:rPr lang="ru-RU" sz="1400" dirty="0"/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ttp://dolls4girls.ru/sites/cinemarket/files/imagecache/1000/products/krosh_ja-pod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692696"/>
            <a:ext cx="52578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124200" y="5410200"/>
            <a:ext cx="289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sz="5400" b="1">
                <a:solidFill>
                  <a:schemeClr val="accent2"/>
                </a:solidFill>
                <a:latin typeface="Batang" pitchFamily="18" charset="-127"/>
              </a:rPr>
              <a:t>КІНЕЦЬ</a:t>
            </a:r>
            <a:endParaRPr lang="ru-RU" sz="5400" b="1">
              <a:solidFill>
                <a:schemeClr val="accent2"/>
              </a:solidFill>
              <a:latin typeface="Batang" pitchFamily="18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Історія винайдення</a:t>
            </a:r>
            <a:endParaRPr lang="ru-RU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038600"/>
            <a:ext cx="5410200" cy="2057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uk-UA" sz="2000" dirty="0" smtClean="0"/>
              <a:t>Ідея створення нитки хімічним шляхом з’явилась доволі-таки давно. Понад 300 років тому назад англійський фізик Роберт Гук припустив можливість винайдення штучних волокон. Але до кінця Х</a:t>
            </a:r>
            <a:r>
              <a:rPr lang="en-US" sz="2000" dirty="0" err="1" smtClean="0"/>
              <a:t>lX</a:t>
            </a:r>
            <a:r>
              <a:rPr lang="en-US" sz="2000" dirty="0" smtClean="0"/>
              <a:t> </a:t>
            </a:r>
            <a:r>
              <a:rPr lang="uk-UA" sz="2000" dirty="0" smtClean="0"/>
              <a:t>століття нікому не вдавалося реалізувати її.</a:t>
            </a:r>
          </a:p>
          <a:p>
            <a:pPr eaLnBrk="1" hangingPunct="1">
              <a:buFontTx/>
              <a:buNone/>
            </a:pPr>
            <a:endParaRPr lang="uk-UA" sz="2000" dirty="0" smtClean="0"/>
          </a:p>
          <a:p>
            <a:pPr eaLnBrk="1" hangingPunct="1">
              <a:buFontTx/>
              <a:buNone/>
            </a:pPr>
            <a:endParaRPr lang="ru-RU" sz="800" dirty="0" smtClean="0"/>
          </a:p>
        </p:txBody>
      </p:sp>
      <p:pic>
        <p:nvPicPr>
          <p:cNvPr id="3076" name="Picture 7" descr="C:\Users\Павло\Desktop\презент картинки\imagesCAB3GC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95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http://www.e-drofa.ru/materials/bio10/objects/_robert_guk_00000505/roberthoo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226695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http://bourabai.narod.ru/hooke/img/Image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1574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C:\Users\Павло\Desktop\презент картинки\200px-JosephWright-Alchemi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81" y="2235076"/>
            <a:ext cx="18288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381000"/>
            <a:ext cx="6019800" cy="4114800"/>
          </a:xfrm>
        </p:spPr>
        <p:txBody>
          <a:bodyPr/>
          <a:lstStyle/>
          <a:p>
            <a:pPr eaLnBrk="1" hangingPunct="1"/>
            <a:r>
              <a:rPr lang="uk-UA" sz="1800" dirty="0" smtClean="0"/>
              <a:t>Вперше хімічне волокно вдалося синтезувати французькому хіміку </a:t>
            </a:r>
            <a:r>
              <a:rPr lang="uk-UA" sz="1800" dirty="0" err="1" smtClean="0"/>
              <a:t>Шардонне</a:t>
            </a:r>
            <a:r>
              <a:rPr lang="uk-UA" sz="1800" dirty="0" smtClean="0"/>
              <a:t>, який допомагав </a:t>
            </a:r>
            <a:r>
              <a:rPr lang="uk-UA" sz="1800" dirty="0" err="1" smtClean="0"/>
              <a:t>Луі</a:t>
            </a:r>
            <a:r>
              <a:rPr lang="uk-UA" sz="1800" dirty="0" smtClean="0"/>
              <a:t> Пастеру у вивченні захворювань гусениць-шовкопрядів. Хімік обробив целюлозу нітратною кислотою, отримавши нітроцелюлозу, яку розчинив у суміші ефірів. Продавивши розчин через маленькі скляні трубочки він отримав нитки, що схожі на шовк. У 1884 році він відкрив фабрику з виготовлення штучного шовку.</a:t>
            </a:r>
          </a:p>
          <a:p>
            <a:pPr eaLnBrk="1" hangingPunct="1"/>
            <a:endParaRPr lang="uk-UA" sz="1800" dirty="0" smtClean="0"/>
          </a:p>
          <a:p>
            <a:pPr eaLnBrk="1" hangingPunct="1"/>
            <a:r>
              <a:rPr lang="uk-UA" sz="1800" dirty="0" smtClean="0"/>
              <a:t>Згодом, замінивши нітратну кислоту на реагент, отриманий реакцією</a:t>
            </a:r>
            <a:r>
              <a:rPr lang="en-US" sz="1800" dirty="0" smtClean="0"/>
              <a:t> Cu(OH)</a:t>
            </a:r>
            <a:r>
              <a:rPr lang="en-US" sz="800" dirty="0" smtClean="0"/>
              <a:t>2</a:t>
            </a:r>
            <a:r>
              <a:rPr lang="en-US" sz="1800" dirty="0" smtClean="0"/>
              <a:t>+NH</a:t>
            </a:r>
            <a:r>
              <a:rPr lang="en-US" sz="800" dirty="0" smtClean="0"/>
              <a:t>3</a:t>
            </a:r>
            <a:r>
              <a:rPr lang="uk-UA" sz="1800" dirty="0" smtClean="0"/>
              <a:t>, отримали віскозне волокно, або </a:t>
            </a:r>
            <a:r>
              <a:rPr lang="uk-UA" sz="1800" dirty="0" err="1" smtClean="0"/>
              <a:t>мідноамоніачне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pPr eaLnBrk="1" hangingPunct="1"/>
            <a:endParaRPr lang="ru-RU" sz="1800" dirty="0" smtClean="0"/>
          </a:p>
        </p:txBody>
      </p:sp>
      <p:pic>
        <p:nvPicPr>
          <p:cNvPr id="4099" name="Picture 6" descr="http://upload.wikimedia.org/wikipedia/commons/thumb/0/0f/Silkworms3000px.jpg/258px-Silkworms30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10125"/>
            <a:ext cx="27432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File:Comte de Chardonn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Павло\Desktop\презент картинки\imagesCA1TJG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1920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dirty="0" smtClean="0"/>
              <a:t>Основні етапи</a:t>
            </a:r>
            <a:r>
              <a:rPr lang="ru-RU" sz="3600" dirty="0" smtClean="0"/>
              <a:t> в р</a:t>
            </a:r>
            <a:r>
              <a:rPr lang="uk-UA" sz="3600" dirty="0" smtClean="0"/>
              <a:t>о</a:t>
            </a:r>
            <a:r>
              <a:rPr lang="ru-RU" sz="3600" dirty="0" err="1" smtClean="0"/>
              <a:t>звит</a:t>
            </a:r>
            <a:r>
              <a:rPr lang="uk-UA" sz="3600" dirty="0" err="1" smtClean="0"/>
              <a:t>ку</a:t>
            </a:r>
            <a:r>
              <a:rPr lang="ru-RU" sz="3600" dirty="0" smtClean="0"/>
              <a:t> х</a:t>
            </a:r>
            <a:r>
              <a:rPr lang="uk-UA" sz="3600" dirty="0" smtClean="0"/>
              <a:t>і</a:t>
            </a:r>
            <a:r>
              <a:rPr lang="ru-RU" sz="3600" dirty="0" smtClean="0"/>
              <a:t>м</a:t>
            </a:r>
            <a:r>
              <a:rPr lang="uk-UA" sz="3600" dirty="0" smtClean="0"/>
              <a:t>і</a:t>
            </a:r>
            <a:r>
              <a:rPr lang="ru-RU" sz="3600" dirty="0" smtClean="0"/>
              <a:t>ч</a:t>
            </a:r>
            <a:r>
              <a:rPr lang="uk-UA" sz="3600" dirty="0" smtClean="0"/>
              <a:t>н</a:t>
            </a:r>
            <a:r>
              <a:rPr lang="ru-RU" sz="3600" dirty="0" smtClean="0"/>
              <a:t>их волокон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772400" cy="4114800"/>
          </a:xfrm>
        </p:spPr>
        <p:txBody>
          <a:bodyPr/>
          <a:lstStyle/>
          <a:p>
            <a:pPr eaLnBrk="1" hangingPunct="1"/>
            <a:r>
              <a:rPr lang="uk-UA" sz="1800" dirty="0" smtClean="0"/>
              <a:t>1. </a:t>
            </a:r>
            <a:r>
              <a:rPr lang="ru-RU" sz="1800" dirty="0" smtClean="0"/>
              <a:t>К</a:t>
            </a:r>
            <a:r>
              <a:rPr lang="uk-UA" sz="1800" dirty="0" smtClean="0"/>
              <a:t>і</a:t>
            </a:r>
            <a:r>
              <a:rPr lang="ru-RU" sz="1800" dirty="0" smtClean="0"/>
              <a:t>н</a:t>
            </a:r>
            <a:r>
              <a:rPr lang="uk-UA" sz="1800" dirty="0" smtClean="0"/>
              <a:t>.</a:t>
            </a:r>
            <a:r>
              <a:rPr lang="ru-RU" sz="1800" dirty="0" smtClean="0"/>
              <a:t> XIX </a:t>
            </a:r>
            <a:r>
              <a:rPr lang="uk-UA" sz="1800" dirty="0" smtClean="0"/>
              <a:t>ст. </a:t>
            </a:r>
            <a:r>
              <a:rPr lang="ru-RU" sz="1800" dirty="0" smtClean="0"/>
              <a:t>— 1940-50-</a:t>
            </a:r>
            <a:r>
              <a:rPr lang="uk-UA" sz="1800" dirty="0" smtClean="0"/>
              <a:t>ті</a:t>
            </a:r>
            <a:r>
              <a:rPr lang="ru-RU" sz="1800" dirty="0" smtClean="0"/>
              <a:t> </a:t>
            </a:r>
            <a:r>
              <a:rPr lang="uk-UA" sz="1800" dirty="0" smtClean="0"/>
              <a:t>рр. Розроблялись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uk-UA" sz="1800" dirty="0" smtClean="0"/>
              <a:t>и</a:t>
            </a:r>
            <a:r>
              <a:rPr lang="ru-RU" sz="1800" dirty="0" smtClean="0"/>
              <a:t> </a:t>
            </a:r>
            <a:r>
              <a:rPr lang="uk-UA" sz="1800" dirty="0" smtClean="0"/>
              <a:t>отримання</a:t>
            </a:r>
            <a:r>
              <a:rPr lang="ru-RU" sz="1800" dirty="0" smtClean="0"/>
              <a:t> </a:t>
            </a:r>
            <a:r>
              <a:rPr lang="uk-UA" sz="1800" dirty="0" smtClean="0"/>
              <a:t>штучних</a:t>
            </a:r>
            <a:r>
              <a:rPr lang="ru-RU" sz="1800" dirty="0" smtClean="0"/>
              <a:t> волокон </a:t>
            </a:r>
            <a:r>
              <a:rPr lang="uk-UA" sz="1800" dirty="0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природн</a:t>
            </a:r>
            <a:r>
              <a:rPr lang="uk-UA" sz="1800" dirty="0" smtClean="0"/>
              <a:t>и</a:t>
            </a:r>
            <a:r>
              <a:rPr lang="ru-RU" sz="1800" dirty="0" smtClean="0"/>
              <a:t>х пол</a:t>
            </a:r>
            <a:r>
              <a:rPr lang="uk-UA" sz="1800" dirty="0" smtClean="0"/>
              <a:t>і</a:t>
            </a:r>
            <a:r>
              <a:rPr lang="ru-RU" sz="1800" dirty="0" smtClean="0"/>
              <a:t>мер</a:t>
            </a:r>
            <a:r>
              <a:rPr lang="uk-UA" sz="1800" dirty="0" smtClean="0"/>
              <a:t>і</a:t>
            </a:r>
            <a:r>
              <a:rPr lang="ru-RU" sz="1800" dirty="0" smtClean="0"/>
              <a:t>в мокр</a:t>
            </a:r>
            <a:r>
              <a:rPr lang="uk-UA" sz="1800" dirty="0" smtClean="0"/>
              <a:t>и</a:t>
            </a:r>
            <a:r>
              <a:rPr lang="ru-RU" sz="1800" dirty="0" smtClean="0"/>
              <a:t>м методом форм</a:t>
            </a:r>
            <a:r>
              <a:rPr lang="uk-UA" sz="1800" dirty="0" smtClean="0"/>
              <a:t>у</a:t>
            </a:r>
            <a:r>
              <a:rPr lang="ru-RU" sz="1800" dirty="0" err="1" smtClean="0"/>
              <a:t>ван</a:t>
            </a:r>
            <a:r>
              <a:rPr lang="uk-UA" sz="1800" dirty="0" smtClean="0"/>
              <a:t>н</a:t>
            </a:r>
            <a:r>
              <a:rPr lang="ru-RU" sz="1800" dirty="0" smtClean="0"/>
              <a:t>я. Р</a:t>
            </a:r>
            <a:r>
              <a:rPr lang="uk-UA" sz="1800" dirty="0" err="1" smtClean="0"/>
              <a:t>озвиток</a:t>
            </a:r>
            <a:r>
              <a:rPr lang="ru-RU" sz="1800" dirty="0" smtClean="0"/>
              <a:t> в</a:t>
            </a:r>
            <a:r>
              <a:rPr lang="uk-UA" sz="1800" dirty="0" smtClean="0"/>
              <a:t>і</a:t>
            </a:r>
            <a:r>
              <a:rPr lang="ru-RU" sz="1800" dirty="0" err="1" smtClean="0"/>
              <a:t>скоз</a:t>
            </a:r>
            <a:r>
              <a:rPr lang="uk-UA" sz="1800" dirty="0" smtClean="0"/>
              <a:t>и</a:t>
            </a:r>
            <a:r>
              <a:rPr lang="ru-RU" sz="1800" dirty="0" smtClean="0"/>
              <a:t>. </a:t>
            </a:r>
            <a:r>
              <a:rPr lang="uk-UA" sz="1800" dirty="0" smtClean="0"/>
              <a:t>Але природні волокна все ще переважали.</a:t>
            </a:r>
            <a:r>
              <a:rPr lang="ru-RU" sz="1800" dirty="0" smtClean="0"/>
              <a:t> </a:t>
            </a:r>
            <a:endParaRPr lang="uk-UA" sz="1800" dirty="0" smtClean="0"/>
          </a:p>
          <a:p>
            <a:pPr eaLnBrk="1" hangingPunct="1"/>
            <a:r>
              <a:rPr lang="uk-UA" sz="1800" dirty="0" smtClean="0"/>
              <a:t>2. </a:t>
            </a:r>
            <a:r>
              <a:rPr lang="ru-RU" sz="1800" dirty="0" smtClean="0"/>
              <a:t>1950 </a:t>
            </a:r>
            <a:r>
              <a:rPr lang="ru-RU" sz="1800" dirty="0" smtClean="0"/>
              <a:t>— 70-</a:t>
            </a:r>
            <a:r>
              <a:rPr lang="uk-UA" sz="1800" dirty="0" smtClean="0"/>
              <a:t>ті</a:t>
            </a:r>
            <a:r>
              <a:rPr lang="ru-RU" sz="1800" dirty="0" smtClean="0"/>
              <a:t> </a:t>
            </a:r>
            <a:r>
              <a:rPr lang="uk-UA" sz="1800" dirty="0" smtClean="0"/>
              <a:t>рр.</a:t>
            </a:r>
            <a:r>
              <a:rPr lang="ru-RU" sz="1800" dirty="0" smtClean="0"/>
              <a:t> </a:t>
            </a:r>
            <a:r>
              <a:rPr lang="uk-UA" sz="1800" dirty="0" smtClean="0"/>
              <a:t>У цей період створені основні види хімічних волокон, які можна назвати “традиційними” або “класичними”.</a:t>
            </a:r>
            <a:r>
              <a:rPr lang="ru-RU" sz="1800" dirty="0" smtClean="0"/>
              <a:t> </a:t>
            </a:r>
            <a:endParaRPr lang="uk-UA" sz="1800" dirty="0" smtClean="0"/>
          </a:p>
          <a:p>
            <a:pPr eaLnBrk="1" hangingPunct="1"/>
            <a:r>
              <a:rPr lang="uk-UA" sz="1800" dirty="0" smtClean="0"/>
              <a:t>3. </a:t>
            </a:r>
            <a:r>
              <a:rPr lang="ru-RU" sz="1800" dirty="0" smtClean="0"/>
              <a:t>1970 — 90-</a:t>
            </a:r>
            <a:r>
              <a:rPr lang="uk-UA" sz="1800" dirty="0" smtClean="0"/>
              <a:t>ті</a:t>
            </a:r>
            <a:r>
              <a:rPr lang="ru-RU" sz="1800" dirty="0" smtClean="0"/>
              <a:t> </a:t>
            </a:r>
            <a:r>
              <a:rPr lang="uk-UA" sz="1800" dirty="0" smtClean="0"/>
              <a:t>рр.</a:t>
            </a:r>
            <a:r>
              <a:rPr lang="ru-RU" sz="1800" dirty="0" smtClean="0"/>
              <a:t> </a:t>
            </a:r>
            <a:r>
              <a:rPr lang="uk-UA" sz="1800" dirty="0" smtClean="0"/>
              <a:t>Випуск хімічних волокон суттєво зріс. Вони широко використовуються в поєднанні з природними</a:t>
            </a:r>
            <a:r>
              <a:rPr lang="ru-RU" sz="1800" dirty="0" smtClean="0"/>
              <a:t>. </a:t>
            </a:r>
            <a:r>
              <a:rPr lang="uk-UA" sz="1800" dirty="0" smtClean="0"/>
              <a:t>Створені “волокна третього покоління” з принципово новими властивостями.</a:t>
            </a:r>
            <a:endParaRPr lang="ru-RU" sz="1800" dirty="0" smtClean="0"/>
          </a:p>
          <a:p>
            <a:pPr eaLnBrk="1" hangingPunct="1"/>
            <a:r>
              <a:rPr lang="uk-UA" sz="1800" dirty="0" smtClean="0"/>
              <a:t>4. </a:t>
            </a:r>
            <a:r>
              <a:rPr lang="ru-RU" sz="1800" dirty="0" smtClean="0"/>
              <a:t>1990-</a:t>
            </a:r>
            <a:r>
              <a:rPr lang="uk-UA" sz="1800" dirty="0" smtClean="0"/>
              <a:t>ті </a:t>
            </a:r>
            <a:r>
              <a:rPr lang="ru-RU" sz="1800" dirty="0" smtClean="0"/>
              <a:t>— </a:t>
            </a:r>
            <a:r>
              <a:rPr lang="uk-UA" sz="1800" dirty="0" smtClean="0"/>
              <a:t>наш час. Створення нових видів </a:t>
            </a:r>
            <a:r>
              <a:rPr lang="uk-UA" sz="1800" dirty="0" err="1" smtClean="0"/>
              <a:t>багатотонажних</a:t>
            </a:r>
            <a:r>
              <a:rPr lang="uk-UA" sz="1800" dirty="0" smtClean="0"/>
              <a:t> волокон. “Волокна четвертого покоління”. Нові полімери, які отримуються біохімічним синтезом. Проводяться дослідження з отримання волокон методами генної інженерії.</a:t>
            </a:r>
            <a:endParaRPr lang="ru-RU" sz="1800" dirty="0" smtClean="0"/>
          </a:p>
          <a:p>
            <a:pPr eaLnBrk="1" hangingPunct="1"/>
            <a:endParaRPr lang="ru-RU" sz="1800" dirty="0" smtClean="0"/>
          </a:p>
        </p:txBody>
      </p:sp>
      <p:pic>
        <p:nvPicPr>
          <p:cNvPr id="5124" name="Picture 4" descr="C:\Users\Павло\Desktop\презент картинки\imagesCADMAX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7432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megasklad.ru/data/photoes/s603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18288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http://megasklad.ru/data/photoes/s511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18288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dirty="0" smtClean="0"/>
              <a:t>Методи отримання хімічних волокон</a:t>
            </a:r>
            <a:endParaRPr lang="ru-RU" sz="3600" dirty="0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4114800"/>
            <a:ext cx="7772400" cy="24384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uk-UA" sz="1800" dirty="0" smtClean="0"/>
              <a:t>1. </a:t>
            </a:r>
            <a:r>
              <a:rPr lang="ru-RU" sz="1800" dirty="0" smtClean="0"/>
              <a:t>Пер</a:t>
            </a:r>
            <a:r>
              <a:rPr lang="uk-UA" sz="1800" dirty="0" err="1" smtClean="0"/>
              <a:t>ша</a:t>
            </a:r>
            <a:r>
              <a:rPr lang="ru-RU" sz="1800" dirty="0" smtClean="0"/>
              <a:t> стад</a:t>
            </a:r>
            <a:r>
              <a:rPr lang="uk-UA" sz="1800" dirty="0" smtClean="0"/>
              <a:t>і</a:t>
            </a:r>
            <a:r>
              <a:rPr lang="ru-RU" sz="1800" dirty="0" smtClean="0"/>
              <a:t>я </a:t>
            </a:r>
            <a:r>
              <a:rPr lang="ru-RU" sz="1800" dirty="0" err="1" smtClean="0"/>
              <a:t>процес</a:t>
            </a:r>
            <a:r>
              <a:rPr lang="uk-UA" sz="1800" dirty="0" smtClean="0"/>
              <a:t>у</a:t>
            </a:r>
            <a:r>
              <a:rPr lang="ru-RU" sz="1800" dirty="0" smtClean="0"/>
              <a:t> — </a:t>
            </a:r>
            <a:r>
              <a:rPr lang="uk-UA" sz="1800" dirty="0" smtClean="0"/>
              <a:t>приготування прядильної маси, яку отримують шляхом розчинення або розплавлення вихідного </a:t>
            </a:r>
            <a:r>
              <a:rPr lang="uk-UA" sz="1800" dirty="0" err="1" smtClean="0"/>
              <a:t>полімера</a:t>
            </a:r>
            <a:r>
              <a:rPr lang="ru-RU" sz="1800" dirty="0" smtClean="0"/>
              <a:t>.</a:t>
            </a:r>
            <a:r>
              <a:rPr lang="uk-UA" sz="1800" dirty="0" smtClean="0"/>
              <a:t> Далі ретельно очищують і додають барвники.</a:t>
            </a:r>
            <a:endParaRPr lang="ru-RU" sz="1800" dirty="0" smtClean="0"/>
          </a:p>
          <a:p>
            <a:pPr algn="just" eaLnBrk="1" hangingPunct="1"/>
            <a:r>
              <a:rPr lang="uk-UA" sz="1800" dirty="0" smtClean="0"/>
              <a:t>2. Друга стадія </a:t>
            </a:r>
            <a:r>
              <a:rPr lang="ru-RU" sz="1800" dirty="0" smtClean="0"/>
              <a:t>—</a:t>
            </a:r>
            <a:r>
              <a:rPr lang="uk-UA" sz="1800" dirty="0" smtClean="0"/>
              <a:t> формування волокна за допомогою спеціального пристрою</a:t>
            </a:r>
            <a:r>
              <a:rPr lang="ru-RU" sz="1800" dirty="0" smtClean="0"/>
              <a:t>. </a:t>
            </a:r>
            <a:r>
              <a:rPr lang="uk-UA" sz="1800" dirty="0" smtClean="0"/>
              <a:t>Формування волокна проводиться під натягом</a:t>
            </a:r>
            <a:r>
              <a:rPr lang="ru-RU" sz="1800" dirty="0" smtClean="0"/>
              <a:t>. </a:t>
            </a:r>
            <a:r>
              <a:rPr lang="uk-UA" sz="1800" dirty="0" smtClean="0"/>
              <a:t>Це необхідно для того, щоб орієнтувати лінійні молекули вздовж вісі волокна.</a:t>
            </a:r>
            <a:endParaRPr lang="ru-RU" sz="1800" dirty="0" smtClean="0"/>
          </a:p>
          <a:p>
            <a:pPr algn="just" eaLnBrk="1" hangingPunct="1"/>
            <a:r>
              <a:rPr lang="uk-UA" sz="1800" dirty="0" smtClean="0"/>
              <a:t>Після формування </a:t>
            </a:r>
            <a:r>
              <a:rPr lang="ru-RU" sz="1800" dirty="0" smtClean="0"/>
              <a:t>волокна </a:t>
            </a:r>
            <a:r>
              <a:rPr lang="uk-UA" sz="1800" dirty="0" smtClean="0"/>
              <a:t>збираються в пучки або джгути й намотуються на котушки.</a:t>
            </a:r>
            <a:endParaRPr lang="ru-RU" sz="1800" dirty="0" smtClean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3463925" y="172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513"/>
            <a:ext cx="19351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3463925" y="172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pic>
        <p:nvPicPr>
          <p:cNvPr id="6151" name="Picture 12" descr="http://nn-dom.ru/1images/oka/oka_img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513"/>
            <a:ext cx="37338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Класифікація хімічних волокон</a:t>
            </a:r>
            <a:endParaRPr lang="ru-RU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sz="2000" dirty="0" smtClean="0"/>
              <a:t>Хімічні волокна бувають двох видів:</a:t>
            </a:r>
            <a:br>
              <a:rPr lang="uk-UA" sz="2000" dirty="0" smtClean="0"/>
            </a:br>
            <a:endParaRPr lang="uk-UA" sz="2000" dirty="0" smtClean="0"/>
          </a:p>
          <a:p>
            <a:pPr eaLnBrk="1" hangingPunct="1"/>
            <a:r>
              <a:rPr lang="uk-UA" sz="2000" b="1" u="sng" dirty="0" smtClean="0">
                <a:solidFill>
                  <a:srgbClr val="0066FF"/>
                </a:solidFill>
                <a:latin typeface="Arial" charset="0"/>
              </a:rPr>
              <a:t>штучне волокно</a:t>
            </a:r>
            <a:r>
              <a:rPr lang="ru-RU" sz="2000" dirty="0" smtClean="0"/>
              <a:t> (</a:t>
            </a:r>
            <a:r>
              <a:rPr lang="uk-UA" sz="2000" dirty="0" smtClean="0"/>
              <a:t>з природних полімерів</a:t>
            </a:r>
            <a:r>
              <a:rPr lang="ru-RU" sz="2000" dirty="0" smtClean="0"/>
              <a:t>):</a:t>
            </a:r>
            <a:r>
              <a:rPr lang="uk-UA" sz="2000" dirty="0" smtClean="0"/>
              <a:t> </a:t>
            </a:r>
            <a:r>
              <a:rPr lang="ru-RU" sz="2000" dirty="0" smtClean="0"/>
              <a:t>г</a:t>
            </a:r>
            <a:r>
              <a:rPr lang="uk-UA" sz="2000" dirty="0" smtClean="0"/>
              <a:t>і</a:t>
            </a:r>
            <a:r>
              <a:rPr lang="ru-RU" sz="2000" dirty="0" err="1" smtClean="0"/>
              <a:t>дратцелюлозн</a:t>
            </a:r>
            <a:r>
              <a:rPr lang="uk-UA" sz="2000" dirty="0" smtClean="0"/>
              <a:t>і</a:t>
            </a:r>
            <a:r>
              <a:rPr lang="ru-RU" sz="2000" dirty="0" smtClean="0"/>
              <a:t>, </a:t>
            </a:r>
            <a:r>
              <a:rPr lang="ru-RU" sz="2000" dirty="0" err="1" smtClean="0"/>
              <a:t>ацетилцелюлозн</a:t>
            </a:r>
            <a:r>
              <a:rPr lang="uk-UA" sz="2000" dirty="0" smtClean="0"/>
              <a:t>і</a:t>
            </a:r>
            <a:r>
              <a:rPr lang="ru-RU" sz="2000" dirty="0" smtClean="0"/>
              <a:t>, б</a:t>
            </a:r>
            <a:r>
              <a:rPr lang="uk-UA" sz="2000" dirty="0" smtClean="0"/>
              <a:t>і</a:t>
            </a:r>
            <a:r>
              <a:rPr lang="ru-RU" sz="2000" dirty="0" err="1" smtClean="0"/>
              <a:t>лков</a:t>
            </a:r>
            <a:r>
              <a:rPr lang="uk-UA" sz="2000" dirty="0" smtClean="0"/>
              <a:t>і. Хімічній переробці піддається деревина, хлопок або інші речовини з вмістом целюлози.</a:t>
            </a:r>
            <a:endParaRPr lang="ru-RU" sz="2000" dirty="0" smtClean="0"/>
          </a:p>
          <a:p>
            <a:pPr eaLnBrk="1" hangingPunct="1"/>
            <a:r>
              <a:rPr lang="uk-UA" sz="2000" b="1" u="sng" dirty="0" smtClean="0">
                <a:solidFill>
                  <a:srgbClr val="008000"/>
                </a:solidFill>
                <a:latin typeface="Arial" charset="0"/>
              </a:rPr>
              <a:t>синтетичне волокно</a:t>
            </a:r>
            <a:r>
              <a:rPr lang="ru-RU" sz="2000" dirty="0" smtClean="0"/>
              <a:t> (з </a:t>
            </a:r>
            <a:r>
              <a:rPr lang="ru-RU" sz="2000" dirty="0" err="1" smtClean="0"/>
              <a:t>синтетич</a:t>
            </a:r>
            <a:r>
              <a:rPr lang="uk-UA" sz="2000" dirty="0" smtClean="0"/>
              <a:t>н</a:t>
            </a:r>
            <a:r>
              <a:rPr lang="ru-RU" sz="2000" dirty="0" smtClean="0"/>
              <a:t>их пол</a:t>
            </a:r>
            <a:r>
              <a:rPr lang="uk-UA" sz="2000" dirty="0" smtClean="0"/>
              <a:t>і</a:t>
            </a:r>
            <a:r>
              <a:rPr lang="ru-RU" sz="2000" dirty="0" smtClean="0"/>
              <a:t>мер</a:t>
            </a:r>
            <a:r>
              <a:rPr lang="uk-UA" sz="2000" dirty="0" smtClean="0"/>
              <a:t>і</a:t>
            </a:r>
            <a:r>
              <a:rPr lang="ru-RU" sz="2000" dirty="0" smtClean="0"/>
              <a:t>в): карбо</a:t>
            </a:r>
            <a:r>
              <a:rPr lang="uk-UA" sz="2000" dirty="0" smtClean="0"/>
              <a:t>ланцюгові</a:t>
            </a:r>
            <a:r>
              <a:rPr lang="ru-RU" sz="2000" dirty="0" smtClean="0"/>
              <a:t>, гетеро</a:t>
            </a:r>
            <a:r>
              <a:rPr lang="uk-UA" sz="2000" dirty="0" smtClean="0"/>
              <a:t>ланцюгові.</a:t>
            </a:r>
            <a:br>
              <a:rPr lang="uk-UA" sz="2000" dirty="0" smtClean="0"/>
            </a:br>
            <a:r>
              <a:rPr lang="uk-UA" sz="2000" dirty="0" smtClean="0"/>
              <a:t>Спочатку синтезують самі полімери, а на їх основі отримують волокна. Сировиною слугує продукція переробки нафти і нафтових газів.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Іноді до хімічних волокон відносять мінеральні</a:t>
            </a:r>
            <a:r>
              <a:rPr lang="ru-RU" sz="2000" dirty="0" smtClean="0"/>
              <a:t>, </a:t>
            </a:r>
            <a:r>
              <a:rPr lang="uk-UA" sz="2000" dirty="0" smtClean="0"/>
              <a:t>які отримують із неорганічних сполук</a:t>
            </a:r>
            <a:r>
              <a:rPr lang="ru-RU" sz="2000" dirty="0" smtClean="0"/>
              <a:t> (с</a:t>
            </a:r>
            <a:r>
              <a:rPr lang="uk-UA" sz="2000" dirty="0" err="1" smtClean="0"/>
              <a:t>кляні</a:t>
            </a:r>
            <a:r>
              <a:rPr lang="ru-RU" sz="2000" dirty="0" smtClean="0"/>
              <a:t>, метал</a:t>
            </a:r>
            <a:r>
              <a:rPr lang="uk-UA" sz="2000" dirty="0" err="1" smtClean="0"/>
              <a:t>еві</a:t>
            </a:r>
            <a:r>
              <a:rPr lang="ru-RU" sz="2000" dirty="0" smtClean="0"/>
              <a:t>, базальтов</a:t>
            </a:r>
            <a:r>
              <a:rPr lang="uk-UA" sz="2000" dirty="0" smtClean="0"/>
              <a:t>і</a:t>
            </a:r>
            <a:r>
              <a:rPr lang="ru-RU" sz="2000" dirty="0" smtClean="0"/>
              <a:t>, кварцев</a:t>
            </a:r>
            <a:r>
              <a:rPr lang="uk-UA" sz="2000" dirty="0" smtClean="0"/>
              <a:t>і</a:t>
            </a:r>
            <a:r>
              <a:rPr lang="ru-RU" sz="2000" dirty="0" smtClean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Штучні волокна</a:t>
            </a:r>
            <a:endParaRPr lang="ru-RU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 eaLnBrk="1" hangingPunct="1"/>
            <a:r>
              <a:rPr lang="uk-UA" sz="2000" b="1" dirty="0" smtClean="0"/>
              <a:t>Гідратцелюлозні</a:t>
            </a:r>
            <a:endParaRPr lang="ru-RU" sz="2000" dirty="0" smtClean="0"/>
          </a:p>
          <a:p>
            <a:pPr eaLnBrk="1" hangingPunct="1">
              <a:buFontTx/>
              <a:buNone/>
            </a:pPr>
            <a:r>
              <a:rPr lang="uk-UA" sz="2000" dirty="0" smtClean="0"/>
              <a:t>	1. </a:t>
            </a:r>
            <a:r>
              <a:rPr lang="ru-RU" sz="2000" dirty="0" smtClean="0"/>
              <a:t>В</a:t>
            </a:r>
            <a:r>
              <a:rPr lang="uk-UA" sz="2000" dirty="0" smtClean="0"/>
              <a:t>і</a:t>
            </a:r>
            <a:r>
              <a:rPr lang="ru-RU" sz="2000" dirty="0" err="1" smtClean="0"/>
              <a:t>скозн</a:t>
            </a:r>
            <a:r>
              <a:rPr lang="uk-UA" sz="2000" dirty="0" smtClean="0"/>
              <a:t>і</a:t>
            </a:r>
            <a:endParaRPr lang="ru-RU" sz="2000" dirty="0" smtClean="0"/>
          </a:p>
          <a:p>
            <a:pPr eaLnBrk="1" hangingPunct="1">
              <a:buFontTx/>
              <a:buNone/>
            </a:pPr>
            <a:r>
              <a:rPr lang="uk-UA" sz="2000" dirty="0" smtClean="0"/>
              <a:t>	2. </a:t>
            </a:r>
            <a:r>
              <a:rPr lang="ru-RU" sz="2000" dirty="0" smtClean="0"/>
              <a:t>М</a:t>
            </a:r>
            <a:r>
              <a:rPr lang="uk-UA" sz="2000" dirty="0" smtClean="0"/>
              <a:t>і</a:t>
            </a:r>
            <a:r>
              <a:rPr lang="ru-RU" sz="2000" dirty="0" smtClean="0"/>
              <a:t>дно-</a:t>
            </a:r>
            <a:r>
              <a:rPr lang="ru-RU" sz="2000" dirty="0" err="1" smtClean="0"/>
              <a:t>ам</a:t>
            </a:r>
            <a:r>
              <a:rPr lang="uk-UA" sz="2000" dirty="0" err="1" smtClean="0"/>
              <a:t>оніачні</a:t>
            </a:r>
            <a:endParaRPr lang="ru-RU" sz="2000" dirty="0" smtClean="0"/>
          </a:p>
          <a:p>
            <a:pPr eaLnBrk="1" hangingPunct="1"/>
            <a:r>
              <a:rPr lang="uk-UA" sz="2000" b="1" dirty="0" err="1" smtClean="0"/>
              <a:t>Ацетилцелюлозні</a:t>
            </a: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uk-UA" sz="2000" dirty="0" smtClean="0"/>
              <a:t>	1. </a:t>
            </a:r>
            <a:r>
              <a:rPr lang="ru-RU" sz="2000" dirty="0" err="1" smtClean="0"/>
              <a:t>Ацетатн</a:t>
            </a:r>
            <a:r>
              <a:rPr lang="uk-UA" sz="2000" dirty="0" smtClean="0"/>
              <a:t>і</a:t>
            </a:r>
          </a:p>
          <a:p>
            <a:pPr eaLnBrk="1" hangingPunct="1">
              <a:buFontTx/>
              <a:buNone/>
            </a:pPr>
            <a:r>
              <a:rPr lang="uk-UA" sz="2000" dirty="0" smtClean="0"/>
              <a:t>	2. </a:t>
            </a:r>
            <a:r>
              <a:rPr lang="ru-RU" sz="2000" dirty="0" err="1" smtClean="0"/>
              <a:t>Триацетатн</a:t>
            </a:r>
            <a:r>
              <a:rPr lang="uk-UA" sz="2000" dirty="0" smtClean="0"/>
              <a:t>і</a:t>
            </a:r>
            <a:endParaRPr lang="ru-RU" sz="2000" dirty="0" smtClean="0"/>
          </a:p>
          <a:p>
            <a:pPr eaLnBrk="1" hangingPunct="1"/>
            <a:r>
              <a:rPr lang="ru-RU" sz="2000" b="1" dirty="0" smtClean="0"/>
              <a:t>Б</a:t>
            </a:r>
            <a:r>
              <a:rPr lang="uk-UA" sz="2000" b="1" dirty="0" smtClean="0"/>
              <a:t>і</a:t>
            </a:r>
            <a:r>
              <a:rPr lang="ru-RU" sz="2000" b="1" dirty="0" err="1" smtClean="0"/>
              <a:t>лков</a:t>
            </a:r>
            <a:r>
              <a:rPr lang="uk-UA" sz="2000" b="1" dirty="0" smtClean="0"/>
              <a:t>і</a:t>
            </a: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uk-UA" sz="2000" dirty="0" smtClean="0"/>
              <a:t>	1. Казеїнові</a:t>
            </a:r>
            <a:endParaRPr lang="ru-RU" sz="2000" dirty="0" smtClean="0"/>
          </a:p>
          <a:p>
            <a:pPr eaLnBrk="1" hangingPunct="1">
              <a:buFontTx/>
              <a:buNone/>
            </a:pPr>
            <a:r>
              <a:rPr lang="uk-UA" sz="2000" dirty="0" smtClean="0"/>
              <a:t>	2. </a:t>
            </a:r>
            <a:r>
              <a:rPr lang="ru-RU" sz="2000" dirty="0" err="1" smtClean="0"/>
              <a:t>Зе</a:t>
            </a:r>
            <a:r>
              <a:rPr lang="uk-UA" sz="2000" dirty="0" smtClean="0"/>
              <a:t>ї</a:t>
            </a:r>
            <a:r>
              <a:rPr lang="ru-RU" sz="2000" dirty="0" smtClean="0"/>
              <a:t>нов</a:t>
            </a:r>
            <a:r>
              <a:rPr lang="uk-UA" sz="2000" dirty="0" smtClean="0"/>
              <a:t>і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8196" name="Picture 5" descr="http://www.materea.ru/img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Синтетичні волокна</a:t>
            </a:r>
            <a:endParaRPr lang="ru-RU" sz="36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Карбо</a:t>
            </a:r>
            <a:r>
              <a:rPr lang="uk-UA" sz="1800" b="1" dirty="0" smtClean="0"/>
              <a:t>ланцюгові</a:t>
            </a:r>
            <a:r>
              <a:rPr lang="ru-RU" sz="1800" dirty="0" smtClean="0"/>
              <a:t> (</a:t>
            </a:r>
            <a:r>
              <a:rPr lang="uk-UA" sz="1800" dirty="0" smtClean="0"/>
              <a:t>включають у ланцюгу </a:t>
            </a:r>
            <a:r>
              <a:rPr lang="ru-RU" sz="1800" dirty="0" smtClean="0"/>
              <a:t>макромолекул</a:t>
            </a:r>
            <a:r>
              <a:rPr lang="uk-UA" sz="1800" dirty="0" smtClean="0"/>
              <a:t>и</a:t>
            </a:r>
            <a:r>
              <a:rPr lang="ru-RU" sz="1800" dirty="0" smtClean="0"/>
              <a:t> </a:t>
            </a:r>
            <a:r>
              <a:rPr lang="uk-UA" sz="1800" dirty="0" smtClean="0"/>
              <a:t>лише атоми</a:t>
            </a:r>
            <a:r>
              <a:rPr lang="ru-RU" sz="1800" dirty="0" smtClean="0"/>
              <a:t> </a:t>
            </a:r>
            <a:r>
              <a:rPr lang="uk-UA" sz="1800" dirty="0" smtClean="0"/>
              <a:t>вуглецю</a:t>
            </a:r>
            <a:r>
              <a:rPr lang="ru-RU" sz="1800" dirty="0" smtClean="0"/>
              <a:t>):</a:t>
            </a:r>
          </a:p>
          <a:p>
            <a:pPr eaLnBrk="1" hangingPunct="1">
              <a:buFontTx/>
              <a:buNone/>
            </a:pPr>
            <a:r>
              <a:rPr lang="uk-UA" sz="1800" dirty="0" smtClean="0"/>
              <a:t>	1. </a:t>
            </a:r>
            <a:r>
              <a:rPr lang="ru-RU" sz="1800" dirty="0" smtClean="0"/>
              <a:t>Пол</a:t>
            </a:r>
            <a:r>
              <a:rPr lang="uk-UA" sz="1800" dirty="0" smtClean="0"/>
              <a:t>і</a:t>
            </a:r>
            <a:r>
              <a:rPr lang="ru-RU" sz="1800" dirty="0" err="1" smtClean="0"/>
              <a:t>акрилон</a:t>
            </a:r>
            <a:r>
              <a:rPr lang="uk-UA" sz="1800" dirty="0" smtClean="0"/>
              <a:t>і</a:t>
            </a:r>
            <a:r>
              <a:rPr lang="ru-RU" sz="1800" dirty="0" err="1" smtClean="0"/>
              <a:t>трильн</a:t>
            </a:r>
            <a:r>
              <a:rPr lang="uk-UA" sz="1800" dirty="0" smtClean="0"/>
              <a:t>і</a:t>
            </a:r>
            <a:r>
              <a:rPr lang="ru-RU" sz="1800" dirty="0" smtClean="0"/>
              <a:t> (</a:t>
            </a:r>
            <a:r>
              <a:rPr lang="uk-UA" sz="1800" dirty="0" smtClean="0"/>
              <a:t>нітрон</a:t>
            </a:r>
            <a:r>
              <a:rPr lang="ru-RU" sz="1800" dirty="0" smtClean="0"/>
              <a:t>, </a:t>
            </a:r>
            <a:r>
              <a:rPr lang="ru-RU" sz="1800" dirty="0" err="1" smtClean="0"/>
              <a:t>акрилан</a:t>
            </a:r>
            <a:r>
              <a:rPr lang="ru-RU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uk-UA" sz="1800" dirty="0" smtClean="0"/>
              <a:t>	2. </a:t>
            </a:r>
            <a:r>
              <a:rPr lang="ru-RU" sz="1800" dirty="0" smtClean="0"/>
              <a:t>Пол</a:t>
            </a:r>
            <a:r>
              <a:rPr lang="uk-UA" sz="1800" dirty="0" smtClean="0"/>
              <a:t>і</a:t>
            </a:r>
            <a:r>
              <a:rPr lang="ru-RU" sz="1800" dirty="0" smtClean="0"/>
              <a:t>в</a:t>
            </a:r>
            <a:r>
              <a:rPr lang="uk-UA" sz="1800" dirty="0" smtClean="0"/>
              <a:t>і</a:t>
            </a:r>
            <a:r>
              <a:rPr lang="ru-RU" sz="1800" dirty="0" smtClean="0"/>
              <a:t>н</a:t>
            </a:r>
            <a:r>
              <a:rPr lang="uk-UA" sz="1800" dirty="0" smtClean="0"/>
              <a:t>і</a:t>
            </a:r>
            <a:r>
              <a:rPr lang="ru-RU" sz="1800" dirty="0" err="1" smtClean="0"/>
              <a:t>лхлоридн</a:t>
            </a:r>
            <a:r>
              <a:rPr lang="uk-UA" sz="1800" dirty="0" smtClean="0"/>
              <a:t>і</a:t>
            </a:r>
            <a:r>
              <a:rPr lang="ru-RU" sz="1800" dirty="0" smtClean="0"/>
              <a:t> (хлорин</a:t>
            </a:r>
            <a:r>
              <a:rPr lang="uk-UA" sz="1800" dirty="0" smtClean="0"/>
              <a:t>,</a:t>
            </a:r>
            <a:r>
              <a:rPr lang="ru-RU" sz="1800" dirty="0" smtClean="0"/>
              <a:t> </a:t>
            </a:r>
            <a:r>
              <a:rPr lang="ru-RU" sz="1800" dirty="0" err="1" smtClean="0"/>
              <a:t>тев</a:t>
            </a:r>
            <a:r>
              <a:rPr lang="uk-UA" sz="1800" dirty="0" smtClean="0"/>
              <a:t>і</a:t>
            </a:r>
            <a:r>
              <a:rPr lang="ru-RU" sz="1800" dirty="0" err="1" smtClean="0"/>
              <a:t>рон</a:t>
            </a:r>
            <a:r>
              <a:rPr lang="ru-RU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uk-UA" sz="1800" dirty="0" smtClean="0"/>
              <a:t>	3. </a:t>
            </a:r>
            <a:r>
              <a:rPr lang="ru-RU" sz="1800" dirty="0" smtClean="0"/>
              <a:t>Пол</a:t>
            </a:r>
            <a:r>
              <a:rPr lang="uk-UA" sz="1800" dirty="0" smtClean="0"/>
              <a:t>і</a:t>
            </a:r>
            <a:r>
              <a:rPr lang="ru-RU" sz="1800" dirty="0" smtClean="0"/>
              <a:t>в</a:t>
            </a:r>
            <a:r>
              <a:rPr lang="uk-UA" sz="1800" dirty="0" smtClean="0"/>
              <a:t>і</a:t>
            </a:r>
            <a:r>
              <a:rPr lang="ru-RU" sz="1800" dirty="0" smtClean="0"/>
              <a:t>н</a:t>
            </a:r>
            <a:r>
              <a:rPr lang="uk-UA" sz="1800" dirty="0" smtClean="0"/>
              <a:t>і</a:t>
            </a:r>
            <a:r>
              <a:rPr lang="ru-RU" sz="1800" dirty="0" err="1" smtClean="0"/>
              <a:t>лспиртов</a:t>
            </a:r>
            <a:r>
              <a:rPr lang="uk-UA" sz="1800" dirty="0" smtClean="0"/>
              <a:t>і</a:t>
            </a:r>
            <a:r>
              <a:rPr lang="ru-RU" sz="1800" dirty="0" smtClean="0"/>
              <a:t> (в</a:t>
            </a:r>
            <a:r>
              <a:rPr lang="uk-UA" sz="1800" dirty="0" smtClean="0"/>
              <a:t>і</a:t>
            </a:r>
            <a:r>
              <a:rPr lang="ru-RU" sz="1800" dirty="0" err="1" smtClean="0"/>
              <a:t>нол</a:t>
            </a:r>
            <a:r>
              <a:rPr lang="ru-RU" sz="1800" dirty="0" smtClean="0"/>
              <a:t>, </a:t>
            </a:r>
            <a:r>
              <a:rPr lang="ru-RU" sz="1800" dirty="0" err="1" smtClean="0"/>
              <a:t>куралон</a:t>
            </a:r>
            <a:r>
              <a:rPr lang="ru-RU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uk-UA" sz="1800" dirty="0" smtClean="0"/>
              <a:t>	4. </a:t>
            </a:r>
            <a:r>
              <a:rPr lang="ru-RU" sz="1800" dirty="0" smtClean="0"/>
              <a:t>Пол</a:t>
            </a:r>
            <a:r>
              <a:rPr lang="uk-UA" sz="1800" dirty="0" err="1" smtClean="0"/>
              <a:t>іе</a:t>
            </a:r>
            <a:r>
              <a:rPr lang="ru-RU" sz="1800" dirty="0" err="1" smtClean="0"/>
              <a:t>тиленов</a:t>
            </a:r>
            <a:r>
              <a:rPr lang="uk-UA" sz="1800" dirty="0" smtClean="0"/>
              <a:t>і</a:t>
            </a:r>
            <a:r>
              <a:rPr lang="ru-RU" sz="1800" dirty="0" smtClean="0"/>
              <a:t> (спектра,</a:t>
            </a:r>
            <a:r>
              <a:rPr lang="uk-UA" sz="1800" dirty="0" smtClean="0"/>
              <a:t> </a:t>
            </a:r>
            <a:r>
              <a:rPr lang="ru-RU" sz="1800" dirty="0" err="1" smtClean="0"/>
              <a:t>дайнема</a:t>
            </a:r>
            <a:r>
              <a:rPr lang="ru-RU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uk-UA" sz="1800" dirty="0" smtClean="0"/>
              <a:t>	5. </a:t>
            </a:r>
            <a:r>
              <a:rPr lang="ru-RU" sz="1800" dirty="0" smtClean="0"/>
              <a:t>Пол</a:t>
            </a:r>
            <a:r>
              <a:rPr lang="uk-UA" sz="1800" dirty="0" smtClean="0"/>
              <a:t>і</a:t>
            </a:r>
            <a:r>
              <a:rPr lang="ru-RU" sz="1800" dirty="0" err="1" smtClean="0"/>
              <a:t>проп</a:t>
            </a:r>
            <a:r>
              <a:rPr lang="uk-UA" sz="1800" dirty="0" smtClean="0"/>
              <a:t>і</a:t>
            </a:r>
            <a:r>
              <a:rPr lang="ru-RU" sz="1800" dirty="0" smtClean="0"/>
              <a:t>ленов</a:t>
            </a:r>
            <a:r>
              <a:rPr lang="uk-UA" sz="1800" dirty="0" smtClean="0"/>
              <a:t>і</a:t>
            </a:r>
            <a:r>
              <a:rPr lang="ru-RU" sz="1800" dirty="0" smtClean="0"/>
              <a:t> (</a:t>
            </a:r>
            <a:r>
              <a:rPr lang="ru-RU" sz="1800" dirty="0" err="1" smtClean="0"/>
              <a:t>геркулон</a:t>
            </a:r>
            <a:r>
              <a:rPr lang="ru-RU" sz="1800" dirty="0" smtClean="0"/>
              <a:t>, найден)</a:t>
            </a:r>
          </a:p>
          <a:p>
            <a:pPr eaLnBrk="1" hangingPunct="1"/>
            <a:r>
              <a:rPr lang="ru-RU" sz="1800" b="1" dirty="0" smtClean="0"/>
              <a:t>Гетеро</a:t>
            </a:r>
            <a:r>
              <a:rPr lang="uk-UA" sz="1800" b="1" dirty="0" smtClean="0"/>
              <a:t>ланцюгові</a:t>
            </a:r>
            <a:r>
              <a:rPr lang="ru-RU" sz="1800" dirty="0" smtClean="0"/>
              <a:t> (</a:t>
            </a:r>
            <a:r>
              <a:rPr lang="uk-UA" sz="1800" dirty="0" smtClean="0"/>
              <a:t>включають у ланцюгу </a:t>
            </a:r>
            <a:r>
              <a:rPr lang="ru-RU" sz="1800" dirty="0" smtClean="0"/>
              <a:t>макромолекул</a:t>
            </a:r>
            <a:r>
              <a:rPr lang="uk-UA" sz="1800" dirty="0" smtClean="0"/>
              <a:t>и</a:t>
            </a:r>
            <a:r>
              <a:rPr lang="ru-RU" sz="1800" dirty="0" smtClean="0"/>
              <a:t> </a:t>
            </a:r>
            <a:r>
              <a:rPr lang="uk-UA" sz="1800" dirty="0" smtClean="0"/>
              <a:t>окрім</a:t>
            </a:r>
            <a:r>
              <a:rPr lang="ru-RU" sz="1800" dirty="0" smtClean="0"/>
              <a:t> атом</a:t>
            </a:r>
            <a:r>
              <a:rPr lang="uk-UA" sz="1800" dirty="0" smtClean="0"/>
              <a:t>і</a:t>
            </a:r>
            <a:r>
              <a:rPr lang="ru-RU" sz="1800" dirty="0" smtClean="0"/>
              <a:t>в </a:t>
            </a:r>
            <a:r>
              <a:rPr lang="uk-UA" sz="1800" dirty="0" smtClean="0"/>
              <a:t>вуглецю також</a:t>
            </a:r>
            <a:r>
              <a:rPr lang="ru-RU" sz="1800" dirty="0" smtClean="0"/>
              <a:t> атом</a:t>
            </a:r>
            <a:r>
              <a:rPr lang="uk-UA" sz="1800" dirty="0" smtClean="0"/>
              <a:t>и</a:t>
            </a:r>
            <a:r>
              <a:rPr lang="ru-RU" sz="1800" dirty="0" smtClean="0"/>
              <a:t> </a:t>
            </a:r>
            <a:r>
              <a:rPr lang="uk-UA" sz="1800" dirty="0" smtClean="0"/>
              <a:t>інших елементів</a:t>
            </a:r>
            <a:r>
              <a:rPr lang="ru-RU" sz="1800" dirty="0" smtClean="0"/>
              <a:t>):</a:t>
            </a:r>
            <a:endParaRPr lang="uk-UA" sz="1800" dirty="0" smtClean="0"/>
          </a:p>
          <a:p>
            <a:pPr eaLnBrk="1" hangingPunct="1">
              <a:buFontTx/>
              <a:buNone/>
            </a:pPr>
            <a:r>
              <a:rPr lang="uk-UA" sz="1800" dirty="0" smtClean="0"/>
              <a:t>	1. </a:t>
            </a:r>
            <a:r>
              <a:rPr lang="ru-RU" sz="1800" dirty="0" smtClean="0"/>
              <a:t>Пол</a:t>
            </a:r>
            <a:r>
              <a:rPr lang="uk-UA" sz="1800" dirty="0" err="1" smtClean="0"/>
              <a:t>іе</a:t>
            </a:r>
            <a:r>
              <a:rPr lang="ru-RU" sz="1800" dirty="0" smtClean="0"/>
              <a:t>ф</a:t>
            </a:r>
            <a:r>
              <a:rPr lang="uk-UA" sz="1800" dirty="0" smtClean="0"/>
              <a:t>і</a:t>
            </a:r>
            <a:r>
              <a:rPr lang="ru-RU" sz="1800" dirty="0" err="1" smtClean="0"/>
              <a:t>рн</a:t>
            </a:r>
            <a:r>
              <a:rPr lang="uk-UA" sz="1800" dirty="0" smtClean="0"/>
              <a:t>і</a:t>
            </a:r>
            <a:r>
              <a:rPr lang="ru-RU" sz="1800" dirty="0" smtClean="0"/>
              <a:t> (</a:t>
            </a:r>
            <a:r>
              <a:rPr lang="uk-UA" sz="1800" dirty="0" smtClean="0"/>
              <a:t>лавсан</a:t>
            </a:r>
            <a:r>
              <a:rPr lang="ru-RU" sz="1800" dirty="0" smtClean="0"/>
              <a:t>, </a:t>
            </a:r>
            <a:r>
              <a:rPr lang="ru-RU" sz="1800" dirty="0" err="1" smtClean="0"/>
              <a:t>тесил</a:t>
            </a:r>
            <a:r>
              <a:rPr lang="ru-RU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uk-UA" sz="1800" dirty="0" smtClean="0"/>
              <a:t>	2. </a:t>
            </a:r>
            <a:r>
              <a:rPr lang="ru-RU" sz="1800" dirty="0" smtClean="0"/>
              <a:t>Пол</a:t>
            </a:r>
            <a:r>
              <a:rPr lang="uk-UA" sz="1800" dirty="0" smtClean="0"/>
              <a:t>і</a:t>
            </a:r>
            <a:r>
              <a:rPr lang="ru-RU" sz="1800" dirty="0" err="1" smtClean="0"/>
              <a:t>ам</a:t>
            </a:r>
            <a:r>
              <a:rPr lang="uk-UA" sz="1800" dirty="0" smtClean="0"/>
              <a:t>і</a:t>
            </a:r>
            <a:r>
              <a:rPr lang="ru-RU" sz="1800" dirty="0" err="1" smtClean="0"/>
              <a:t>дн</a:t>
            </a:r>
            <a:r>
              <a:rPr lang="uk-UA" sz="1800" dirty="0" smtClean="0"/>
              <a:t>і</a:t>
            </a:r>
            <a:r>
              <a:rPr lang="ru-RU" sz="1800" dirty="0" smtClean="0"/>
              <a:t> (</a:t>
            </a:r>
            <a:r>
              <a:rPr lang="uk-UA" sz="1800" dirty="0" smtClean="0"/>
              <a:t>капрон</a:t>
            </a:r>
            <a:r>
              <a:rPr lang="ru-RU" sz="1800" dirty="0" smtClean="0"/>
              <a:t>, </a:t>
            </a:r>
            <a:r>
              <a:rPr lang="ru-RU" sz="1800" dirty="0" err="1" smtClean="0"/>
              <a:t>ниплон</a:t>
            </a:r>
            <a:r>
              <a:rPr lang="ru-RU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uk-UA" sz="1800" dirty="0" smtClean="0"/>
              <a:t>	3. </a:t>
            </a:r>
            <a:r>
              <a:rPr lang="ru-RU" sz="1800" dirty="0" smtClean="0"/>
              <a:t>Пол</a:t>
            </a:r>
            <a:r>
              <a:rPr lang="uk-UA" sz="1800" dirty="0" smtClean="0"/>
              <a:t>і</a:t>
            </a:r>
            <a:r>
              <a:rPr lang="ru-RU" sz="1800" dirty="0" smtClean="0"/>
              <a:t>уретанов</a:t>
            </a:r>
            <a:r>
              <a:rPr lang="uk-UA" sz="1800" dirty="0" smtClean="0"/>
              <a:t>і</a:t>
            </a:r>
            <a:r>
              <a:rPr lang="ru-RU" sz="1800" dirty="0" smtClean="0"/>
              <a:t> (</a:t>
            </a:r>
            <a:r>
              <a:rPr lang="uk-UA" sz="1800" dirty="0" err="1" smtClean="0"/>
              <a:t>лайкра</a:t>
            </a:r>
            <a:r>
              <a:rPr lang="ru-RU" sz="1800" dirty="0" smtClean="0"/>
              <a:t>, </a:t>
            </a:r>
            <a:r>
              <a:rPr lang="ru-RU" sz="1800" dirty="0" err="1" smtClean="0"/>
              <a:t>неолан</a:t>
            </a:r>
            <a:r>
              <a:rPr lang="ru-RU" sz="1800" dirty="0" smtClean="0"/>
              <a:t>)</a:t>
            </a:r>
          </a:p>
        </p:txBody>
      </p:sp>
      <p:pic>
        <p:nvPicPr>
          <p:cNvPr id="9220" name="Picture 4" descr="http://dic.academic.ru/pictures/wiki/files/82/Rope-03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0244" name="Picture 2" descr="C:\Users\Bogdan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700"/>
            <a:ext cx="9272588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329</TotalTime>
  <Words>524</Words>
  <Application>Microsoft Office PowerPoint</Application>
  <PresentationFormat>Екран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Кнопка</vt:lpstr>
      <vt:lpstr>Хімічні волокна</vt:lpstr>
      <vt:lpstr>Історія винайдення</vt:lpstr>
      <vt:lpstr>Презентація PowerPoint</vt:lpstr>
      <vt:lpstr>Основні етапи в розвитку хімічних волокон </vt:lpstr>
      <vt:lpstr>Методи отримання хімічних волокон</vt:lpstr>
      <vt:lpstr>Класифікація хімічних волокон</vt:lpstr>
      <vt:lpstr>Штучні волокна</vt:lpstr>
      <vt:lpstr>Синтетичні волокна</vt:lpstr>
      <vt:lpstr>Презентація PowerPoint</vt:lpstr>
      <vt:lpstr>Віскозний шовк</vt:lpstr>
      <vt:lpstr>Ацетатне волокно</vt:lpstr>
      <vt:lpstr>Казеїнове волокно</vt:lpstr>
      <vt:lpstr>Синтетичні волокна</vt:lpstr>
      <vt:lpstr>Капрон</vt:lpstr>
      <vt:lpstr>Акрил</vt:lpstr>
      <vt:lpstr>Кевлар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Хімічні волокна</dc:title>
  <dc:creator>Павло</dc:creator>
  <cp:lastModifiedBy>Саша</cp:lastModifiedBy>
  <cp:revision>14</cp:revision>
  <dcterms:created xsi:type="dcterms:W3CDTF">2012-04-26T16:53:21Z</dcterms:created>
  <dcterms:modified xsi:type="dcterms:W3CDTF">2014-02-04T07:10:49Z</dcterms:modified>
</cp:coreProperties>
</file>