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8" r:id="rId12"/>
    <p:sldId id="267" r:id="rId13"/>
    <p:sldId id="269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FFCCFF"/>
    <a:srgbClr val="FF99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71;\Music\&#1076;&#1083;&#1103;%20&#1087;&#1088;&#1077;&#1079;&#1077;&#1085;&#1090;&#1072;&#1094;&#1080;&#1080;\krasivaya_spokoynaya_muzika.._-__Bez_nazvi_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3108" y="1785926"/>
            <a:ext cx="6557954" cy="24288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6600" i="1" smtClean="0">
                <a:solidFill>
                  <a:schemeClr val="tx1"/>
                </a:solidFill>
              </a:rPr>
              <a:t>Презентація на тему:</a:t>
            </a:r>
          </a:p>
          <a:p>
            <a:pPr algn="ctr"/>
            <a:r>
              <a:rPr lang="uk-UA" sz="6600" i="1" smtClean="0">
                <a:solidFill>
                  <a:schemeClr val="tx1"/>
                </a:solidFill>
              </a:rPr>
              <a:t>“Вікі – технології”</a:t>
            </a:r>
          </a:p>
          <a:p>
            <a:endParaRPr lang="ru-RU"/>
          </a:p>
        </p:txBody>
      </p:sp>
      <p:pic>
        <p:nvPicPr>
          <p:cNvPr id="7" name="krasivaya_spokoynaya_muzika.._-__Bez_nazvi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2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Правила, що регулюють вміст</a:t>
            </a:r>
            <a:endParaRPr lang="ru-RU" sz="3200" i="1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7158" y="5643578"/>
            <a:ext cx="1998677" cy="625461"/>
          </a:xfrm>
        </p:spPr>
        <p:txBody>
          <a:bodyPr/>
          <a:lstStyle/>
          <a:p>
            <a:pPr>
              <a:buNone/>
            </a:pPr>
            <a:r>
              <a:rPr lang="uk-UA" smtClean="0"/>
              <a:t> 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071546"/>
            <a:ext cx="4857784" cy="5054617"/>
          </a:xfrm>
          <a:prstGeom prst="flowChartInputOutput">
            <a:avLst/>
          </a:prstGeo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uk-UA" smtClean="0"/>
              <a:t>Окремим користувачам через голосування надають права адміністраторів. Такі користувачі можуть вилучати чи захищати окремі статті від редагування, блокувати користувачів-вандалів та виконувати інші адміністративні функції. Спільнота може також позбавляти адміністраторів їхніх прав.</a:t>
            </a:r>
            <a:endParaRPr lang="ru-RU" smtClean="0"/>
          </a:p>
          <a:p>
            <a:pPr algn="just"/>
            <a:r>
              <a:rPr lang="uk-UA" smtClean="0"/>
              <a:t>Оскільки Вікіпедію може редагувати кожен, одним з головних пунктів критики Вікіпедії часто стає те, що ніхто не відповідає за правильність і повноту інформації. Аби розв'язати цю проблему, до статей додають посилання на авторитетні джерела, щоб підтвердити ту чи іншу інформацію та дати можливість читачу самому перевірити її точність</a:t>
            </a:r>
            <a:r>
              <a:rPr lang="uk-UA" smtClean="0"/>
              <a:t>. </a:t>
            </a:r>
            <a:endParaRPr lang="ru-RU" smtClean="0"/>
          </a:p>
        </p:txBody>
      </p:sp>
      <p:pic>
        <p:nvPicPr>
          <p:cNvPr id="7" name="Рисунок 6" descr="Джерел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142984"/>
            <a:ext cx="3429024" cy="2071702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357562"/>
            <a:ext cx="3528816" cy="2643206"/>
          </a:xfrm>
          <a:prstGeom prst="rect">
            <a:avLst/>
          </a:prstGeom>
        </p:spPr>
      </p:pic>
    </p:spTree>
  </p:cSld>
  <p:clrMapOvr>
    <a:masterClrMapping/>
  </p:clrMapOvr>
  <p:transition advTm="16786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Інструменти Вікі - середовища</a:t>
            </a:r>
            <a:endParaRPr lang="ru-RU" sz="3200" i="1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4857784" cy="4500594"/>
          </a:xfrm>
        </p:spPr>
        <p:txBody>
          <a:bodyPr>
            <a:normAutofit fontScale="85000" lnSpcReduction="10000"/>
          </a:bodyPr>
          <a:lstStyle/>
          <a:p>
            <a:pPr indent="827088" algn="just">
              <a:buNone/>
            </a:pPr>
            <a:r>
              <a:rPr lang="uk-UA" smtClean="0"/>
              <a:t>Інструменти Вікі-середовища </a:t>
            </a:r>
            <a:r>
              <a:rPr lang="uk-UA" smtClean="0"/>
              <a:t>застосовуються з різною метою: як персональний інформаційний менеджер; як засіб організації спільної роботи над колективними проектами; як колективна електронна дошка, на якій може писати ціла група; як база даних – сховище колективного досвіду. Також середовище Вікі-Вікі широко використовують у дистанційній формі навчання, для організації позакласної й позашкільної роботи зі школярами, створюють на цій платформі енциклопедії, посібники, підручники тощо. </a:t>
            </a:r>
            <a:endParaRPr lang="ru-RU" smtClean="0"/>
          </a:p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786454"/>
            <a:ext cx="4041775" cy="639762"/>
          </a:xfrm>
        </p:spPr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pic>
        <p:nvPicPr>
          <p:cNvPr id="7" name="Содержимое 6" descr="Довідка3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20543677">
            <a:off x="177699" y="1632454"/>
            <a:ext cx="3763703" cy="1952421"/>
          </a:xfrm>
        </p:spPr>
      </p:pic>
      <p:pic>
        <p:nvPicPr>
          <p:cNvPr id="8" name="Рисунок 7" descr="ArachnophiliaAppImage.png"/>
          <p:cNvPicPr>
            <a:picLocks noChangeAspect="1"/>
          </p:cNvPicPr>
          <p:nvPr/>
        </p:nvPicPr>
        <p:blipFill>
          <a:blip r:embed="rId3"/>
          <a:srcRect r="3362" b="9622"/>
          <a:stretch>
            <a:fillRect/>
          </a:stretch>
        </p:blipFill>
        <p:spPr>
          <a:xfrm rot="1587056">
            <a:off x="1304284" y="4203295"/>
            <a:ext cx="2661561" cy="1991306"/>
          </a:xfrm>
          <a:prstGeom prst="rect">
            <a:avLst/>
          </a:prstGeom>
        </p:spPr>
      </p:pic>
    </p:spTree>
  </p:cSld>
  <p:clrMapOvr>
    <a:masterClrMapping/>
  </p:clrMapOvr>
  <p:transition advTm="170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Вікі Освіта</a:t>
            </a:r>
            <a:endParaRPr lang="ru-RU" sz="3200" i="1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1357298"/>
            <a:ext cx="5429288" cy="476886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i="1" smtClean="0">
                <a:solidFill>
                  <a:srgbClr val="FF0000"/>
                </a:solidFill>
              </a:rPr>
              <a:t>Вікі Освіта</a:t>
            </a: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uk-UA" smtClean="0"/>
              <a:t>– мережеве об'єднання учасників навчально-виховного процесу для</a:t>
            </a:r>
            <a:r>
              <a:rPr lang="uk-UA" smtClean="0"/>
              <a:t>: </a:t>
            </a:r>
            <a:endParaRPr lang="uk-UA" smtClean="0"/>
          </a:p>
          <a:p>
            <a:pPr lvl="0" algn="just">
              <a:buFont typeface="Wingdings" pitchFamily="2" charset="2"/>
              <a:buChar char="v"/>
            </a:pPr>
            <a:r>
              <a:rPr lang="uk-UA" smtClean="0"/>
              <a:t>спільного створення зібрання сучасних, безкоштовних, вільно розповсюджуваних освітніх ресурсів;</a:t>
            </a:r>
            <a:endParaRPr lang="ru-RU" smtClean="0"/>
          </a:p>
          <a:p>
            <a:pPr algn="just">
              <a:buFont typeface="Wingdings" pitchFamily="2" charset="2"/>
              <a:buChar char="v"/>
            </a:pPr>
            <a:r>
              <a:rPr lang="uk-UA" smtClean="0"/>
              <a:t>опанування нових інформаційних технологій; </a:t>
            </a:r>
            <a:endParaRPr lang="ru-RU" smtClean="0"/>
          </a:p>
          <a:p>
            <a:pPr lvl="0" algn="just">
              <a:buFont typeface="Wingdings" pitchFamily="2" charset="2"/>
              <a:buChar char="v"/>
            </a:pPr>
            <a:r>
              <a:rPr lang="uk-UA" smtClean="0"/>
              <a:t>опанування нових організаційних форм навчальної діяльності. </a:t>
            </a:r>
            <a:endParaRPr lang="ru-RU" smtClean="0"/>
          </a:p>
          <a:p>
            <a:pPr>
              <a:buNone/>
            </a:pPr>
            <a:endParaRPr lang="ru-RU" smtClean="0"/>
          </a:p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643577"/>
            <a:ext cx="4041775" cy="482585"/>
          </a:xfrm>
        </p:spPr>
        <p:txBody>
          <a:bodyPr/>
          <a:lstStyle/>
          <a:p>
            <a:pPr>
              <a:buNone/>
            </a:pPr>
            <a:r>
              <a:rPr lang="uk-UA" smtClean="0"/>
              <a:t>  </a:t>
            </a:r>
            <a:endParaRPr lang="ru-RU"/>
          </a:p>
        </p:txBody>
      </p:sp>
      <p:pic>
        <p:nvPicPr>
          <p:cNvPr id="7" name="Рисунок 6" descr="120px-Chil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357454" cy="2357454"/>
          </a:xfrm>
          <a:prstGeom prst="rect">
            <a:avLst/>
          </a:prstGeom>
        </p:spPr>
      </p:pic>
      <p:pic>
        <p:nvPicPr>
          <p:cNvPr id="8" name="Рисунок 7" descr="120px-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0"/>
            <a:ext cx="1571628" cy="1571628"/>
          </a:xfrm>
          <a:prstGeom prst="rect">
            <a:avLst/>
          </a:prstGeom>
        </p:spPr>
      </p:pic>
      <p:pic>
        <p:nvPicPr>
          <p:cNvPr id="9" name="Рисунок 8" descr="120px-Nuvola_apps_edu_miscellaneo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429240"/>
            <a:ext cx="1428760" cy="1428760"/>
          </a:xfrm>
          <a:prstGeom prst="rect">
            <a:avLst/>
          </a:prstGeom>
        </p:spPr>
      </p:pic>
      <p:pic>
        <p:nvPicPr>
          <p:cNvPr id="10" name="Рисунок 9" descr="120px-Nuvola_apps_korganiz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072074"/>
            <a:ext cx="1571636" cy="1571636"/>
          </a:xfrm>
          <a:prstGeom prst="rect">
            <a:avLst/>
          </a:prstGeom>
        </p:spPr>
      </p:pic>
      <p:pic>
        <p:nvPicPr>
          <p:cNvPr id="11" name="Рисунок 10" descr="120px-Vista-Login_Manag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5000636"/>
            <a:ext cx="1571628" cy="1571628"/>
          </a:xfrm>
          <a:prstGeom prst="rect">
            <a:avLst/>
          </a:prstGeom>
        </p:spPr>
      </p:pic>
    </p:spTree>
  </p:cSld>
  <p:clrMapOvr>
    <a:masterClrMapping/>
  </p:clrMapOvr>
  <p:transition advTm="1143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Вікімедія Україна</a:t>
            </a:r>
            <a:endParaRPr lang="ru-RU" sz="3200" i="1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14422"/>
            <a:ext cx="5572164" cy="4857783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800" i="1" smtClean="0"/>
              <a:t>«Вікімедіа Україна»</a:t>
            </a:r>
            <a:r>
              <a:rPr lang="ru-RU" sz="3800" smtClean="0"/>
              <a:t> — українська громадська організація, яка має на меті популяризацію та підтримку проектів «Фонду Вікімедіа» і діє на території України. Заснована 31 </a:t>
            </a:r>
            <a:r>
              <a:rPr lang="ru-RU" sz="3800" smtClean="0"/>
              <a:t>травня </a:t>
            </a:r>
            <a:r>
              <a:rPr lang="ru-RU" sz="3800" smtClean="0"/>
              <a:t>2009 року</a:t>
            </a:r>
            <a:r>
              <a:rPr lang="ru-RU" sz="3800" smtClean="0"/>
              <a:t>. Зареєстрована в Києві. Станом на 1 червня 2014 року налічує </a:t>
            </a:r>
            <a:r>
              <a:rPr lang="ru-RU" sz="3800" smtClean="0"/>
              <a:t>64 </a:t>
            </a:r>
            <a:r>
              <a:rPr lang="ru-RU" sz="3800" smtClean="0"/>
              <a:t>членів.</a:t>
            </a:r>
          </a:p>
          <a:p>
            <a:pPr algn="just">
              <a:buNone/>
            </a:pPr>
            <a:r>
              <a:rPr lang="uk-UA" sz="3800" smtClean="0"/>
              <a:t>Учасники “Вікімедія Україна” :</a:t>
            </a:r>
          </a:p>
          <a:p>
            <a:pPr algn="just"/>
            <a:r>
              <a:rPr lang="ru-RU" sz="3800" smtClean="0"/>
              <a:t>беруть участь у міжнародних зустрічах;</a:t>
            </a:r>
          </a:p>
          <a:p>
            <a:pPr algn="just"/>
            <a:r>
              <a:rPr lang="ru-RU" sz="3800" smtClean="0"/>
              <a:t>організовують конкурси з написання статей до Вікіпедії і завантаження зображень до Вікісховища;</a:t>
            </a:r>
          </a:p>
          <a:p>
            <a:pPr algn="just"/>
            <a:r>
              <a:rPr lang="ru-RU" sz="3800" smtClean="0"/>
              <a:t>організовують конференції вікіпедистів;</a:t>
            </a:r>
          </a:p>
          <a:p>
            <a:pPr algn="just"/>
            <a:r>
              <a:rPr lang="ru-RU" sz="3800" smtClean="0"/>
              <a:t>взаємодіють з власниками прав на інтелектуальну власність;</a:t>
            </a:r>
          </a:p>
          <a:p>
            <a:pPr algn="just"/>
            <a:r>
              <a:rPr lang="ru-RU" sz="3800" smtClean="0"/>
              <a:t>випускають друковану продукцію;</a:t>
            </a:r>
          </a:p>
          <a:p>
            <a:pPr algn="just"/>
            <a:r>
              <a:rPr lang="ru-RU" sz="3800" smtClean="0"/>
              <a:t>організовують експедиції;</a:t>
            </a:r>
          </a:p>
          <a:p>
            <a:pPr algn="just"/>
            <a:r>
              <a:rPr lang="ru-RU" sz="3800" smtClean="0"/>
              <a:t>організовують концерти вокальної музики;</a:t>
            </a:r>
          </a:p>
          <a:p>
            <a:pPr algn="just"/>
            <a:r>
              <a:rPr lang="ru-RU" sz="3800" smtClean="0"/>
              <a:t>взаємодіють з державними органами;</a:t>
            </a:r>
          </a:p>
          <a:p>
            <a:pPr algn="just"/>
            <a:r>
              <a:rPr lang="ru-RU" sz="3800" smtClean="0"/>
              <a:t>залучають спонсорську допомогу.</a:t>
            </a:r>
          </a:p>
          <a:p>
            <a:pPr>
              <a:buNone/>
            </a:pPr>
            <a:endParaRPr lang="ru-RU"/>
          </a:p>
        </p:txBody>
      </p:sp>
      <p:pic>
        <p:nvPicPr>
          <p:cNvPr id="4" name="Рисунок 3" descr="460px-Wikimedia-UA-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500570"/>
            <a:ext cx="1891936" cy="2007098"/>
          </a:xfrm>
          <a:prstGeom prst="rect">
            <a:avLst/>
          </a:prstGeom>
        </p:spPr>
      </p:pic>
      <p:pic>
        <p:nvPicPr>
          <p:cNvPr id="5" name="Рисунок 4" descr="800px-WikiLoveTriangle-u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2685603" cy="1785926"/>
          </a:xfrm>
          <a:prstGeom prst="rect">
            <a:avLst/>
          </a:prstGeom>
        </p:spPr>
      </p:pic>
    </p:spTree>
  </p:cSld>
  <p:clrMapOvr>
    <a:masterClrMapping/>
  </p:clrMapOvr>
  <p:transition advTm="28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512876"/>
          </a:xfrm>
        </p:spPr>
        <p:txBody>
          <a:bodyPr>
            <a:noAutofit/>
          </a:bodyPr>
          <a:lstStyle/>
          <a:p>
            <a:pPr algn="ctr"/>
            <a:r>
              <a:rPr lang="uk-UA" sz="3200" b="0" i="1" smtClean="0">
                <a:latin typeface="+mn-lt"/>
              </a:rPr>
              <a:t>Перспективи використання Вікі-технологій в навчанні</a:t>
            </a:r>
            <a:r>
              <a:rPr lang="ru-RU" sz="3200" b="0" i="1" smtClean="0">
                <a:latin typeface="+mn-lt"/>
              </a:rPr>
              <a:t/>
            </a:r>
            <a:br>
              <a:rPr lang="ru-RU" sz="3200" b="0" i="1" smtClean="0">
                <a:latin typeface="+mn-lt"/>
              </a:rPr>
            </a:br>
            <a:endParaRPr lang="ru-RU" sz="3200" b="0" i="1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357298"/>
            <a:ext cx="6000792" cy="3143272"/>
          </a:xfrm>
          <a:prstGeom prst="snip2DiagRect">
            <a:avLst/>
          </a:prstGeom>
          <a:solidFill>
            <a:srgbClr val="FFCCFF"/>
          </a:solidFill>
        </p:spPr>
        <p:txBody>
          <a:bodyPr>
            <a:noAutofit/>
          </a:bodyPr>
          <a:lstStyle/>
          <a:p>
            <a:pPr algn="just"/>
            <a:r>
              <a:rPr lang="uk-UA" sz="1800" smtClean="0"/>
              <a:t>Використання </a:t>
            </a:r>
            <a:r>
              <a:rPr lang="uk-UA" sz="1800" smtClean="0"/>
              <a:t>вікі-технологій в освітньому процесі може стати тим самим кроком, який підштовхне студентів до дослідницької діяльності в захоплюючій формі, що дозволить з мінімальними зусиллями допомогти студентам оволодіти вищими методами пізнання. Розум карти (карти пам'яті, карти розуму, інтелект-карти, діаграми зв'язків, ментальні карти, схеми мислення, карти розуму) - методика подання будь-якої інформації за допомогою схем. </a:t>
            </a:r>
            <a:endParaRPr lang="ru-RU" sz="1800"/>
          </a:p>
        </p:txBody>
      </p:sp>
      <p:pic>
        <p:nvPicPr>
          <p:cNvPr id="5" name="Рисунок 4" descr="180px-WikiBum4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500174"/>
            <a:ext cx="2357454" cy="23967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714884"/>
            <a:ext cx="5826130" cy="178595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uk-UA" sz="2000" smtClean="0"/>
              <a:t>Вікі також прекрасно підходить і для виконання групових письмових завдань, для планування проекту, обміну висновками та висновками досліджень, збору інформації, створення довідників і т.д. </a:t>
            </a:r>
            <a:endParaRPr lang="ru-RU" sz="2000"/>
          </a:p>
        </p:txBody>
      </p:sp>
      <p:pic>
        <p:nvPicPr>
          <p:cNvPr id="7" name="Рисунок 6" descr="Shably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500570"/>
            <a:ext cx="2286016" cy="2143140"/>
          </a:xfrm>
          <a:prstGeom prst="rect">
            <a:avLst/>
          </a:prstGeom>
        </p:spPr>
      </p:pic>
    </p:spTree>
  </p:cSld>
  <p:clrMapOvr>
    <a:masterClrMapping/>
  </p:clrMapOvr>
  <p:transition advTm="2594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1" y="4406900"/>
            <a:ext cx="5780101" cy="1362075"/>
          </a:xfrm>
        </p:spPr>
        <p:txBody>
          <a:bodyPr>
            <a:normAutofit/>
          </a:bodyPr>
          <a:lstStyle/>
          <a:p>
            <a:r>
              <a:rPr lang="uk-UA" sz="1600" smtClean="0">
                <a:latin typeface="+mn-lt"/>
              </a:rPr>
              <a:t>Студентка 21 пв групи ктгг</a:t>
            </a:r>
            <a:br>
              <a:rPr lang="uk-UA" sz="1600" smtClean="0">
                <a:latin typeface="+mn-lt"/>
              </a:rPr>
            </a:br>
            <a:r>
              <a:rPr lang="uk-UA" sz="1600" smtClean="0">
                <a:latin typeface="+mn-lt"/>
              </a:rPr>
              <a:t>П</a:t>
            </a:r>
            <a:r>
              <a:rPr lang="en-US" sz="1600" smtClean="0">
                <a:latin typeface="+mn-lt"/>
              </a:rPr>
              <a:t>’</a:t>
            </a:r>
            <a:r>
              <a:rPr lang="uk-UA" sz="1600" smtClean="0">
                <a:latin typeface="+mn-lt"/>
              </a:rPr>
              <a:t>ятак Віта</a:t>
            </a:r>
            <a:br>
              <a:rPr lang="uk-UA" sz="1600" smtClean="0">
                <a:latin typeface="+mn-lt"/>
              </a:rPr>
            </a:br>
            <a:r>
              <a:rPr lang="uk-UA" sz="1600" smtClean="0">
                <a:latin typeface="+mn-lt"/>
              </a:rPr>
              <a:t/>
            </a:r>
            <a:br>
              <a:rPr lang="uk-UA" sz="1600" smtClean="0">
                <a:latin typeface="+mn-lt"/>
              </a:rPr>
            </a:br>
            <a:r>
              <a:rPr lang="uk-UA" sz="1600" smtClean="0">
                <a:latin typeface="+mn-lt"/>
              </a:rPr>
              <a:t/>
            </a:r>
            <a:br>
              <a:rPr lang="uk-UA" sz="1600" smtClean="0">
                <a:latin typeface="+mn-lt"/>
              </a:rPr>
            </a:br>
            <a:r>
              <a:rPr lang="uk-UA" sz="1600" smtClean="0">
                <a:latin typeface="+mn-lt"/>
              </a:rPr>
              <a:t>29.09.14.</a:t>
            </a:r>
            <a:endParaRPr lang="ru-RU" sz="160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571612"/>
            <a:ext cx="6643702" cy="1500187"/>
          </a:xfrm>
        </p:spPr>
        <p:txBody>
          <a:bodyPr>
            <a:normAutofit/>
          </a:bodyPr>
          <a:lstStyle/>
          <a:p>
            <a:r>
              <a:rPr lang="uk-UA" sz="4400" b="1" i="1" smtClean="0">
                <a:solidFill>
                  <a:srgbClr val="FF0066"/>
                </a:solidFill>
              </a:rPr>
              <a:t>Презентацію виконала:</a:t>
            </a:r>
            <a:endParaRPr lang="ru-RU" sz="4400" b="1" i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 advTm="25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Зміст</a:t>
            </a:r>
            <a:endParaRPr lang="ru-RU" sz="3200" i="1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85860"/>
            <a:ext cx="6543692" cy="484030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uk-UA" smtClean="0">
                <a:hlinkClick r:id="rId2" action="ppaction://hlinksldjump"/>
              </a:rPr>
              <a:t>Що собою являють Вікі – технології?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/>
              <a:t> </a:t>
            </a:r>
            <a:r>
              <a:rPr lang="uk-UA" smtClean="0">
                <a:hlinkClick r:id="rId3" action="ppaction://hlinksldjump"/>
              </a:rPr>
              <a:t>Історія виникнення.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4" action="ppaction://hlinksldjump"/>
              </a:rPr>
              <a:t>Ознаки Вікі – технологій.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5" action="ppaction://hlinksldjump"/>
              </a:rPr>
              <a:t>Переваги.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6" action="ppaction://hlinksldjump"/>
              </a:rPr>
              <a:t>Недоліки.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7" action="ppaction://hlinksldjump"/>
              </a:rPr>
              <a:t>Розвиток вікі- сайтів.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8" action="ppaction://hlinksldjump"/>
              </a:rPr>
              <a:t>Логотип проекту “</a:t>
            </a:r>
            <a:r>
              <a:rPr lang="en-US" smtClean="0">
                <a:hlinkClick r:id="rId8" action="ppaction://hlinksldjump"/>
              </a:rPr>
              <a:t>Wikipedia</a:t>
            </a:r>
            <a:r>
              <a:rPr lang="uk-UA" smtClean="0">
                <a:hlinkClick r:id="rId8" action="ppaction://hlinksldjump"/>
              </a:rPr>
              <a:t>”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" action="ppaction://noaction"/>
              </a:rPr>
              <a:t>Правила, що регулюють вміст.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9" action="ppaction://hlinksldjump"/>
              </a:rPr>
              <a:t>Інструменти Вікі-середовища.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10" action="ppaction://hlinksldjump"/>
              </a:rPr>
              <a:t>Вікі Освіта.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11" action="ppaction://hlinksldjump"/>
              </a:rPr>
              <a:t>Вікімедія Україна.</a:t>
            </a:r>
            <a:endParaRPr lang="uk-UA" smtClean="0"/>
          </a:p>
          <a:p>
            <a:pPr marL="514350" indent="-514350">
              <a:buAutoNum type="arabicPeriod"/>
            </a:pPr>
            <a:r>
              <a:rPr lang="uk-UA" smtClean="0">
                <a:hlinkClick r:id="rId12" action="ppaction://hlinksldjump"/>
              </a:rPr>
              <a:t>Перспективи використання Вікі-технологій в навчанні.</a:t>
            </a:r>
            <a:endParaRPr lang="uk-UA" smtClean="0"/>
          </a:p>
          <a:p>
            <a:pPr marL="514350" indent="-514350">
              <a:buAutoNum type="arabicPeriod"/>
            </a:pPr>
            <a:endParaRPr lang="uk-UA" smtClean="0"/>
          </a:p>
          <a:p>
            <a:pPr marL="514350" indent="-514350">
              <a:buAutoNum type="arabicPeriod"/>
            </a:pPr>
            <a:endParaRPr lang="uk-UA" smtClean="0"/>
          </a:p>
          <a:p>
            <a:pPr marL="514350" indent="-514350">
              <a:buAutoNum type="arabicPeriod"/>
            </a:pPr>
            <a:endParaRPr lang="ru-RU"/>
          </a:p>
        </p:txBody>
      </p:sp>
    </p:spTree>
  </p:cSld>
  <p:clrMapOvr>
    <a:masterClrMapping/>
  </p:clrMapOvr>
  <p:transition advClick="0" advTm="82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Що собою являють Вікі – технології? </a:t>
            </a:r>
            <a:endParaRPr lang="ru-RU" sz="3200" i="1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214423"/>
            <a:ext cx="5857916" cy="27860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smtClean="0"/>
              <a:t>Вікі</a:t>
            </a:r>
            <a:r>
              <a:rPr lang="uk-UA" smtClean="0"/>
              <a:t> — веб-сайт (або інша гіпертекстова збірка документів), що дозволяє користувачам змінювати самостійно </a:t>
            </a:r>
            <a:r>
              <a:rPr lang="uk-UA" smtClean="0"/>
              <a:t>вміст </a:t>
            </a:r>
            <a:r>
              <a:rPr lang="uk-UA" smtClean="0"/>
              <a:t>сторінокчерез браузер, </a:t>
            </a:r>
            <a:r>
              <a:rPr lang="uk-UA" smtClean="0"/>
              <a:t>використовуючи спрощену і зручнішу, порівняно з HTML, </a:t>
            </a:r>
            <a:r>
              <a:rPr lang="uk-UA" smtClean="0"/>
              <a:t>вікі-розмітку </a:t>
            </a:r>
            <a:r>
              <a:rPr lang="uk-UA" smtClean="0"/>
              <a:t>тексту.</a:t>
            </a:r>
            <a:endParaRPr lang="ru-RU" smtClean="0"/>
          </a:p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58082" y="4929198"/>
            <a:ext cx="1328718" cy="857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mtClean="0"/>
              <a:t> </a:t>
            </a:r>
            <a:endParaRPr lang="ru-RU"/>
          </a:p>
        </p:txBody>
      </p:sp>
      <p:pic>
        <p:nvPicPr>
          <p:cNvPr id="5" name="Рисунок 4" descr="сайт-визи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500570"/>
            <a:ext cx="2428892" cy="1821669"/>
          </a:xfrm>
          <a:prstGeom prst="rect">
            <a:avLst/>
          </a:prstGeom>
        </p:spPr>
      </p:pic>
      <p:pic>
        <p:nvPicPr>
          <p:cNvPr id="6" name="Рисунок 5" descr="wiki_istock_000008986250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429132"/>
            <a:ext cx="3007916" cy="2000264"/>
          </a:xfrm>
          <a:prstGeom prst="rect">
            <a:avLst/>
          </a:prstGeom>
        </p:spPr>
      </p:pic>
    </p:spTree>
  </p:cSld>
  <p:clrMapOvr>
    <a:masterClrMapping/>
  </p:clrMapOvr>
  <p:transition advTm="549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Історія виникнення</a:t>
            </a:r>
            <a:endParaRPr lang="ru-RU" sz="3200" i="1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10080" cy="4857784"/>
          </a:xfrm>
        </p:spPr>
        <p:txBody>
          <a:bodyPr anchor="b">
            <a:normAutofit/>
          </a:bodyPr>
          <a:lstStyle/>
          <a:p>
            <a:pPr algn="just"/>
            <a:r>
              <a:rPr lang="uk-UA" sz="1600" smtClean="0"/>
              <a:t>Для створення вікі-середовища необхідне особливе програмне </a:t>
            </a:r>
            <a:r>
              <a:rPr lang="uk-UA" sz="1600" smtClean="0"/>
              <a:t>забезпечення </a:t>
            </a:r>
            <a:r>
              <a:rPr lang="uk-UA" sz="1600" smtClean="0"/>
              <a:t>віки</a:t>
            </a:r>
            <a:r>
              <a:rPr lang="uk-UA" sz="1600" smtClean="0"/>
              <a:t>. Це приватний вид системи управління сайтом (CMS). Перша вікі-мережу, «портлендського сховище зразків» (зразків програмного коду), була створена </a:t>
            </a:r>
            <a:r>
              <a:rPr lang="uk-UA" sz="1600" i="1" smtClean="0"/>
              <a:t>25 березня 1995 програмістом Вордом Каннінгемом</a:t>
            </a:r>
            <a:r>
              <a:rPr lang="uk-UA" sz="1600" i="1" smtClean="0"/>
              <a:t>.</a:t>
            </a:r>
            <a:r>
              <a:rPr lang="uk-UA" sz="1600" smtClean="0"/>
              <a:t> </a:t>
            </a:r>
            <a:endParaRPr lang="uk-UA" sz="1600" smtClean="0"/>
          </a:p>
          <a:p>
            <a:pPr algn="just"/>
            <a:r>
              <a:rPr lang="uk-UA" sz="1600" smtClean="0"/>
              <a:t>Найбільшим </a:t>
            </a:r>
            <a:r>
              <a:rPr lang="uk-UA" sz="1600" smtClean="0"/>
              <a:t>і найвідомішим вікі-сайтом стала Вікіпедія. Каннінгем узяв термін вікі від «вікі вікі», тобто «хутких» автобусиків, що функціонували в аеропорту Гонолулу</a:t>
            </a:r>
            <a:r>
              <a:rPr lang="uk-UA" sz="1600" smtClean="0"/>
              <a:t>. </a:t>
            </a:r>
            <a:r>
              <a:rPr lang="uk-UA" sz="1600" i="1" smtClean="0"/>
              <a:t>Вікі </a:t>
            </a:r>
            <a:r>
              <a:rPr lang="uk-UA" sz="1600" i="1" smtClean="0"/>
              <a:t>вікі</a:t>
            </a:r>
            <a:r>
              <a:rPr lang="uk-UA" sz="1600" smtClean="0"/>
              <a:t> — це було перше гавайське слово, яке Канінгем вивчив під час першого відвідання островів, коли працівник аеропорту сказав йому їхати з одного терміналу в інший автобусом вікі-вікі.</a:t>
            </a:r>
            <a:endParaRPr lang="ru-RU" sz="1600" smtClean="0"/>
          </a:p>
          <a:p>
            <a:endParaRPr lang="ru-RU" sz="1800"/>
          </a:p>
        </p:txBody>
      </p:sp>
      <p:pic>
        <p:nvPicPr>
          <p:cNvPr id="6" name="Рисунок 5" descr="220px-HNL_Wiki_Wiki_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571876"/>
            <a:ext cx="3238521" cy="2428892"/>
          </a:xfrm>
          <a:prstGeom prst="rect">
            <a:avLst/>
          </a:prstGeom>
        </p:spPr>
      </p:pic>
      <p:pic>
        <p:nvPicPr>
          <p:cNvPr id="5" name="Содержимое 4" descr="image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2643206" cy="3214709"/>
          </a:xfrm>
        </p:spPr>
      </p:pic>
      <p:pic>
        <p:nvPicPr>
          <p:cNvPr id="7" name="Рисунок 6" descr="11111111111112.jpg"/>
          <p:cNvPicPr>
            <a:picLocks noChangeAspect="1"/>
          </p:cNvPicPr>
          <p:nvPr/>
        </p:nvPicPr>
        <p:blipFill>
          <a:blip r:embed="rId4"/>
          <a:srcRect b="14497"/>
          <a:stretch>
            <a:fillRect/>
          </a:stretch>
        </p:blipFill>
        <p:spPr>
          <a:xfrm>
            <a:off x="2857488" y="1500174"/>
            <a:ext cx="2000264" cy="1747999"/>
          </a:xfrm>
          <a:prstGeom prst="rect">
            <a:avLst/>
          </a:prstGeom>
        </p:spPr>
      </p:pic>
    </p:spTree>
  </p:cSld>
  <p:clrMapOvr>
    <a:masterClrMapping/>
  </p:clrMapOvr>
  <p:transition advTm="1666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smtClean="0">
                <a:latin typeface="+mn-lt"/>
              </a:rPr>
              <a:t>Ознаки Вікі - технологій</a:t>
            </a:r>
            <a:endParaRPr lang="ru-RU" sz="3200" i="1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mtClean="0"/>
              <a:t> 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1214423"/>
            <a:ext cx="5715040" cy="335758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Можливість багаторазово правити текст за допомогою самої вікі-середовища (сайту) без застосування особливих пристосувань на стороні редактора.</a:t>
            </a:r>
            <a:endParaRPr lang="ru-RU" smtClean="0"/>
          </a:p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Особливий мову розмітки - так звана вікі-розмітка, яка дозволяє легко і швидко розмічати в тексті структурні елементи та гіперпосилання, форматувати і оформляти окремі елементи.</a:t>
            </a:r>
            <a:endParaRPr lang="ru-RU" smtClean="0"/>
          </a:p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Прояв змін відразу після їх внесення. </a:t>
            </a:r>
            <a:endParaRPr lang="ru-RU" smtClean="0"/>
          </a:p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Розділення вмісту на іменовані сторінки. </a:t>
            </a:r>
            <a:endParaRPr lang="ru-RU" smtClean="0"/>
          </a:p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Безліч авторів. Деякі вікі-сайти можуть правити всі </a:t>
            </a:r>
            <a:r>
              <a:rPr lang="uk-UA" smtClean="0"/>
              <a:t>відвідувачі</a:t>
            </a:r>
            <a:r>
              <a:rPr lang="ru-RU" smtClean="0"/>
              <a:t> </a:t>
            </a:r>
            <a:endParaRPr lang="ru-RU" smtClean="0"/>
          </a:p>
          <a:p>
            <a:pPr algn="just">
              <a:buNone/>
            </a:pPr>
            <a:r>
              <a:rPr lang="uk-UA" smtClean="0">
                <a:solidFill>
                  <a:srgbClr val="FF0000"/>
                </a:solidFill>
                <a:sym typeface="Wingdings 2"/>
              </a:rPr>
              <a:t></a:t>
            </a:r>
            <a:r>
              <a:rPr lang="uk-UA" smtClean="0"/>
              <a:t>Облік змін (облік версій) тексту: можливість порівняння редакцій та відновлення ранніх версій. </a:t>
            </a:r>
            <a:endParaRPr lang="ru-RU" smtClean="0"/>
          </a:p>
          <a:p>
            <a:pPr algn="just"/>
            <a:endParaRPr lang="ru-RU"/>
          </a:p>
        </p:txBody>
      </p:sp>
      <p:pic>
        <p:nvPicPr>
          <p:cNvPr id="5" name="Рисунок 4" descr="evyE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14818"/>
            <a:ext cx="3209928" cy="2473403"/>
          </a:xfrm>
          <a:prstGeom prst="ellipse">
            <a:avLst/>
          </a:prstGeom>
        </p:spPr>
      </p:pic>
      <p:pic>
        <p:nvPicPr>
          <p:cNvPr id="6" name="Рисунок 5" descr="mirovye_kibervoin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2802862" cy="1928802"/>
          </a:xfrm>
          <a:prstGeom prst="rect">
            <a:avLst/>
          </a:prstGeom>
        </p:spPr>
      </p:pic>
      <p:pic>
        <p:nvPicPr>
          <p:cNvPr id="8" name="Рисунок 7" descr="wi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429132"/>
            <a:ext cx="3214710" cy="2146056"/>
          </a:xfrm>
          <a:prstGeom prst="foldedCorner">
            <a:avLst/>
          </a:prstGeom>
        </p:spPr>
      </p:pic>
    </p:spTree>
  </p:cSld>
  <p:clrMapOvr>
    <a:masterClrMapping/>
  </p:clrMapOvr>
  <p:transition advTm="2708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стоин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3513343" cy="2143139"/>
          </a:xfrm>
          <a:prstGeom prst="hear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143668" cy="566738"/>
          </a:xfrm>
        </p:spPr>
        <p:txBody>
          <a:bodyPr>
            <a:noAutofit/>
          </a:bodyPr>
          <a:lstStyle/>
          <a:p>
            <a:pPr algn="ctr"/>
            <a:r>
              <a:rPr lang="ru-RU" sz="3200" b="0" i="1" smtClean="0">
                <a:latin typeface="+mn-lt"/>
              </a:rPr>
              <a:t>Переваги В</a:t>
            </a:r>
            <a:r>
              <a:rPr lang="uk-UA" sz="3200" b="0" i="1" smtClean="0">
                <a:latin typeface="+mn-lt"/>
              </a:rPr>
              <a:t>ікі - технологій</a:t>
            </a:r>
            <a:endParaRPr lang="ru-RU" sz="3200" b="0" i="1">
              <a:latin typeface="+mn-lt"/>
            </a:endParaRPr>
          </a:p>
        </p:txBody>
      </p:sp>
      <p:pic>
        <p:nvPicPr>
          <p:cNvPr id="5" name="Рисунок 4" descr="640px-Wiki0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687" r="4687"/>
          <a:stretch>
            <a:fillRect/>
          </a:stretch>
        </p:blipFill>
        <p:spPr>
          <a:xfrm>
            <a:off x="3428992" y="3786190"/>
            <a:ext cx="5072098" cy="27146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0298" y="1000108"/>
            <a:ext cx="6286544" cy="2500330"/>
          </a:xfrm>
        </p:spPr>
        <p:txBody>
          <a:bodyPr>
            <a:noAutofit/>
          </a:bodyPr>
          <a:lstStyle/>
          <a:p>
            <a:pPr algn="just"/>
            <a:r>
              <a:rPr lang="uk-UA" sz="1800" smtClean="0"/>
              <a:t>Створення ефективної освітньої інформаційного середовища на базі технології Wiki дозволяє: </a:t>
            </a:r>
            <a:endParaRPr lang="ru-RU" sz="1800" smtClean="0"/>
          </a:p>
          <a:p>
            <a:pPr algn="just"/>
            <a:r>
              <a:rPr lang="uk-UA" sz="1800" smtClean="0"/>
              <a:t>1. </a:t>
            </a:r>
            <a:r>
              <a:rPr lang="uk-UA" sz="1800" smtClean="0"/>
              <a:t>здійснювати </a:t>
            </a:r>
            <a:r>
              <a:rPr lang="uk-UA" sz="1800" smtClean="0"/>
              <a:t>ефективну </a:t>
            </a:r>
            <a:r>
              <a:rPr lang="uk-UA" sz="1800" smtClean="0"/>
              <a:t>інформаційну взаємодію; </a:t>
            </a:r>
            <a:endParaRPr lang="ru-RU" sz="1800" smtClean="0"/>
          </a:p>
          <a:p>
            <a:pPr algn="just"/>
            <a:r>
              <a:rPr lang="uk-UA" sz="1800" smtClean="0"/>
              <a:t>2.забезпечувати </a:t>
            </a:r>
            <a:r>
              <a:rPr lang="uk-UA" sz="1800" smtClean="0"/>
              <a:t>доступ до інформаційних ресурсів всім учасникам освітнього процесу; </a:t>
            </a:r>
            <a:endParaRPr lang="ru-RU" sz="1800" smtClean="0"/>
          </a:p>
          <a:p>
            <a:pPr algn="just"/>
            <a:r>
              <a:rPr lang="uk-UA" sz="1800" smtClean="0"/>
              <a:t>3.організовувати </a:t>
            </a:r>
            <a:r>
              <a:rPr lang="uk-UA" sz="1800" smtClean="0"/>
              <a:t>ефективне управління і педагогічне спостереження;</a:t>
            </a:r>
            <a:endParaRPr lang="ru-RU" sz="1800" smtClean="0"/>
          </a:p>
          <a:p>
            <a:pPr algn="just"/>
            <a:r>
              <a:rPr lang="uk-UA" sz="1800" smtClean="0"/>
              <a:t>4.формувати мережеві спільноти.</a:t>
            </a:r>
            <a:endParaRPr lang="ru-RU" sz="1800"/>
          </a:p>
        </p:txBody>
      </p:sp>
    </p:spTree>
  </p:cSld>
  <p:clrMapOvr>
    <a:masterClrMapping/>
  </p:clrMapOvr>
  <p:transition advTm="291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0" i="1" smtClean="0">
                <a:latin typeface="+mn-lt"/>
              </a:rPr>
              <a:t>Недоліки Вікі - технологій</a:t>
            </a:r>
            <a:endParaRPr lang="ru-RU" sz="3200" b="0" i="1">
              <a:latin typeface="+mn-lt"/>
            </a:endParaRPr>
          </a:p>
        </p:txBody>
      </p:sp>
      <p:pic>
        <p:nvPicPr>
          <p:cNvPr id="5" name="Рисунок 4" descr="555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74" r="6274"/>
          <a:stretch>
            <a:fillRect/>
          </a:stretch>
        </p:blipFill>
        <p:spPr>
          <a:xfrm>
            <a:off x="5143504" y="4442972"/>
            <a:ext cx="3708406" cy="2213429"/>
          </a:xfrm>
          <a:prstGeom prst="plaque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1285860"/>
            <a:ext cx="6494488" cy="3000396"/>
          </a:xfrm>
        </p:spPr>
        <p:txBody>
          <a:bodyPr>
            <a:normAutofit fontScale="92500" lnSpcReduction="20000"/>
          </a:bodyPr>
          <a:lstStyle/>
          <a:p>
            <a:pPr marL="342900" indent="-342900" algn="just"/>
            <a:r>
              <a:rPr lang="uk-UA" sz="2000" smtClean="0"/>
              <a:t>1.Дублювання </a:t>
            </a:r>
            <a:r>
              <a:rPr lang="uk-UA" sz="2000" smtClean="0"/>
              <a:t>інформації</a:t>
            </a:r>
            <a:r>
              <a:rPr lang="uk-UA" sz="2000" smtClean="0"/>
              <a:t>.. </a:t>
            </a:r>
          </a:p>
          <a:p>
            <a:pPr marL="342900" indent="-342900" algn="just"/>
            <a:r>
              <a:rPr lang="uk-UA" sz="2000" smtClean="0"/>
              <a:t>2</a:t>
            </a:r>
            <a:r>
              <a:rPr lang="uk-UA" sz="2000" smtClean="0"/>
              <a:t>. Неможливість структурування</a:t>
            </a:r>
            <a:r>
              <a:rPr lang="uk-UA" sz="2000" smtClean="0"/>
              <a:t>. </a:t>
            </a:r>
            <a:endParaRPr lang="uk-UA" sz="2000" smtClean="0"/>
          </a:p>
          <a:p>
            <a:pPr marL="342900" indent="-342900" algn="just"/>
            <a:r>
              <a:rPr lang="uk-UA" sz="2000" smtClean="0"/>
              <a:t>3</a:t>
            </a:r>
            <a:r>
              <a:rPr lang="uk-UA" sz="2000" smtClean="0"/>
              <a:t>. Ненадійність інформації</a:t>
            </a:r>
            <a:r>
              <a:rPr lang="uk-UA" sz="2000" smtClean="0"/>
              <a:t>. </a:t>
            </a:r>
            <a:endParaRPr lang="uk-UA" sz="2000" smtClean="0"/>
          </a:p>
          <a:p>
            <a:pPr marL="342900" indent="-342900" algn="just"/>
            <a:r>
              <a:rPr lang="uk-UA" sz="2000" smtClean="0"/>
              <a:t>4</a:t>
            </a:r>
            <a:r>
              <a:rPr lang="uk-UA" sz="2000" smtClean="0"/>
              <a:t>. Вандалізм</a:t>
            </a:r>
            <a:r>
              <a:rPr lang="uk-UA" sz="2000" smtClean="0"/>
              <a:t>. </a:t>
            </a:r>
            <a:endParaRPr lang="uk-UA" sz="2000" smtClean="0"/>
          </a:p>
          <a:p>
            <a:pPr marL="342900" indent="-342900" algn="just"/>
            <a:r>
              <a:rPr lang="uk-UA" sz="2000" smtClean="0"/>
              <a:t>5.Утруднення </a:t>
            </a:r>
            <a:r>
              <a:rPr lang="uk-UA" sz="2000" smtClean="0"/>
              <a:t>вираження емоцій за допомогою текстового каналу комунікації; </a:t>
            </a:r>
            <a:endParaRPr lang="ru-RU" sz="2000" smtClean="0"/>
          </a:p>
          <a:p>
            <a:pPr algn="just"/>
            <a:r>
              <a:rPr lang="uk-UA" sz="2000" smtClean="0"/>
              <a:t>6. </a:t>
            </a:r>
            <a:r>
              <a:rPr lang="uk-UA" sz="2000" smtClean="0"/>
              <a:t>Проблеми приватності; </a:t>
            </a:r>
            <a:endParaRPr lang="ru-RU" sz="2000" smtClean="0"/>
          </a:p>
          <a:p>
            <a:pPr algn="just"/>
            <a:r>
              <a:rPr lang="uk-UA" sz="2000" smtClean="0"/>
              <a:t>7.Психологічні </a:t>
            </a:r>
            <a:r>
              <a:rPr lang="uk-UA" sz="2000" smtClean="0"/>
              <a:t>проблеми Internet-спілкування: Internet-залежність, агресія в мережі та інше; </a:t>
            </a:r>
            <a:endParaRPr lang="ru-RU" sz="2000" smtClean="0"/>
          </a:p>
          <a:p>
            <a:pPr algn="just"/>
            <a:r>
              <a:rPr lang="uk-UA" sz="2000" smtClean="0"/>
              <a:t>8. Інтелектуальна </a:t>
            </a:r>
            <a:r>
              <a:rPr lang="uk-UA" sz="2000" smtClean="0"/>
              <a:t>власність і </a:t>
            </a:r>
            <a:r>
              <a:rPr lang="uk-UA" sz="2000" smtClean="0"/>
              <a:t>авторське </a:t>
            </a:r>
            <a:r>
              <a:rPr lang="uk-UA" sz="2000" smtClean="0"/>
              <a:t>право.</a:t>
            </a:r>
            <a:endParaRPr lang="ru-RU" sz="2000" smtClean="0"/>
          </a:p>
          <a:p>
            <a:endParaRPr lang="ru-RU" b="1"/>
          </a:p>
        </p:txBody>
      </p:sp>
      <p:pic>
        <p:nvPicPr>
          <p:cNvPr id="6" name="Рисунок 5" descr="300px-Specif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500570"/>
            <a:ext cx="3180586" cy="2109789"/>
          </a:xfrm>
          <a:prstGeom prst="plaque">
            <a:avLst/>
          </a:prstGeom>
        </p:spPr>
      </p:pic>
    </p:spTree>
  </p:cSld>
  <p:clrMapOvr>
    <a:masterClrMapping/>
  </p:clrMapOvr>
  <p:transition advTm="190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i="1" smtClean="0">
                <a:latin typeface="+mn-lt"/>
              </a:rPr>
              <a:t>Розвиток </a:t>
            </a:r>
            <a:r>
              <a:rPr lang="uk-UA" sz="3200" i="1" smtClean="0">
                <a:latin typeface="+mn-lt"/>
              </a:rPr>
              <a:t>вікі - сайтів</a:t>
            </a:r>
            <a:endParaRPr lang="ru-RU" sz="3200" i="1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142985"/>
            <a:ext cx="7929618" cy="25003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mtClean="0"/>
              <a:t>Наприкінці 20 століття, вікі-сайти все більше визнаються як перспективний шлях розвитку приватних і публічних баз знань, і саме цей потенціал надихнув засновників енциклопедичного </a:t>
            </a:r>
            <a:r>
              <a:rPr lang="uk-UA" smtClean="0"/>
              <a:t>проекту </a:t>
            </a:r>
            <a:r>
              <a:rPr lang="uk-UA" smtClean="0"/>
              <a:t>Nupedia— </a:t>
            </a:r>
            <a:r>
              <a:rPr lang="uk-UA" smtClean="0">
                <a:solidFill>
                  <a:srgbClr val="3333FF"/>
                </a:solidFill>
              </a:rPr>
              <a:t>Джимбо </a:t>
            </a:r>
            <a:r>
              <a:rPr lang="uk-UA" smtClean="0">
                <a:solidFill>
                  <a:srgbClr val="3333FF"/>
                </a:solidFill>
              </a:rPr>
              <a:t>Вейлза</a:t>
            </a:r>
            <a:r>
              <a:rPr lang="uk-UA" smtClean="0"/>
              <a:t>(Jimbo </a:t>
            </a:r>
            <a:r>
              <a:rPr lang="uk-UA" smtClean="0"/>
              <a:t>Wales) </a:t>
            </a:r>
            <a:r>
              <a:rPr lang="uk-UA" smtClean="0"/>
              <a:t>та </a:t>
            </a:r>
            <a:r>
              <a:rPr lang="uk-UA" smtClean="0">
                <a:solidFill>
                  <a:srgbClr val="3333FF"/>
                </a:solidFill>
              </a:rPr>
              <a:t>Ларрі Сенгера</a:t>
            </a:r>
            <a:r>
              <a:rPr lang="uk-UA" smtClean="0"/>
              <a:t>(Larry </a:t>
            </a:r>
            <a:r>
              <a:rPr lang="uk-UA" smtClean="0"/>
              <a:t>Sanger) — до використання технології вікі як основи електронної енциклопедії: так </a:t>
            </a:r>
            <a:r>
              <a:rPr lang="uk-UA" smtClean="0"/>
              <a:t>у </a:t>
            </a:r>
            <a:r>
              <a:rPr lang="uk-UA" smtClean="0"/>
              <a:t>січні</a:t>
            </a:r>
            <a:r>
              <a:rPr lang="ru-RU" smtClean="0"/>
              <a:t> </a:t>
            </a:r>
            <a:r>
              <a:rPr lang="uk-UA" smtClean="0"/>
              <a:t>2001року </a:t>
            </a:r>
            <a:r>
              <a:rPr lang="uk-UA" smtClean="0"/>
              <a:t>було створено енциклопедію </a:t>
            </a:r>
            <a:r>
              <a:rPr lang="uk-UA" smtClean="0"/>
              <a:t>21 </a:t>
            </a:r>
            <a:r>
              <a:rPr lang="uk-UA" smtClean="0"/>
              <a:t>століття— </a:t>
            </a:r>
            <a:r>
              <a:rPr lang="uk-UA" smtClean="0">
                <a:solidFill>
                  <a:srgbClr val="FF0066"/>
                </a:solidFill>
              </a:rPr>
              <a:t>«</a:t>
            </a:r>
            <a:r>
              <a:rPr lang="uk-UA" smtClean="0">
                <a:solidFill>
                  <a:srgbClr val="FF0066"/>
                </a:solidFill>
              </a:rPr>
              <a:t>Wikipedia</a:t>
            </a:r>
            <a:r>
              <a:rPr lang="uk-UA" smtClean="0">
                <a:solidFill>
                  <a:srgbClr val="FF0066"/>
                </a:solidFill>
              </a:rPr>
              <a:t>»</a:t>
            </a:r>
            <a:r>
              <a:rPr lang="en-US" smtClean="0">
                <a:solidFill>
                  <a:srgbClr val="FF0066"/>
                </a:solidFill>
              </a:rPr>
              <a:t>.</a:t>
            </a:r>
            <a:endParaRPr lang="ru-RU">
              <a:solidFill>
                <a:srgbClr val="FF0066"/>
              </a:solidFill>
            </a:endParaRPr>
          </a:p>
        </p:txBody>
      </p:sp>
      <p:pic>
        <p:nvPicPr>
          <p:cNvPr id="5" name="Содержимое 4" descr="6e27f59128f509fb4220f247232596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5" y="3857629"/>
            <a:ext cx="3857652" cy="2500330"/>
          </a:xfrm>
        </p:spPr>
      </p:pic>
      <p:pic>
        <p:nvPicPr>
          <p:cNvPr id="6" name="Рисунок 5" descr="wikip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4071934" cy="2290463"/>
          </a:xfrm>
          <a:prstGeom prst="rect">
            <a:avLst/>
          </a:prstGeom>
        </p:spPr>
      </p:pic>
    </p:spTree>
  </p:cSld>
  <p:clrMapOvr>
    <a:masterClrMapping/>
  </p:clrMapOvr>
  <p:transition advTm="1282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5px-Wikipedia-logo-en-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429000"/>
            <a:ext cx="2500330" cy="3209731"/>
          </a:xfrm>
          <a:prstGeom prst="rect">
            <a:avLst/>
          </a:prstGeom>
        </p:spPr>
      </p:pic>
      <p:pic>
        <p:nvPicPr>
          <p:cNvPr id="9" name="Рисунок 8" descr="125px-Wikipedia_2NDLogo_-F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357430"/>
            <a:ext cx="1714480" cy="1632185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b="0" i="1" smtClean="0">
                <a:latin typeface="+mn-lt"/>
              </a:rPr>
              <a:t>Логотип проекту “</a:t>
            </a:r>
            <a:r>
              <a:rPr lang="en-US" sz="3200" b="0" i="1" smtClean="0">
                <a:latin typeface="+mn-lt"/>
              </a:rPr>
              <a:t>Wikipedia</a:t>
            </a:r>
            <a:r>
              <a:rPr lang="uk-UA" sz="3200" b="0" i="1" smtClean="0">
                <a:latin typeface="+mn-lt"/>
              </a:rPr>
              <a:t>”</a:t>
            </a:r>
            <a:endParaRPr lang="ru-RU" sz="3200" b="0" i="1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785794"/>
            <a:ext cx="6715172" cy="4643470"/>
          </a:xfrm>
        </p:spPr>
        <p:txBody>
          <a:bodyPr>
            <a:normAutofit/>
          </a:bodyPr>
          <a:lstStyle/>
          <a:p>
            <a:pPr algn="just"/>
            <a:r>
              <a:rPr lang="uk-UA" sz="2000" smtClean="0"/>
              <a:t>15 січня 2001 Джиммі Вейлз використав американський прапор в якості першого логотипу Вікіпедії. Однак цей логотип розглядався як тимчасовий варіант. В результаті був обраний логотип </a:t>
            </a:r>
            <a:r>
              <a:rPr lang="uk-UA" sz="2000" i="1" smtClean="0"/>
              <a:t>Девіда Фрідленде </a:t>
            </a:r>
            <a:r>
              <a:rPr lang="uk-UA" sz="2000" smtClean="0"/>
              <a:t>(англ. Девід Фридланд). У його варіанті первісний глобус був позбавлений квітів, а мультіязичний текст був замінений на окремі письмові символи, кожен з яких символізував мову, до якої відноситься. Символи, відповідно до статті в The New York Times, підбиралися в основному так, щоб позначаються ними звуки були близькі до звуку, переданому буквою W . І Фрідленд і Стансіфер передали авторські права на логотип Фонду Вікімедіа. Після виправлення деяких недоробок цього варіанту, він був розміщений в якості офіційного логотипу.</a:t>
            </a:r>
            <a:endParaRPr lang="ru-RU" sz="2000" smtClean="0"/>
          </a:p>
          <a:p>
            <a:endParaRPr lang="ru-RU"/>
          </a:p>
        </p:txBody>
      </p:sp>
      <p:pic>
        <p:nvPicPr>
          <p:cNvPr id="7" name="Рисунок 6" descr="Wiki_logo_Nupedia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1477" b="11477"/>
          <a:stretch>
            <a:fillRect/>
          </a:stretch>
        </p:blipFill>
        <p:spPr>
          <a:xfrm>
            <a:off x="214282" y="357166"/>
            <a:ext cx="1708174" cy="1781730"/>
          </a:xfrm>
          <a:prstGeom prst="ellipse">
            <a:avLst/>
          </a:prstGeom>
        </p:spPr>
      </p:pic>
      <p:pic>
        <p:nvPicPr>
          <p:cNvPr id="8" name="Рисунок 7" descr="125px-Paullusmagnus-logo_(large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857760"/>
            <a:ext cx="1357322" cy="1357322"/>
          </a:xfrm>
          <a:prstGeom prst="rect">
            <a:avLst/>
          </a:prstGeom>
        </p:spPr>
      </p:pic>
      <p:pic>
        <p:nvPicPr>
          <p:cNvPr id="10" name="Рисунок 9" descr="125px-Wikipedia_2NDLogo_-SE_(transp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5286388"/>
            <a:ext cx="1357322" cy="1313888"/>
          </a:xfrm>
          <a:prstGeom prst="rect">
            <a:avLst/>
          </a:prstGeom>
        </p:spPr>
      </p:pic>
    </p:spTree>
  </p:cSld>
  <p:clrMapOvr>
    <a:masterClrMapping/>
  </p:clrMapOvr>
  <p:transition advTm="193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829</Words>
  <Application>Microsoft Office PowerPoint</Application>
  <PresentationFormat>Экран (4:3)</PresentationFormat>
  <Paragraphs>86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Зміст</vt:lpstr>
      <vt:lpstr>Що собою являють Вікі – технології? </vt:lpstr>
      <vt:lpstr>Історія виникнення</vt:lpstr>
      <vt:lpstr>Ознаки Вікі - технологій</vt:lpstr>
      <vt:lpstr>Переваги Вікі - технологій</vt:lpstr>
      <vt:lpstr>Недоліки Вікі - технологій</vt:lpstr>
      <vt:lpstr>Розвиток вікі - сайтів</vt:lpstr>
      <vt:lpstr>Логотип проекту “Wikipedia”</vt:lpstr>
      <vt:lpstr>Правила, що регулюють вміст</vt:lpstr>
      <vt:lpstr>Інструменти Вікі - середовища</vt:lpstr>
      <vt:lpstr>Вікі Освіта</vt:lpstr>
      <vt:lpstr>Вікімедія Україна</vt:lpstr>
      <vt:lpstr>Перспективи використання Вікі-технологій в навчанні </vt:lpstr>
      <vt:lpstr>Студентка 21 пв групи ктгг П’ятак Віта   29.09.14.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Citycom</cp:lastModifiedBy>
  <cp:revision>41</cp:revision>
  <dcterms:created xsi:type="dcterms:W3CDTF">2013-09-07T18:35:40Z</dcterms:created>
  <dcterms:modified xsi:type="dcterms:W3CDTF">2014-09-28T16:41:48Z</dcterms:modified>
</cp:coreProperties>
</file>