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6"/>
  </p:notesMasterIdLst>
  <p:sldIdLst>
    <p:sldId id="256" r:id="rId2"/>
    <p:sldId id="257" r:id="rId3"/>
    <p:sldId id="258" r:id="rId4"/>
    <p:sldId id="266" r:id="rId5"/>
    <p:sldId id="260" r:id="rId6"/>
    <p:sldId id="270" r:id="rId7"/>
    <p:sldId id="268" r:id="rId8"/>
    <p:sldId id="267" r:id="rId9"/>
    <p:sldId id="275" r:id="rId10"/>
    <p:sldId id="271" r:id="rId11"/>
    <p:sldId id="272" r:id="rId12"/>
    <p:sldId id="274" r:id="rId13"/>
    <p:sldId id="269" r:id="rId14"/>
    <p:sldId id="273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8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Рейтинг роботодавців</c:v>
                </c:pt>
              </c:strCache>
            </c:strRef>
          </c:tx>
          <c:dLbls>
            <c:showVal val="1"/>
            <c:showLeaderLines val="1"/>
          </c:dLbls>
          <c:cat>
            <c:strRef>
              <c:f>Аркуш1!$A$2:$A$5</c:f>
              <c:strCache>
                <c:ptCount val="4"/>
                <c:pt idx="0">
                  <c:v>SoftServe</c:v>
                </c:pt>
                <c:pt idx="1">
                  <c:v>Eleks Software</c:v>
                </c:pt>
                <c:pt idx="2">
                  <c:v>Global Logic</c:v>
                </c:pt>
                <c:pt idx="3">
                  <c:v>Epam Systems</c:v>
                </c:pt>
              </c:strCache>
            </c:strRef>
          </c:cat>
          <c:val>
            <c:numRef>
              <c:f>Аркуш1!$B$2:$B$5</c:f>
              <c:numCache>
                <c:formatCode>0.00%</c:formatCode>
                <c:ptCount val="4"/>
                <c:pt idx="0">
                  <c:v>0.1734</c:v>
                </c:pt>
                <c:pt idx="1">
                  <c:v>0.2074</c:v>
                </c:pt>
                <c:pt idx="2">
                  <c:v>0.18310000000000001</c:v>
                </c:pt>
                <c:pt idx="3">
                  <c:v>0.43590000000000001</c:v>
                </c:pt>
              </c:numCache>
            </c:numRef>
          </c:val>
        </c:ser>
        <c:dLbls/>
      </c:pie3DChart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Стовпець2</c:v>
                </c:pt>
              </c:strCache>
            </c:strRef>
          </c:tx>
          <c:cat>
            <c:strRef>
              <c:f>Аркуш1!$A$2:$A$5</c:f>
              <c:strCache>
                <c:ptCount val="4"/>
                <c:pt idx="0">
                  <c:v>SoftServe</c:v>
                </c:pt>
                <c:pt idx="1">
                  <c:v>Eleks Software</c:v>
                </c:pt>
                <c:pt idx="2">
                  <c:v>Global Logic</c:v>
                </c:pt>
                <c:pt idx="3">
                  <c:v>Epam Systems</c:v>
                </c:pt>
              </c:strCache>
            </c:strRef>
          </c:cat>
          <c:val>
            <c:numRef>
              <c:f>Аркуш1!$B$2:$B$5</c:f>
              <c:numCache>
                <c:formatCode>0.00%</c:formatCode>
                <c:ptCount val="4"/>
                <c:pt idx="0">
                  <c:v>0.1734</c:v>
                </c:pt>
                <c:pt idx="1">
                  <c:v>0.2074</c:v>
                </c:pt>
                <c:pt idx="2">
                  <c:v>0.18310000000000001</c:v>
                </c:pt>
                <c:pt idx="3">
                  <c:v>0.43590000000000001</c:v>
                </c:pt>
              </c:numCache>
            </c:numRef>
          </c:val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Стовпець3</c:v>
                </c:pt>
              </c:strCache>
            </c:strRef>
          </c:tx>
          <c:cat>
            <c:strRef>
              <c:f>Аркуш1!$A$2:$A$5</c:f>
              <c:strCache>
                <c:ptCount val="4"/>
                <c:pt idx="0">
                  <c:v>SoftServe</c:v>
                </c:pt>
                <c:pt idx="1">
                  <c:v>Eleks Software</c:v>
                </c:pt>
                <c:pt idx="2">
                  <c:v>Global Logic</c:v>
                </c:pt>
                <c:pt idx="3">
                  <c:v>Epam Systems</c:v>
                </c:pt>
              </c:strCache>
            </c:strRef>
          </c:cat>
          <c:val>
            <c:numRef>
              <c:f>Аркуш1!$C$2:$C$5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Стовпець4</c:v>
                </c:pt>
              </c:strCache>
            </c:strRef>
          </c:tx>
          <c:cat>
            <c:strRef>
              <c:f>Аркуш1!$A$2:$A$5</c:f>
              <c:strCache>
                <c:ptCount val="4"/>
                <c:pt idx="0">
                  <c:v>SoftServe</c:v>
                </c:pt>
                <c:pt idx="1">
                  <c:v>Eleks Software</c:v>
                </c:pt>
                <c:pt idx="2">
                  <c:v>Global Logic</c:v>
                </c:pt>
                <c:pt idx="3">
                  <c:v>Epam Systems</c:v>
                </c:pt>
              </c:strCache>
            </c:strRef>
          </c:cat>
          <c:val>
            <c:numRef>
              <c:f>Аркуш1!$D$2:$D$5</c:f>
              <c:numCache>
                <c:formatCode>General</c:formatCode>
                <c:ptCount val="4"/>
              </c:numCache>
            </c:numRef>
          </c:val>
        </c:ser>
        <c:shape val="box"/>
        <c:axId val="55406592"/>
        <c:axId val="55408512"/>
        <c:axId val="0"/>
      </c:bar3DChart>
      <c:catAx>
        <c:axId val="55406592"/>
        <c:scaling>
          <c:orientation val="minMax"/>
        </c:scaling>
        <c:axPos val="b"/>
        <c:numFmt formatCode="General" sourceLinked="1"/>
        <c:tickLblPos val="nextTo"/>
        <c:crossAx val="55408512"/>
        <c:crosses val="autoZero"/>
        <c:auto val="1"/>
        <c:lblAlgn val="ctr"/>
        <c:lblOffset val="100"/>
      </c:catAx>
      <c:valAx>
        <c:axId val="55408512"/>
        <c:scaling>
          <c:orientation val="minMax"/>
        </c:scaling>
        <c:axPos val="l"/>
        <c:majorGridlines/>
        <c:numFmt formatCode="0.00%" sourceLinked="1"/>
        <c:tickLblPos val="nextTo"/>
        <c:crossAx val="554065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180FF-B50B-44BB-939B-CC64AEEA754A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FD23E-BC93-4A18-B364-0C615563BD18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FD23E-BC93-4A18-B364-0C615563BD18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з одним вирізаним округленим кут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й трикут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10" name="Поліліні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іліні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3959E6-847B-4937-8C3D-49CDB5BA4EF3}" type="datetimeFigureOut">
              <a:rPr lang="uk-UA" smtClean="0"/>
              <a:pPr/>
              <a:t>17.10.2012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>
    <p:pull dir="d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Метод аналізу ієрархій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11560" y="4149080"/>
            <a:ext cx="7854696" cy="1752600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Виконали студенти групи </a:t>
            </a:r>
            <a:r>
              <a:rPr lang="uk-UA" dirty="0" err="1" smtClean="0"/>
              <a:t>Пма</a:t>
            </a:r>
            <a:r>
              <a:rPr lang="uk-UA" dirty="0" smtClean="0"/>
              <a:t>-42</a:t>
            </a:r>
            <a:r>
              <a:rPr lang="en-US" dirty="0" smtClean="0"/>
              <a:t>:</a:t>
            </a:r>
            <a:endParaRPr lang="uk-UA" dirty="0" smtClean="0"/>
          </a:p>
          <a:p>
            <a:r>
              <a:rPr lang="uk-UA" dirty="0" smtClean="0"/>
              <a:t>Рудник Назар</a:t>
            </a:r>
          </a:p>
          <a:p>
            <a:r>
              <a:rPr lang="uk-UA" dirty="0" smtClean="0"/>
              <a:t>Олійник Андрій</a:t>
            </a:r>
          </a:p>
          <a:p>
            <a:r>
              <a:rPr lang="uk-UA" dirty="0" smtClean="0"/>
              <a:t>Костик Роман</a:t>
            </a:r>
          </a:p>
          <a:p>
            <a:r>
              <a:rPr lang="uk-UA" dirty="0" err="1" smtClean="0"/>
              <a:t>Калиш</a:t>
            </a:r>
            <a:r>
              <a:rPr lang="uk-UA" dirty="0" smtClean="0"/>
              <a:t> Ярослав</a:t>
            </a:r>
          </a:p>
          <a:p>
            <a:r>
              <a:rPr lang="uk-UA" dirty="0" smtClean="0"/>
              <a:t>Кулик Михайло</a:t>
            </a:r>
            <a:endParaRPr lang="uk-UA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Form</a:t>
            </a:r>
            <a:endParaRPr lang="uk-UA" dirty="0"/>
          </a:p>
        </p:txBody>
      </p:sp>
      <p:pic>
        <p:nvPicPr>
          <p:cNvPr id="1026" name="Picture 2" descr="H:\p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76872"/>
            <a:ext cx="8333600" cy="403244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form</a:t>
            </a:r>
            <a:endParaRPr lang="uk-UA" dirty="0"/>
          </a:p>
        </p:txBody>
      </p:sp>
      <p:pic>
        <p:nvPicPr>
          <p:cNvPr id="2050" name="Picture 2" descr="H:\p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88840"/>
            <a:ext cx="4536504" cy="452134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</a:t>
            </a:r>
            <a:endParaRPr lang="uk-UA" dirty="0"/>
          </a:p>
        </p:txBody>
      </p:sp>
      <p:pic>
        <p:nvPicPr>
          <p:cNvPr id="3074" name="Picture 2" descr="H:\p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16832"/>
            <a:ext cx="4752528" cy="4768467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Рейтинг роботодавців</a:t>
            </a:r>
            <a:endParaRPr lang="uk-UA" dirty="0"/>
          </a:p>
        </p:txBody>
      </p:sp>
      <p:graphicFrame>
        <p:nvGraphicFramePr>
          <p:cNvPr id="5" name="Місце для вмісту 4"/>
          <p:cNvGraphicFramePr>
            <a:graphicFrameLocks noGrp="1"/>
          </p:cNvGraphicFramePr>
          <p:nvPr>
            <p:ph sz="half" idx="1"/>
          </p:nvPr>
        </p:nvGraphicFramePr>
        <p:xfrm>
          <a:off x="457200" y="1920875"/>
          <a:ext cx="4038600" cy="443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Місце для вмісту 5"/>
          <p:cNvGraphicFramePr>
            <a:graphicFrameLocks noGrp="1"/>
          </p:cNvGraphicFramePr>
          <p:nvPr>
            <p:ph sz="half" idx="2"/>
          </p:nvPr>
        </p:nvGraphicFramePr>
        <p:xfrm>
          <a:off x="4648200" y="1920875"/>
          <a:ext cx="4038600" cy="443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Дякуємо за увагу!!!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uk-UA" dirty="0" smtClean="0"/>
              <a:t>Методи системного аналізу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Методи системного аналізу по своїй суті призначаються для розв’язування складних прикладних проблем що пов’язані з людською діяльністю. Одним з таких методів є Метод аналізу ієрархій.</a:t>
            </a:r>
            <a:endParaRPr lang="uk-UA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/>
              <a:t>Метод Аналізу Ієрархій</a:t>
            </a:r>
            <a:endParaRPr lang="uk-UA" sz="4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 </a:t>
            </a:r>
            <a:r>
              <a:rPr lang="uk-UA" dirty="0" err="1" smtClean="0"/>
              <a:t>МАІ</a:t>
            </a:r>
            <a:r>
              <a:rPr lang="uk-UA" dirty="0" smtClean="0"/>
              <a:t>  це системна процедура, що основана на ієрархічному представлені певних елементів, які визначають суть проблеми. Сам метод побудовано за принципом ідентичності та декомпозиції, включаючи процедуру синтезу  </a:t>
            </a:r>
            <a:r>
              <a:rPr lang="uk-UA" dirty="0" err="1" smtClean="0"/>
              <a:t>м-ни</a:t>
            </a:r>
            <a:r>
              <a:rPr lang="uk-UA" dirty="0" smtClean="0"/>
              <a:t> певних </a:t>
            </a:r>
            <a:r>
              <a:rPr lang="uk-UA" dirty="0" err="1" smtClean="0"/>
              <a:t>твер-джень</a:t>
            </a:r>
            <a:r>
              <a:rPr lang="uk-UA" dirty="0" smtClean="0"/>
              <a:t> та знаходження альтернативних рішень.</a:t>
            </a:r>
            <a:endParaRPr lang="uk-UA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Алгоритм методу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Крок1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Представлення задачі в ієрархічній формі;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Крок2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Складання матриць попарних порівнянь для кожного з нижніх рівнів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 smtClean="0"/>
              <a:t>A{a</a:t>
            </a:r>
            <a:r>
              <a:rPr lang="en-US" sz="1600" dirty="0" smtClean="0"/>
              <a:t>ij</a:t>
            </a:r>
            <a:r>
              <a:rPr lang="en-US" sz="2800" dirty="0" smtClean="0"/>
              <a:t>}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,</a:t>
            </a:r>
          </a:p>
          <a:p>
            <a:pPr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Крок3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Перевірка індексів узгодженості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b="1" i="1" dirty="0" smtClean="0">
              <a:latin typeface="Tempus Sans ITC" pitchFamily="82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u="sng" dirty="0" smtClean="0">
                <a:latin typeface="Times New Roman" pitchFamily="18" charset="0"/>
                <a:cs typeface="Times New Roman" pitchFamily="18" charset="0"/>
              </a:rPr>
              <a:t>Крок4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Формування матриць з векторів локальних пріоритетів для кожного з критеріїв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5517232"/>
            <a:ext cx="3493908" cy="1161312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3933056"/>
            <a:ext cx="3637781" cy="652368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3789040"/>
            <a:ext cx="3757789" cy="936104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924944"/>
            <a:ext cx="1296144" cy="38020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Шкала градації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/>
        </p:nvGraphicFramePr>
        <p:xfrm>
          <a:off x="467544" y="2132856"/>
          <a:ext cx="8064896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448"/>
                <a:gridCol w="4138149"/>
                <a:gridCol w="2688299"/>
              </a:tblGrid>
              <a:tr h="346379">
                <a:tc>
                  <a:txBody>
                    <a:bodyPr/>
                    <a:lstStyle/>
                    <a:p>
                      <a:r>
                        <a:rPr lang="uk-UA" dirty="0" smtClean="0"/>
                        <a:t>Бал,</a:t>
                      </a:r>
                      <a:r>
                        <a:rPr lang="uk-UA" baseline="0" dirty="0" smtClean="0"/>
                        <a:t> </a:t>
                      </a:r>
                      <a:r>
                        <a:rPr lang="en-US" baseline="0" dirty="0" smtClean="0"/>
                        <a:t>k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Визначення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Примітки</a:t>
                      </a:r>
                      <a:endParaRPr lang="uk-UA" dirty="0"/>
                    </a:p>
                  </a:txBody>
                  <a:tcPr/>
                </a:tc>
              </a:tr>
              <a:tr h="597861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Рівна важливість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Рівний вклад двох видів діяльності</a:t>
                      </a:r>
                      <a:r>
                        <a:rPr lang="uk-UA" baseline="0" dirty="0" smtClean="0"/>
                        <a:t> в мету</a:t>
                      </a:r>
                      <a:endParaRPr lang="uk-UA" dirty="0"/>
                    </a:p>
                  </a:txBody>
                  <a:tcPr/>
                </a:tc>
              </a:tr>
              <a:tr h="346379"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Помірно переважає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Легка перевага </a:t>
                      </a:r>
                      <a:endParaRPr lang="uk-UA" dirty="0"/>
                    </a:p>
                  </a:txBody>
                  <a:tcPr/>
                </a:tc>
              </a:tr>
              <a:tr h="346379">
                <a:tc>
                  <a:txBody>
                    <a:bodyPr/>
                    <a:lstStyle/>
                    <a:p>
                      <a:r>
                        <a:rPr lang="uk-UA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Суттєво переважає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Відчутна</a:t>
                      </a:r>
                      <a:r>
                        <a:rPr lang="uk-UA" baseline="0" dirty="0" smtClean="0"/>
                        <a:t> перевага</a:t>
                      </a:r>
                      <a:endParaRPr lang="uk-UA" dirty="0"/>
                    </a:p>
                  </a:txBody>
                  <a:tcPr/>
                </a:tc>
              </a:tr>
              <a:tr h="597861">
                <a:tc>
                  <a:txBody>
                    <a:bodyPr/>
                    <a:lstStyle/>
                    <a:p>
                      <a:r>
                        <a:rPr lang="uk-UA" dirty="0" smtClean="0"/>
                        <a:t>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Значна перевага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Практично значна перевага</a:t>
                      </a:r>
                      <a:endParaRPr lang="uk-UA" dirty="0"/>
                    </a:p>
                  </a:txBody>
                  <a:tcPr/>
                </a:tc>
              </a:tr>
              <a:tr h="597861">
                <a:tc>
                  <a:txBody>
                    <a:bodyPr/>
                    <a:lstStyle/>
                    <a:p>
                      <a:r>
                        <a:rPr lang="uk-UA" dirty="0" smtClean="0"/>
                        <a:t>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Дуже велика перевага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Очевидна перевага домінування</a:t>
                      </a:r>
                      <a:endParaRPr lang="uk-UA" dirty="0"/>
                    </a:p>
                  </a:txBody>
                  <a:tcPr/>
                </a:tc>
              </a:tr>
              <a:tr h="346379">
                <a:tc>
                  <a:txBody>
                    <a:bodyPr/>
                    <a:lstStyle/>
                    <a:p>
                      <a:r>
                        <a:rPr lang="uk-UA" dirty="0" smtClean="0"/>
                        <a:t>2,4,6,8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Проміжні значення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______________</a:t>
                      </a:r>
                      <a:endParaRPr lang="uk-UA" dirty="0"/>
                    </a:p>
                  </a:txBody>
                  <a:tcPr/>
                </a:tc>
              </a:tr>
              <a:tr h="597861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r>
                        <a:rPr lang="en-US" dirty="0" smtClean="0"/>
                        <a:t>/k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Обернені значення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Для оцінки не переваж. видів діяльності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Постановка задачі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2800" dirty="0" smtClean="0"/>
              <a:t>Вибрати оптимальну фірму </a:t>
            </a:r>
            <a:r>
              <a:rPr lang="uk-UA" sz="2800" dirty="0" smtClean="0"/>
              <a:t>роботодавця</a:t>
            </a:r>
            <a:r>
              <a:rPr lang="uk-UA" sz="2800" dirty="0" smtClean="0"/>
              <a:t> </a:t>
            </a:r>
            <a:r>
              <a:rPr lang="uk-UA" sz="2800" dirty="0" smtClean="0"/>
              <a:t>методом аналізу ієрархій.</a:t>
            </a:r>
            <a:endParaRPr lang="uk-UA" sz="28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Характеристики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uk-UA" sz="2800" b="1" dirty="0" smtClean="0"/>
              <a:t>Фінансові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 Зарплата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 Гнучкість контракту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 Кар’єрний ріст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 Відпустки та премії</a:t>
            </a:r>
            <a:endParaRPr lang="uk-UA" sz="2800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 algn="ctr">
              <a:buNone/>
            </a:pPr>
            <a:r>
              <a:rPr lang="uk-UA" sz="2800" b="1" dirty="0" smtClean="0"/>
              <a:t>Якості фірми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 Комфорт робочого місця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 Репутація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Початкові вимоги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Позаробочий час</a:t>
            </a:r>
          </a:p>
          <a:p>
            <a:pPr marL="514350" indent="-514350">
              <a:buNone/>
            </a:pPr>
            <a:endParaRPr lang="uk-UA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Ієрархічна модель</a:t>
            </a:r>
            <a:endParaRPr lang="uk-UA" dirty="0"/>
          </a:p>
        </p:txBody>
      </p:sp>
      <p:sp>
        <p:nvSpPr>
          <p:cNvPr id="4" name="Поле 3"/>
          <p:cNvSpPr txBox="1">
            <a:spLocks noGrp="1" noChangeArrowheads="1"/>
          </p:cNvSpPr>
          <p:nvPr>
            <p:ph idx="1"/>
          </p:nvPr>
        </p:nvSpPr>
        <p:spPr bwMode="auto">
          <a:xfrm>
            <a:off x="2699792" y="2060848"/>
            <a:ext cx="3538736" cy="360040"/>
          </a:xfrm>
          <a:prstGeom prst="rect">
            <a:avLst/>
          </a:prstGeom>
          <a:solidFill>
            <a:srgbClr val="B8CCE4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cs typeface="Arial" pitchFamily="34" charset="0"/>
              </a:rPr>
              <a:t>Вибір роботодавця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ле 4"/>
          <p:cNvSpPr txBox="1">
            <a:spLocks noChangeArrowheads="1"/>
          </p:cNvSpPr>
          <p:nvPr/>
        </p:nvSpPr>
        <p:spPr bwMode="auto">
          <a:xfrm>
            <a:off x="755576" y="3068960"/>
            <a:ext cx="2592328" cy="504056"/>
          </a:xfrm>
          <a:prstGeom prst="rect">
            <a:avLst/>
          </a:prstGeom>
          <a:solidFill>
            <a:srgbClr val="DBE5F1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dirty="0" smtClean="0">
                <a:latin typeface="Century" pitchFamily="18" charset="0"/>
                <a:cs typeface="Arial" pitchFamily="34" charset="0"/>
              </a:rPr>
              <a:t>Фінансові показники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оле 4"/>
          <p:cNvSpPr txBox="1">
            <a:spLocks noChangeArrowheads="1"/>
          </p:cNvSpPr>
          <p:nvPr/>
        </p:nvSpPr>
        <p:spPr bwMode="auto">
          <a:xfrm>
            <a:off x="5652120" y="3068960"/>
            <a:ext cx="2592328" cy="504055"/>
          </a:xfrm>
          <a:prstGeom prst="rect">
            <a:avLst/>
          </a:prstGeom>
          <a:solidFill>
            <a:srgbClr val="DBE5F1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dirty="0" smtClean="0">
                <a:latin typeface="Century" pitchFamily="18" charset="0"/>
                <a:cs typeface="Arial" pitchFamily="34" charset="0"/>
              </a:rPr>
              <a:t>Якісні показники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оле 9"/>
          <p:cNvSpPr txBox="1">
            <a:spLocks noChangeArrowheads="1"/>
          </p:cNvSpPr>
          <p:nvPr/>
        </p:nvSpPr>
        <p:spPr bwMode="auto">
          <a:xfrm>
            <a:off x="3995936" y="4509120"/>
            <a:ext cx="535454" cy="365921"/>
          </a:xfrm>
          <a:prstGeom prst="rect">
            <a:avLst/>
          </a:prstGeom>
          <a:solidFill>
            <a:srgbClr val="F2F2F2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635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sz="2200" dirty="0" smtClean="0">
                <a:latin typeface="Century" pitchFamily="18" charset="0"/>
                <a:cs typeface="Arial" pitchFamily="34" charset="0"/>
              </a:rPr>
              <a:t>4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ле 9"/>
          <p:cNvSpPr txBox="1">
            <a:spLocks noChangeArrowheads="1"/>
          </p:cNvSpPr>
          <p:nvPr/>
        </p:nvSpPr>
        <p:spPr bwMode="auto">
          <a:xfrm>
            <a:off x="755576" y="4509120"/>
            <a:ext cx="535454" cy="365921"/>
          </a:xfrm>
          <a:prstGeom prst="rect">
            <a:avLst/>
          </a:prstGeom>
          <a:solidFill>
            <a:srgbClr val="F2F2F2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635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cs typeface="Arial" pitchFamily="34" charset="0"/>
              </a:rPr>
              <a:t>1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оле 9"/>
          <p:cNvSpPr txBox="1">
            <a:spLocks noChangeArrowheads="1"/>
          </p:cNvSpPr>
          <p:nvPr/>
        </p:nvSpPr>
        <p:spPr bwMode="auto">
          <a:xfrm>
            <a:off x="1763688" y="4509120"/>
            <a:ext cx="535454" cy="365921"/>
          </a:xfrm>
          <a:prstGeom prst="rect">
            <a:avLst/>
          </a:prstGeom>
          <a:solidFill>
            <a:srgbClr val="F2F2F2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635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sz="2200" dirty="0" smtClean="0">
                <a:latin typeface="Century" pitchFamily="18" charset="0"/>
                <a:cs typeface="Arial" pitchFamily="34" charset="0"/>
              </a:rPr>
              <a:t>2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оле 9"/>
          <p:cNvSpPr txBox="1">
            <a:spLocks noChangeArrowheads="1"/>
          </p:cNvSpPr>
          <p:nvPr/>
        </p:nvSpPr>
        <p:spPr bwMode="auto">
          <a:xfrm>
            <a:off x="2843808" y="4509120"/>
            <a:ext cx="535454" cy="365921"/>
          </a:xfrm>
          <a:prstGeom prst="rect">
            <a:avLst/>
          </a:prstGeom>
          <a:solidFill>
            <a:srgbClr val="F2F2F2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635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sz="2200" dirty="0" smtClean="0">
                <a:latin typeface="Century" pitchFamily="18" charset="0"/>
                <a:cs typeface="Arial" pitchFamily="34" charset="0"/>
              </a:rPr>
              <a:t>3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оле 9"/>
          <p:cNvSpPr txBox="1">
            <a:spLocks noChangeArrowheads="1"/>
          </p:cNvSpPr>
          <p:nvPr/>
        </p:nvSpPr>
        <p:spPr bwMode="auto">
          <a:xfrm>
            <a:off x="5004048" y="4509120"/>
            <a:ext cx="535454" cy="365921"/>
          </a:xfrm>
          <a:prstGeom prst="rect">
            <a:avLst/>
          </a:prstGeom>
          <a:solidFill>
            <a:srgbClr val="F2F2F2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635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sz="2200" dirty="0" smtClean="0">
                <a:latin typeface="Century" pitchFamily="18" charset="0"/>
                <a:cs typeface="Arial" pitchFamily="34" charset="0"/>
              </a:rPr>
              <a:t>5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оле 9"/>
          <p:cNvSpPr txBox="1">
            <a:spLocks noChangeArrowheads="1"/>
          </p:cNvSpPr>
          <p:nvPr/>
        </p:nvSpPr>
        <p:spPr bwMode="auto">
          <a:xfrm>
            <a:off x="5940152" y="4509120"/>
            <a:ext cx="535454" cy="365921"/>
          </a:xfrm>
          <a:prstGeom prst="rect">
            <a:avLst/>
          </a:prstGeom>
          <a:solidFill>
            <a:srgbClr val="F2F2F2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635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sz="2200" dirty="0" smtClean="0">
                <a:latin typeface="Century" pitchFamily="18" charset="0"/>
                <a:cs typeface="Arial" pitchFamily="34" charset="0"/>
              </a:rPr>
              <a:t>6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оле 9"/>
          <p:cNvSpPr txBox="1">
            <a:spLocks noChangeArrowheads="1"/>
          </p:cNvSpPr>
          <p:nvPr/>
        </p:nvSpPr>
        <p:spPr bwMode="auto">
          <a:xfrm>
            <a:off x="6876256" y="4509120"/>
            <a:ext cx="535454" cy="365921"/>
          </a:xfrm>
          <a:prstGeom prst="rect">
            <a:avLst/>
          </a:prstGeom>
          <a:solidFill>
            <a:srgbClr val="F2F2F2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635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sz="2200" dirty="0" smtClean="0">
                <a:latin typeface="Century" pitchFamily="18" charset="0"/>
                <a:cs typeface="Arial" pitchFamily="34" charset="0"/>
              </a:rPr>
              <a:t>7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оле 9"/>
          <p:cNvSpPr txBox="1">
            <a:spLocks noChangeArrowheads="1"/>
          </p:cNvSpPr>
          <p:nvPr/>
        </p:nvSpPr>
        <p:spPr bwMode="auto">
          <a:xfrm>
            <a:off x="7884368" y="4509120"/>
            <a:ext cx="535454" cy="365921"/>
          </a:xfrm>
          <a:prstGeom prst="rect">
            <a:avLst/>
          </a:prstGeom>
          <a:solidFill>
            <a:srgbClr val="F2F2F2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635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sz="2200" dirty="0" smtClean="0">
                <a:latin typeface="Century" pitchFamily="18" charset="0"/>
                <a:cs typeface="Arial" pitchFamily="34" charset="0"/>
              </a:rPr>
              <a:t>8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оле 81"/>
          <p:cNvSpPr txBox="1">
            <a:spLocks noChangeArrowheads="1"/>
          </p:cNvSpPr>
          <p:nvPr/>
        </p:nvSpPr>
        <p:spPr bwMode="auto">
          <a:xfrm>
            <a:off x="611560" y="5589240"/>
            <a:ext cx="1243636" cy="713027"/>
          </a:xfrm>
          <a:prstGeom prst="rect">
            <a:avLst/>
          </a:prstGeom>
          <a:solidFill>
            <a:srgbClr val="E5DFEC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cs typeface="Arial" pitchFamily="34" charset="0"/>
              </a:rPr>
              <a:t>SoftServe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оле 81"/>
          <p:cNvSpPr txBox="1">
            <a:spLocks noChangeArrowheads="1"/>
          </p:cNvSpPr>
          <p:nvPr/>
        </p:nvSpPr>
        <p:spPr bwMode="auto">
          <a:xfrm>
            <a:off x="6804248" y="5589240"/>
            <a:ext cx="1243636" cy="713027"/>
          </a:xfrm>
          <a:prstGeom prst="rect">
            <a:avLst/>
          </a:prstGeom>
          <a:solidFill>
            <a:srgbClr val="E5DFEC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cs typeface="Arial" pitchFamily="34" charset="0"/>
              </a:rPr>
              <a:t>Epam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cs typeface="Arial" pitchFamily="34" charset="0"/>
              </a:rPr>
              <a:t> Systems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оле 81"/>
          <p:cNvSpPr txBox="1">
            <a:spLocks noChangeArrowheads="1"/>
          </p:cNvSpPr>
          <p:nvPr/>
        </p:nvSpPr>
        <p:spPr bwMode="auto">
          <a:xfrm>
            <a:off x="2915816" y="5589240"/>
            <a:ext cx="1243636" cy="713027"/>
          </a:xfrm>
          <a:prstGeom prst="rect">
            <a:avLst/>
          </a:prstGeom>
          <a:solidFill>
            <a:srgbClr val="E5DFEC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Eleks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Software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оле 81"/>
          <p:cNvSpPr txBox="1">
            <a:spLocks noChangeArrowheads="1"/>
          </p:cNvSpPr>
          <p:nvPr/>
        </p:nvSpPr>
        <p:spPr bwMode="auto">
          <a:xfrm>
            <a:off x="5004048" y="5589240"/>
            <a:ext cx="1296144" cy="648072"/>
          </a:xfrm>
          <a:prstGeom prst="rect">
            <a:avLst/>
          </a:prstGeom>
          <a:solidFill>
            <a:srgbClr val="E5DFEC"/>
          </a:solidFill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cs typeface="Arial" pitchFamily="34" charset="0"/>
              </a:rPr>
              <a:t>Global logic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Пряма сполучна лінія 20"/>
          <p:cNvCxnSpPr>
            <a:stCxn id="5" idx="0"/>
            <a:endCxn id="4" idx="2"/>
          </p:cNvCxnSpPr>
          <p:nvPr/>
        </p:nvCxnSpPr>
        <p:spPr>
          <a:xfrm rot="5400000" flipH="1" flipV="1">
            <a:off x="2936414" y="1536214"/>
            <a:ext cx="648072" cy="2417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 сполучна лінія 24"/>
          <p:cNvCxnSpPr>
            <a:stCxn id="4" idx="2"/>
            <a:endCxn id="6" idx="0"/>
          </p:cNvCxnSpPr>
          <p:nvPr/>
        </p:nvCxnSpPr>
        <p:spPr>
          <a:xfrm rot="16200000" flipH="1">
            <a:off x="5384686" y="1505362"/>
            <a:ext cx="648072" cy="24791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 сполучна лінія 26"/>
          <p:cNvCxnSpPr>
            <a:stCxn id="6" idx="2"/>
            <a:endCxn id="11" idx="0"/>
          </p:cNvCxnSpPr>
          <p:nvPr/>
        </p:nvCxnSpPr>
        <p:spPr>
          <a:xfrm rot="5400000">
            <a:off x="5641978" y="3202813"/>
            <a:ext cx="936105" cy="16765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 сполучна лінія 29"/>
          <p:cNvCxnSpPr>
            <a:stCxn id="12" idx="0"/>
            <a:endCxn id="6" idx="2"/>
          </p:cNvCxnSpPr>
          <p:nvPr/>
        </p:nvCxnSpPr>
        <p:spPr>
          <a:xfrm rot="5400000" flipH="1" flipV="1">
            <a:off x="6110029" y="3670866"/>
            <a:ext cx="936105" cy="7404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 сполучна лінія 31"/>
          <p:cNvCxnSpPr>
            <a:stCxn id="13" idx="0"/>
            <a:endCxn id="6" idx="2"/>
          </p:cNvCxnSpPr>
          <p:nvPr/>
        </p:nvCxnSpPr>
        <p:spPr>
          <a:xfrm rot="16200000" flipV="1">
            <a:off x="6578082" y="3943218"/>
            <a:ext cx="936105" cy="1956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 сполучна лінія 33"/>
          <p:cNvCxnSpPr>
            <a:stCxn id="14" idx="0"/>
            <a:endCxn id="6" idx="2"/>
          </p:cNvCxnSpPr>
          <p:nvPr/>
        </p:nvCxnSpPr>
        <p:spPr>
          <a:xfrm rot="16200000" flipV="1">
            <a:off x="7082138" y="3439162"/>
            <a:ext cx="936105" cy="1203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 сполучна лінія 39"/>
          <p:cNvCxnSpPr>
            <a:stCxn id="5" idx="2"/>
            <a:endCxn id="8" idx="0"/>
          </p:cNvCxnSpPr>
          <p:nvPr/>
        </p:nvCxnSpPr>
        <p:spPr>
          <a:xfrm rot="5400000">
            <a:off x="1069470" y="3526850"/>
            <a:ext cx="936104" cy="1028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 сполучна лінія 40"/>
          <p:cNvCxnSpPr>
            <a:stCxn id="5" idx="2"/>
            <a:endCxn id="9" idx="0"/>
          </p:cNvCxnSpPr>
          <p:nvPr/>
        </p:nvCxnSpPr>
        <p:spPr>
          <a:xfrm rot="5400000">
            <a:off x="1573526" y="4030906"/>
            <a:ext cx="936104" cy="20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 сполучна лінія 41"/>
          <p:cNvCxnSpPr>
            <a:stCxn id="5" idx="2"/>
            <a:endCxn id="10" idx="0"/>
          </p:cNvCxnSpPr>
          <p:nvPr/>
        </p:nvCxnSpPr>
        <p:spPr>
          <a:xfrm rot="16200000" flipH="1">
            <a:off x="2113585" y="3511170"/>
            <a:ext cx="936104" cy="105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 сполучна лінія 42"/>
          <p:cNvCxnSpPr/>
          <p:nvPr/>
        </p:nvCxnSpPr>
        <p:spPr>
          <a:xfrm rot="16200000" flipV="1">
            <a:off x="2689629" y="2935106"/>
            <a:ext cx="936104" cy="22119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 сполучна лінія 50"/>
          <p:cNvCxnSpPr>
            <a:stCxn id="18" idx="0"/>
            <a:endCxn id="8" idx="2"/>
          </p:cNvCxnSpPr>
          <p:nvPr/>
        </p:nvCxnSpPr>
        <p:spPr>
          <a:xfrm rot="16200000" flipV="1">
            <a:off x="1923370" y="3974975"/>
            <a:ext cx="714199" cy="2514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51"/>
          <p:cNvCxnSpPr>
            <a:stCxn id="12" idx="2"/>
            <a:endCxn id="18" idx="0"/>
          </p:cNvCxnSpPr>
          <p:nvPr/>
        </p:nvCxnSpPr>
        <p:spPr>
          <a:xfrm rot="5400000">
            <a:off x="4515658" y="3897018"/>
            <a:ext cx="714199" cy="2670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52"/>
          <p:cNvCxnSpPr>
            <a:stCxn id="13" idx="2"/>
            <a:endCxn id="18" idx="0"/>
          </p:cNvCxnSpPr>
          <p:nvPr/>
        </p:nvCxnSpPr>
        <p:spPr>
          <a:xfrm rot="5400000">
            <a:off x="4983710" y="3428966"/>
            <a:ext cx="714199" cy="3606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53"/>
          <p:cNvCxnSpPr>
            <a:stCxn id="14" idx="2"/>
            <a:endCxn id="18" idx="0"/>
          </p:cNvCxnSpPr>
          <p:nvPr/>
        </p:nvCxnSpPr>
        <p:spPr>
          <a:xfrm rot="5400000">
            <a:off x="5487766" y="2924910"/>
            <a:ext cx="714199" cy="46144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60"/>
          <p:cNvCxnSpPr>
            <a:stCxn id="18" idx="0"/>
            <a:endCxn id="7" idx="2"/>
          </p:cNvCxnSpPr>
          <p:nvPr/>
        </p:nvCxnSpPr>
        <p:spPr>
          <a:xfrm rot="5400000" flipH="1" flipV="1">
            <a:off x="3543549" y="4869127"/>
            <a:ext cx="714199" cy="726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 сполучна лінія 61"/>
          <p:cNvCxnSpPr>
            <a:stCxn id="11" idx="2"/>
            <a:endCxn id="18" idx="0"/>
          </p:cNvCxnSpPr>
          <p:nvPr/>
        </p:nvCxnSpPr>
        <p:spPr>
          <a:xfrm rot="5400000">
            <a:off x="4047606" y="4365070"/>
            <a:ext cx="714199" cy="1734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 сполучна лінія 66"/>
          <p:cNvCxnSpPr>
            <a:stCxn id="18" idx="0"/>
            <a:endCxn id="9" idx="2"/>
          </p:cNvCxnSpPr>
          <p:nvPr/>
        </p:nvCxnSpPr>
        <p:spPr>
          <a:xfrm rot="16200000" flipV="1">
            <a:off x="2427426" y="4479031"/>
            <a:ext cx="714199" cy="15062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 сполучна лінія 67"/>
          <p:cNvCxnSpPr>
            <a:stCxn id="18" idx="0"/>
            <a:endCxn id="10" idx="2"/>
          </p:cNvCxnSpPr>
          <p:nvPr/>
        </p:nvCxnSpPr>
        <p:spPr>
          <a:xfrm rot="16200000" flipV="1">
            <a:off x="2967486" y="5019091"/>
            <a:ext cx="714199" cy="4260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 сполучна лінія 35"/>
          <p:cNvCxnSpPr>
            <a:endCxn id="8" idx="2"/>
          </p:cNvCxnSpPr>
          <p:nvPr/>
        </p:nvCxnSpPr>
        <p:spPr>
          <a:xfrm rot="10800000">
            <a:off x="1023304" y="4875042"/>
            <a:ext cx="6351061" cy="7083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 сполучна лінія 36"/>
          <p:cNvCxnSpPr>
            <a:endCxn id="7" idx="2"/>
          </p:cNvCxnSpPr>
          <p:nvPr/>
        </p:nvCxnSpPr>
        <p:spPr>
          <a:xfrm rot="10800000">
            <a:off x="4263664" y="4875042"/>
            <a:ext cx="3110701" cy="7083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 сполучна лінія 37"/>
          <p:cNvCxnSpPr>
            <a:stCxn id="17" idx="0"/>
            <a:endCxn id="11" idx="2"/>
          </p:cNvCxnSpPr>
          <p:nvPr/>
        </p:nvCxnSpPr>
        <p:spPr>
          <a:xfrm rot="16200000" flipV="1">
            <a:off x="5991822" y="4154995"/>
            <a:ext cx="714199" cy="2154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>
            <a:stCxn id="17" idx="0"/>
            <a:endCxn id="10" idx="2"/>
          </p:cNvCxnSpPr>
          <p:nvPr/>
        </p:nvCxnSpPr>
        <p:spPr>
          <a:xfrm rot="16200000" flipV="1">
            <a:off x="4911702" y="3074875"/>
            <a:ext cx="714199" cy="4314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сполучна лінія 47"/>
          <p:cNvCxnSpPr>
            <a:endCxn id="9" idx="2"/>
          </p:cNvCxnSpPr>
          <p:nvPr/>
        </p:nvCxnSpPr>
        <p:spPr>
          <a:xfrm rot="10800000">
            <a:off x="2031416" y="4875042"/>
            <a:ext cx="5342949" cy="7083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55"/>
          <p:cNvCxnSpPr>
            <a:stCxn id="14" idx="2"/>
            <a:endCxn id="17" idx="0"/>
          </p:cNvCxnSpPr>
          <p:nvPr/>
        </p:nvCxnSpPr>
        <p:spPr>
          <a:xfrm rot="5400000">
            <a:off x="7431982" y="4869126"/>
            <a:ext cx="714199" cy="726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56"/>
          <p:cNvCxnSpPr>
            <a:stCxn id="17" idx="0"/>
            <a:endCxn id="12" idx="2"/>
          </p:cNvCxnSpPr>
          <p:nvPr/>
        </p:nvCxnSpPr>
        <p:spPr>
          <a:xfrm rot="16200000" flipV="1">
            <a:off x="6459874" y="4623047"/>
            <a:ext cx="714199" cy="1218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 сполучна лінія 63"/>
          <p:cNvCxnSpPr>
            <a:stCxn id="17" idx="0"/>
            <a:endCxn id="13" idx="2"/>
          </p:cNvCxnSpPr>
          <p:nvPr/>
        </p:nvCxnSpPr>
        <p:spPr>
          <a:xfrm rot="16200000" flipV="1">
            <a:off x="6927926" y="5091099"/>
            <a:ext cx="714199" cy="282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 сполучна лінія 68"/>
          <p:cNvCxnSpPr>
            <a:stCxn id="19" idx="0"/>
            <a:endCxn id="10" idx="2"/>
          </p:cNvCxnSpPr>
          <p:nvPr/>
        </p:nvCxnSpPr>
        <p:spPr>
          <a:xfrm rot="16200000" flipV="1">
            <a:off x="4024729" y="3961848"/>
            <a:ext cx="714199" cy="254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 сполучна лінія 69"/>
          <p:cNvCxnSpPr>
            <a:stCxn id="19" idx="0"/>
            <a:endCxn id="7" idx="2"/>
          </p:cNvCxnSpPr>
          <p:nvPr/>
        </p:nvCxnSpPr>
        <p:spPr>
          <a:xfrm rot="16200000" flipV="1">
            <a:off x="4600793" y="4537912"/>
            <a:ext cx="714199" cy="1388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 сполучна лінія 70"/>
          <p:cNvCxnSpPr>
            <a:stCxn id="19" idx="0"/>
            <a:endCxn id="13" idx="2"/>
          </p:cNvCxnSpPr>
          <p:nvPr/>
        </p:nvCxnSpPr>
        <p:spPr>
          <a:xfrm rot="5400000" flipH="1" flipV="1">
            <a:off x="6040952" y="4486210"/>
            <a:ext cx="714199" cy="1491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1"/>
          <p:cNvCxnSpPr>
            <a:stCxn id="19" idx="0"/>
            <a:endCxn id="12" idx="2"/>
          </p:cNvCxnSpPr>
          <p:nvPr/>
        </p:nvCxnSpPr>
        <p:spPr>
          <a:xfrm rot="5400000" flipH="1" flipV="1">
            <a:off x="5572900" y="4954262"/>
            <a:ext cx="714199" cy="555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2"/>
          <p:cNvCxnSpPr>
            <a:stCxn id="19" idx="0"/>
            <a:endCxn id="14" idx="2"/>
          </p:cNvCxnSpPr>
          <p:nvPr/>
        </p:nvCxnSpPr>
        <p:spPr>
          <a:xfrm rot="5400000" flipH="1" flipV="1">
            <a:off x="6545008" y="3982154"/>
            <a:ext cx="714199" cy="2499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>
            <a:stCxn id="19" idx="0"/>
            <a:endCxn id="11" idx="2"/>
          </p:cNvCxnSpPr>
          <p:nvPr/>
        </p:nvCxnSpPr>
        <p:spPr>
          <a:xfrm rot="16200000" flipV="1">
            <a:off x="5104849" y="5041968"/>
            <a:ext cx="714199" cy="3803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/>
          <p:cNvCxnSpPr>
            <a:stCxn id="19" idx="0"/>
            <a:endCxn id="8" idx="2"/>
          </p:cNvCxnSpPr>
          <p:nvPr/>
        </p:nvCxnSpPr>
        <p:spPr>
          <a:xfrm rot="16200000" flipV="1">
            <a:off x="2980613" y="2917732"/>
            <a:ext cx="714199" cy="4628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 сполучна лінія 87"/>
          <p:cNvCxnSpPr>
            <a:stCxn id="19" idx="0"/>
            <a:endCxn id="9" idx="2"/>
          </p:cNvCxnSpPr>
          <p:nvPr/>
        </p:nvCxnSpPr>
        <p:spPr>
          <a:xfrm rot="16200000" flipV="1">
            <a:off x="3484669" y="3421788"/>
            <a:ext cx="714199" cy="3620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 сполучна лінія 92"/>
          <p:cNvCxnSpPr>
            <a:stCxn id="7" idx="2"/>
            <a:endCxn id="16" idx="0"/>
          </p:cNvCxnSpPr>
          <p:nvPr/>
        </p:nvCxnSpPr>
        <p:spPr>
          <a:xfrm rot="5400000">
            <a:off x="2391422" y="3716998"/>
            <a:ext cx="714199" cy="3030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 сполучна лінія 93"/>
          <p:cNvCxnSpPr>
            <a:stCxn id="11" idx="2"/>
            <a:endCxn id="16" idx="0"/>
          </p:cNvCxnSpPr>
          <p:nvPr/>
        </p:nvCxnSpPr>
        <p:spPr>
          <a:xfrm rot="5400000">
            <a:off x="2895478" y="3212942"/>
            <a:ext cx="714199" cy="4038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 сполучна лінія 94"/>
          <p:cNvCxnSpPr>
            <a:stCxn id="12" idx="2"/>
            <a:endCxn id="16" idx="0"/>
          </p:cNvCxnSpPr>
          <p:nvPr/>
        </p:nvCxnSpPr>
        <p:spPr>
          <a:xfrm rot="5400000">
            <a:off x="3363530" y="2744890"/>
            <a:ext cx="714199" cy="49745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 сполучна лінія 95"/>
          <p:cNvCxnSpPr>
            <a:stCxn id="13" idx="2"/>
            <a:endCxn id="16" idx="0"/>
          </p:cNvCxnSpPr>
          <p:nvPr/>
        </p:nvCxnSpPr>
        <p:spPr>
          <a:xfrm rot="5400000">
            <a:off x="3831582" y="2276838"/>
            <a:ext cx="714199" cy="5910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 сполучна лінія 96"/>
          <p:cNvCxnSpPr>
            <a:stCxn id="14" idx="2"/>
            <a:endCxn id="16" idx="0"/>
          </p:cNvCxnSpPr>
          <p:nvPr/>
        </p:nvCxnSpPr>
        <p:spPr>
          <a:xfrm rot="5400000">
            <a:off x="4335638" y="1772782"/>
            <a:ext cx="714199" cy="69187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 сполучна лінія 97"/>
          <p:cNvCxnSpPr>
            <a:stCxn id="9" idx="2"/>
            <a:endCxn id="16" idx="0"/>
          </p:cNvCxnSpPr>
          <p:nvPr/>
        </p:nvCxnSpPr>
        <p:spPr>
          <a:xfrm rot="5400000">
            <a:off x="1275298" y="4833122"/>
            <a:ext cx="714199" cy="798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 сполучна лінія 98"/>
          <p:cNvCxnSpPr>
            <a:stCxn id="16" idx="0"/>
            <a:endCxn id="8" idx="2"/>
          </p:cNvCxnSpPr>
          <p:nvPr/>
        </p:nvCxnSpPr>
        <p:spPr>
          <a:xfrm rot="16200000" flipV="1">
            <a:off x="771242" y="5127103"/>
            <a:ext cx="714199" cy="21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 сполучна лінія 113"/>
          <p:cNvCxnSpPr>
            <a:stCxn id="16" idx="0"/>
            <a:endCxn id="10" idx="2"/>
          </p:cNvCxnSpPr>
          <p:nvPr/>
        </p:nvCxnSpPr>
        <p:spPr>
          <a:xfrm rot="5400000" flipH="1" flipV="1">
            <a:off x="1815357" y="4293063"/>
            <a:ext cx="714199" cy="1878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Матриці попарних порівнянь</a:t>
            </a:r>
            <a:endParaRPr lang="uk-UA" dirty="0"/>
          </a:p>
        </p:txBody>
      </p:sp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</p:nvPr>
        </p:nvGraphicFramePr>
        <p:xfrm>
          <a:off x="1753344" y="2079179"/>
          <a:ext cx="577098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/>
                <a:gridCol w="720080"/>
                <a:gridCol w="1440160"/>
                <a:gridCol w="1224136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Місце для вмісту 5"/>
          <p:cNvGraphicFramePr>
            <a:graphicFrameLocks/>
          </p:cNvGraphicFramePr>
          <p:nvPr/>
        </p:nvGraphicFramePr>
        <p:xfrm>
          <a:off x="1763688" y="4293096"/>
          <a:ext cx="577098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/>
                <a:gridCol w="720080"/>
                <a:gridCol w="1440160"/>
                <a:gridCol w="1224136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Поті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337</TotalTime>
  <Words>310</Words>
  <Application>Microsoft Office PowerPoint</Application>
  <PresentationFormat>Екран (4:3)</PresentationFormat>
  <Paragraphs>129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5" baseType="lpstr">
      <vt:lpstr>Потік</vt:lpstr>
      <vt:lpstr>Метод аналізу ієрархій</vt:lpstr>
      <vt:lpstr>Методи системного аналізу</vt:lpstr>
      <vt:lpstr>Метод Аналізу Ієрархій</vt:lpstr>
      <vt:lpstr>Алгоритм методу</vt:lpstr>
      <vt:lpstr>Шкала градації</vt:lpstr>
      <vt:lpstr>Постановка задачі</vt:lpstr>
      <vt:lpstr>Характеристики</vt:lpstr>
      <vt:lpstr>Ієрархічна модель</vt:lpstr>
      <vt:lpstr>Матриці попарних порівнянь</vt:lpstr>
      <vt:lpstr>Main Form</vt:lpstr>
      <vt:lpstr>Log form</vt:lpstr>
      <vt:lpstr>Help</vt:lpstr>
      <vt:lpstr>Рейтинг роботодавців</vt:lpstr>
      <vt:lpstr>Дякуємо за увагу!!!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Андрій</dc:creator>
  <cp:lastModifiedBy>Андрій</cp:lastModifiedBy>
  <cp:revision>31</cp:revision>
  <dcterms:created xsi:type="dcterms:W3CDTF">2012-10-09T15:43:05Z</dcterms:created>
  <dcterms:modified xsi:type="dcterms:W3CDTF">2012-10-17T13:08:32Z</dcterms:modified>
</cp:coreProperties>
</file>