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1" r:id="rId2"/>
    <p:sldId id="256" r:id="rId3"/>
    <p:sldId id="259" r:id="rId4"/>
    <p:sldId id="257" r:id="rId5"/>
    <p:sldId id="270" r:id="rId6"/>
    <p:sldId id="263" r:id="rId7"/>
    <p:sldId id="264" r:id="rId8"/>
    <p:sldId id="265" r:id="rId9"/>
    <p:sldId id="260" r:id="rId10"/>
    <p:sldId id="261" r:id="rId11"/>
    <p:sldId id="262" r:id="rId12"/>
    <p:sldId id="266" r:id="rId13"/>
    <p:sldId id="268" r:id="rId14"/>
    <p:sldId id="269"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14.10.2014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14.10.2014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14.10.2014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14.10.2014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14.10.2014</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4400" dirty="0" smtClean="0">
                <a:solidFill>
                  <a:srgbClr val="00B0F0"/>
                </a:solidFill>
              </a:rPr>
              <a:t>Презентація з теми:»Історія виникнення фінікійського алфавіту»</a:t>
            </a:r>
            <a:endParaRPr lang="ru-RU" sz="4400" dirty="0">
              <a:solidFill>
                <a:srgbClr val="00B0F0"/>
              </a:solidFill>
            </a:endParaRPr>
          </a:p>
        </p:txBody>
      </p:sp>
      <p:sp>
        <p:nvSpPr>
          <p:cNvPr id="3" name="Подзаголовок 2"/>
          <p:cNvSpPr>
            <a:spLocks noGrp="1"/>
          </p:cNvSpPr>
          <p:nvPr>
            <p:ph type="subTitle" idx="1"/>
          </p:nvPr>
        </p:nvSpPr>
        <p:spPr>
          <a:xfrm>
            <a:off x="5796136" y="4581128"/>
            <a:ext cx="2952328" cy="1872208"/>
          </a:xfrm>
        </p:spPr>
        <p:txBody>
          <a:bodyPr>
            <a:normAutofit lnSpcReduction="10000"/>
          </a:bodyPr>
          <a:lstStyle/>
          <a:p>
            <a:r>
              <a:rPr lang="uk-UA" dirty="0" smtClean="0">
                <a:solidFill>
                  <a:srgbClr val="00B0F0"/>
                </a:solidFill>
                <a:cs typeface="Arabic Typesetting" pitchFamily="66" charset="-78"/>
              </a:rPr>
              <a:t>Підготувала:</a:t>
            </a:r>
            <a:br>
              <a:rPr lang="uk-UA" dirty="0" smtClean="0">
                <a:solidFill>
                  <a:srgbClr val="00B0F0"/>
                </a:solidFill>
                <a:cs typeface="Arabic Typesetting" pitchFamily="66" charset="-78"/>
              </a:rPr>
            </a:br>
            <a:r>
              <a:rPr lang="uk-UA" dirty="0" smtClean="0">
                <a:solidFill>
                  <a:srgbClr val="00B0F0"/>
                </a:solidFill>
                <a:cs typeface="Arabic Typesetting" pitchFamily="66" charset="-78"/>
              </a:rPr>
              <a:t>Студентка 1курсу</a:t>
            </a:r>
            <a:br>
              <a:rPr lang="uk-UA" dirty="0" smtClean="0">
                <a:solidFill>
                  <a:srgbClr val="00B0F0"/>
                </a:solidFill>
                <a:cs typeface="Arabic Typesetting" pitchFamily="66" charset="-78"/>
              </a:rPr>
            </a:br>
            <a:r>
              <a:rPr lang="uk-UA" dirty="0" smtClean="0">
                <a:solidFill>
                  <a:srgbClr val="00B0F0"/>
                </a:solidFill>
                <a:cs typeface="Arabic Typesetting" pitchFamily="66" charset="-78"/>
              </a:rPr>
              <a:t>Групи УМЛ-14</a:t>
            </a:r>
            <a:br>
              <a:rPr lang="uk-UA" dirty="0" smtClean="0">
                <a:solidFill>
                  <a:srgbClr val="00B0F0"/>
                </a:solidFill>
                <a:cs typeface="Arabic Typesetting" pitchFamily="66" charset="-78"/>
              </a:rPr>
            </a:br>
            <a:r>
              <a:rPr lang="uk-UA" dirty="0" smtClean="0">
                <a:solidFill>
                  <a:srgbClr val="00B0F0"/>
                </a:solidFill>
                <a:cs typeface="Arabic Typesetting" pitchFamily="66" charset="-78"/>
              </a:rPr>
              <a:t>Михайленко Яна Станіславівна</a:t>
            </a:r>
            <a:endParaRPr lang="ru-RU" dirty="0">
              <a:solidFill>
                <a:srgbClr val="00B0F0"/>
              </a:solidFill>
              <a:cs typeface="Arabic Typesetting" pitchFamily="66" charset="-78"/>
            </a:endParaRPr>
          </a:p>
        </p:txBody>
      </p:sp>
    </p:spTree>
    <p:extLst>
      <p:ext uri="{BB962C8B-B14F-4D97-AF65-F5344CB8AC3E}">
        <p14:creationId xmlns:p14="http://schemas.microsoft.com/office/powerpoint/2010/main" val="282021181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16632"/>
            <a:ext cx="9001000" cy="6696744"/>
          </a:xfrm>
        </p:spPr>
      </p:pic>
    </p:spTree>
    <p:extLst>
      <p:ext uri="{BB962C8B-B14F-4D97-AF65-F5344CB8AC3E}">
        <p14:creationId xmlns:p14="http://schemas.microsoft.com/office/powerpoint/2010/main" val="46491369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16632"/>
            <a:ext cx="8537756" cy="6528046"/>
          </a:xfrm>
        </p:spPr>
      </p:pic>
    </p:spTree>
    <p:extLst>
      <p:ext uri="{BB962C8B-B14F-4D97-AF65-F5344CB8AC3E}">
        <p14:creationId xmlns:p14="http://schemas.microsoft.com/office/powerpoint/2010/main" val="29697525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uk-UA" sz="4800" dirty="0" smtClean="0"/>
              <a:t>  </a:t>
            </a:r>
            <a:r>
              <a:rPr lang="he-IL" sz="4800" dirty="0" smtClean="0">
                <a:latin typeface="Aharoni" pitchFamily="2" charset="-79"/>
                <a:cs typeface="Aharoni" pitchFamily="2" charset="-79"/>
              </a:rPr>
              <a:t>ויצאו </a:t>
            </a:r>
            <a:r>
              <a:rPr lang="he-IL" sz="4800" dirty="0">
                <a:latin typeface="Aharoni" pitchFamily="2" charset="-79"/>
                <a:cs typeface="Aharoni" pitchFamily="2" charset="-79"/>
              </a:rPr>
              <a:t>מן האדץ בחולעימ</a:t>
            </a:r>
            <a:endParaRPr lang="ru-RU" sz="4800" dirty="0">
              <a:cs typeface="Aharoni" pitchFamily="2" charset="-79"/>
            </a:endParaRPr>
          </a:p>
        </p:txBody>
      </p:sp>
      <p:sp>
        <p:nvSpPr>
          <p:cNvPr id="3" name="Заголовок 2"/>
          <p:cNvSpPr>
            <a:spLocks noGrp="1"/>
          </p:cNvSpPr>
          <p:nvPr>
            <p:ph type="title"/>
          </p:nvPr>
        </p:nvSpPr>
        <p:spPr>
          <a:xfrm>
            <a:off x="683568" y="548680"/>
            <a:ext cx="7756263" cy="1054250"/>
          </a:xfrm>
        </p:spPr>
        <p:txBody>
          <a:bodyPr/>
          <a:lstStyle/>
          <a:p>
            <a:r>
              <a:rPr lang="ru-RU" sz="2000" dirty="0"/>
              <a:t>і вони </a:t>
            </a:r>
            <a:r>
              <a:rPr lang="ru-RU" sz="2000" dirty="0" err="1"/>
              <a:t>вийшли</a:t>
            </a:r>
            <a:r>
              <a:rPr lang="ru-RU" sz="2000" dirty="0"/>
              <a:t> </a:t>
            </a:r>
            <a:r>
              <a:rPr lang="ru-RU" sz="2000" dirty="0" err="1"/>
              <a:t>із</a:t>
            </a:r>
            <a:r>
              <a:rPr lang="ru-RU" sz="2000" dirty="0"/>
              <a:t> </a:t>
            </a:r>
            <a:r>
              <a:rPr lang="ru-RU" sz="2000" dirty="0" err="1"/>
              <a:t>землі</a:t>
            </a:r>
            <a:r>
              <a:rPr lang="ru-RU" sz="2000" dirty="0"/>
              <a:t>, як черви</a:t>
            </a:r>
          </a:p>
        </p:txBody>
      </p:sp>
    </p:spTree>
    <p:extLst>
      <p:ext uri="{BB962C8B-B14F-4D97-AF65-F5344CB8AC3E}">
        <p14:creationId xmlns:p14="http://schemas.microsoft.com/office/powerpoint/2010/main" val="385316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543" y="2132856"/>
            <a:ext cx="5114769" cy="4725144"/>
          </a:xfrm>
        </p:spPr>
      </p:pic>
      <p:sp>
        <p:nvSpPr>
          <p:cNvPr id="3" name="Заголовок 2"/>
          <p:cNvSpPr>
            <a:spLocks noGrp="1"/>
          </p:cNvSpPr>
          <p:nvPr>
            <p:ph type="title"/>
          </p:nvPr>
        </p:nvSpPr>
        <p:spPr/>
        <p:txBody>
          <a:bodyPr/>
          <a:lstStyle/>
          <a:p>
            <a:r>
              <a:rPr lang="ru-RU" sz="1400" dirty="0" err="1"/>
              <a:t>Найдавніші</a:t>
            </a:r>
            <a:r>
              <a:rPr lang="ru-RU" sz="1400" dirty="0"/>
              <a:t> </a:t>
            </a:r>
            <a:r>
              <a:rPr lang="ru-RU" sz="1400" dirty="0" err="1"/>
              <a:t>написи</a:t>
            </a:r>
            <a:r>
              <a:rPr lang="ru-RU" sz="1400" dirty="0"/>
              <a:t>, </a:t>
            </a:r>
            <a:r>
              <a:rPr lang="ru-RU" sz="1400" dirty="0" err="1"/>
              <a:t>складені</a:t>
            </a:r>
            <a:r>
              <a:rPr lang="ru-RU" sz="1400" dirty="0"/>
              <a:t> з букв </a:t>
            </a:r>
            <a:r>
              <a:rPr lang="ru-RU" sz="1400" dirty="0" err="1"/>
              <a:t>алфавіту</a:t>
            </a:r>
            <a:r>
              <a:rPr lang="ru-RU" sz="1400" dirty="0"/>
              <a:t> </a:t>
            </a:r>
            <a:r>
              <a:rPr lang="ru-RU" sz="1400" dirty="0" err="1"/>
              <a:t>Фінікії</a:t>
            </a:r>
            <a:r>
              <a:rPr lang="ru-RU" sz="1400" dirty="0"/>
              <a:t>, </a:t>
            </a:r>
            <a:r>
              <a:rPr lang="ru-RU" sz="1400" dirty="0" err="1"/>
              <a:t>знайдені</a:t>
            </a:r>
            <a:r>
              <a:rPr lang="ru-RU" sz="1400" dirty="0"/>
              <a:t> </a:t>
            </a:r>
            <a:r>
              <a:rPr lang="ru-RU" sz="1400" dirty="0" err="1"/>
              <a:t>під</a:t>
            </a:r>
            <a:r>
              <a:rPr lang="ru-RU" sz="1400" dirty="0"/>
              <a:t> час </a:t>
            </a:r>
            <a:r>
              <a:rPr lang="ru-RU" sz="1400" dirty="0" err="1"/>
              <a:t>розкопок</a:t>
            </a:r>
            <a:r>
              <a:rPr lang="ru-RU" sz="1400" dirty="0"/>
              <a:t> </a:t>
            </a:r>
            <a:r>
              <a:rPr lang="ru-RU" sz="1400" dirty="0" err="1"/>
              <a:t>древньому</a:t>
            </a:r>
            <a:r>
              <a:rPr lang="ru-RU" sz="1400" dirty="0"/>
              <a:t> </a:t>
            </a:r>
            <a:r>
              <a:rPr lang="ru-RU" sz="1400" dirty="0" err="1"/>
              <a:t>місті</a:t>
            </a:r>
            <a:r>
              <a:rPr lang="ru-RU" sz="1400" dirty="0"/>
              <a:t> </a:t>
            </a:r>
            <a:r>
              <a:rPr lang="ru-RU" sz="1400" dirty="0" err="1"/>
              <a:t>Біблє</a:t>
            </a:r>
            <a:r>
              <a:rPr lang="ru-RU" sz="1400" dirty="0"/>
              <a:t> (</a:t>
            </a:r>
            <a:r>
              <a:rPr lang="ru-RU" sz="1400" dirty="0" err="1"/>
              <a:t>нині</a:t>
            </a:r>
            <a:r>
              <a:rPr lang="ru-RU" sz="1400" dirty="0"/>
              <a:t> </a:t>
            </a:r>
            <a:r>
              <a:rPr lang="ru-RU" sz="1400" dirty="0" err="1"/>
              <a:t>місто</a:t>
            </a:r>
            <a:r>
              <a:rPr lang="ru-RU" sz="1400" dirty="0"/>
              <a:t> </a:t>
            </a:r>
            <a:r>
              <a:rPr lang="ru-RU" sz="1400" dirty="0" err="1"/>
              <a:t>Джебель</a:t>
            </a:r>
            <a:r>
              <a:rPr lang="ru-RU" sz="1400" dirty="0"/>
              <a:t>), </a:t>
            </a:r>
            <a:r>
              <a:rPr lang="ru-RU" sz="1400" dirty="0" err="1"/>
              <a:t>біля</a:t>
            </a:r>
            <a:r>
              <a:rPr lang="ru-RU" sz="1400" dirty="0"/>
              <a:t> </a:t>
            </a:r>
            <a:r>
              <a:rPr lang="ru-RU" sz="1400" dirty="0" err="1"/>
              <a:t>підніжжя</a:t>
            </a:r>
            <a:r>
              <a:rPr lang="ru-RU" sz="1400" dirty="0"/>
              <a:t> </a:t>
            </a:r>
            <a:r>
              <a:rPr lang="ru-RU" sz="1400" dirty="0" err="1"/>
              <a:t>Ліванського</a:t>
            </a:r>
            <a:r>
              <a:rPr lang="ru-RU" sz="1400" dirty="0"/>
              <a:t> хребта. Вони </a:t>
            </a:r>
            <a:r>
              <a:rPr lang="ru-RU" sz="1400" dirty="0" err="1"/>
              <a:t>відносяться</a:t>
            </a:r>
            <a:r>
              <a:rPr lang="ru-RU" sz="1400" dirty="0"/>
              <a:t> до Х</a:t>
            </a:r>
            <a:r>
              <a:rPr lang="en-US" sz="1400" dirty="0"/>
              <a:t>III </a:t>
            </a:r>
            <a:r>
              <a:rPr lang="ru-RU" sz="1400" dirty="0"/>
              <a:t>ст. до н. е. Писали </a:t>
            </a:r>
            <a:r>
              <a:rPr lang="ru-RU" sz="1400" dirty="0" err="1"/>
              <a:t>фінікійці</a:t>
            </a:r>
            <a:r>
              <a:rPr lang="ru-RU" sz="1400" dirty="0"/>
              <a:t> справа </a:t>
            </a:r>
            <a:r>
              <a:rPr lang="ru-RU" sz="1400" dirty="0" err="1"/>
              <a:t>наліво</a:t>
            </a:r>
            <a:r>
              <a:rPr lang="ru-RU" sz="1400" dirty="0"/>
              <a:t>. </a:t>
            </a:r>
            <a:r>
              <a:rPr lang="ru-RU" sz="1400" dirty="0" err="1"/>
              <a:t>Свої</a:t>
            </a:r>
            <a:r>
              <a:rPr lang="ru-RU" sz="1400" dirty="0"/>
              <a:t> </a:t>
            </a:r>
            <a:r>
              <a:rPr lang="ru-RU" sz="1400" dirty="0" err="1"/>
              <a:t>торгові</a:t>
            </a:r>
            <a:r>
              <a:rPr lang="ru-RU" sz="1400" dirty="0"/>
              <a:t> записи вони </a:t>
            </a:r>
            <a:r>
              <a:rPr lang="ru-RU" sz="1400" dirty="0" err="1"/>
              <a:t>робили</a:t>
            </a:r>
            <a:r>
              <a:rPr lang="ru-RU" sz="1400" dirty="0"/>
              <a:t> </a:t>
            </a:r>
            <a:r>
              <a:rPr lang="ru-RU" sz="1400" dirty="0" err="1"/>
              <a:t>чорнилом</a:t>
            </a:r>
            <a:r>
              <a:rPr lang="ru-RU" sz="1400" dirty="0"/>
              <a:t> на черепках. Таких </a:t>
            </a:r>
            <a:r>
              <a:rPr lang="ru-RU" sz="1400" dirty="0" err="1"/>
              <a:t>черепків</a:t>
            </a:r>
            <a:r>
              <a:rPr lang="ru-RU" sz="1400" dirty="0"/>
              <a:t> </a:t>
            </a:r>
            <a:r>
              <a:rPr lang="ru-RU" sz="1400" dirty="0" err="1"/>
              <a:t>знайдено</a:t>
            </a:r>
            <a:r>
              <a:rPr lang="ru-RU" sz="1400" dirty="0"/>
              <a:t> не </a:t>
            </a:r>
            <a:r>
              <a:rPr lang="ru-RU" sz="1400" dirty="0" err="1"/>
              <a:t>багато</a:t>
            </a:r>
            <a:r>
              <a:rPr lang="ru-RU" sz="1400" dirty="0"/>
              <a:t>. </a:t>
            </a:r>
            <a:r>
              <a:rPr lang="ru-RU" sz="1400" dirty="0" err="1"/>
              <a:t>Краще</a:t>
            </a:r>
            <a:r>
              <a:rPr lang="ru-RU" sz="1400" dirty="0"/>
              <a:t> </a:t>
            </a:r>
            <a:r>
              <a:rPr lang="ru-RU" sz="1400" dirty="0" err="1"/>
              <a:t>збереглися</a:t>
            </a:r>
            <a:r>
              <a:rPr lang="ru-RU" sz="1400" dirty="0"/>
              <a:t> </a:t>
            </a:r>
            <a:r>
              <a:rPr lang="ru-RU" sz="1400" dirty="0" err="1"/>
              <a:t>написи</a:t>
            </a:r>
            <a:r>
              <a:rPr lang="ru-RU" sz="1400" dirty="0"/>
              <a:t>, </a:t>
            </a:r>
            <a:r>
              <a:rPr lang="ru-RU" sz="1400" dirty="0" err="1"/>
              <a:t>висічені</a:t>
            </a:r>
            <a:r>
              <a:rPr lang="ru-RU" sz="1400" dirty="0"/>
              <a:t> на </a:t>
            </a:r>
            <a:r>
              <a:rPr lang="ru-RU" sz="1400" dirty="0" err="1"/>
              <a:t>камені</a:t>
            </a:r>
            <a:r>
              <a:rPr lang="ru-RU" sz="1400" dirty="0"/>
              <a:t>: </a:t>
            </a:r>
            <a:r>
              <a:rPr lang="ru-RU" sz="1400" dirty="0" err="1"/>
              <a:t>надгробні</a:t>
            </a:r>
            <a:r>
              <a:rPr lang="ru-RU" sz="1400" dirty="0"/>
              <a:t>, (на саркофагах </a:t>
            </a:r>
            <a:r>
              <a:rPr lang="ru-RU" sz="1400" dirty="0" err="1"/>
              <a:t>царів</a:t>
            </a:r>
            <a:r>
              <a:rPr lang="ru-RU" sz="1400" dirty="0"/>
              <a:t> і </a:t>
            </a:r>
            <a:r>
              <a:rPr lang="ru-RU" sz="1400" dirty="0" err="1"/>
              <a:t>жерців</a:t>
            </a:r>
            <a:r>
              <a:rPr lang="ru-RU" sz="1400" dirty="0"/>
              <a:t>) і </a:t>
            </a:r>
            <a:r>
              <a:rPr lang="ru-RU" sz="1400" dirty="0" err="1"/>
              <a:t>будівельні</a:t>
            </a:r>
            <a:r>
              <a:rPr lang="ru-RU" sz="1400" dirty="0"/>
              <a:t>, </a:t>
            </a:r>
            <a:r>
              <a:rPr lang="ru-RU" sz="1400" dirty="0" err="1"/>
              <a:t>розповідають</a:t>
            </a:r>
            <a:r>
              <a:rPr lang="ru-RU" sz="1400" dirty="0"/>
              <a:t> про </a:t>
            </a:r>
            <a:r>
              <a:rPr lang="ru-RU" sz="1400" dirty="0" err="1"/>
              <a:t>спорудження</a:t>
            </a:r>
            <a:r>
              <a:rPr lang="ru-RU" sz="1400" dirty="0"/>
              <a:t> </a:t>
            </a:r>
            <a:r>
              <a:rPr lang="ru-RU" sz="1400" dirty="0" err="1"/>
              <a:t>палаців</a:t>
            </a:r>
            <a:r>
              <a:rPr lang="ru-RU" sz="1400" dirty="0"/>
              <a:t> по </a:t>
            </a:r>
            <a:r>
              <a:rPr lang="ru-RU" sz="1400" dirty="0" err="1"/>
              <a:t>велінню</a:t>
            </a:r>
            <a:r>
              <a:rPr lang="ru-RU" sz="1400" dirty="0"/>
              <a:t> </a:t>
            </a:r>
            <a:r>
              <a:rPr lang="ru-RU" sz="1400" dirty="0" err="1"/>
              <a:t>царів</a:t>
            </a:r>
            <a:r>
              <a:rPr lang="ru-RU" sz="1600" dirty="0"/>
              <a:t>.</a:t>
            </a:r>
          </a:p>
        </p:txBody>
      </p:sp>
      <p:sp>
        <p:nvSpPr>
          <p:cNvPr id="5" name="Прямоугольник 4"/>
          <p:cNvSpPr/>
          <p:nvPr/>
        </p:nvSpPr>
        <p:spPr>
          <a:xfrm>
            <a:off x="5364088" y="2060848"/>
            <a:ext cx="2880320" cy="1077218"/>
          </a:xfrm>
          <a:prstGeom prst="rect">
            <a:avLst/>
          </a:prstGeom>
        </p:spPr>
        <p:txBody>
          <a:bodyPr wrap="square">
            <a:spAutoFit/>
          </a:bodyPr>
          <a:lstStyle/>
          <a:p>
            <a:r>
              <a:rPr lang="ru-RU" sz="1600" dirty="0">
                <a:cs typeface="Arabic Typesetting" pitchFamily="66" charset="-78"/>
              </a:rPr>
              <a:t>Саркофаг царя </a:t>
            </a:r>
            <a:r>
              <a:rPr lang="ru-RU" sz="1600" dirty="0" err="1">
                <a:cs typeface="Arabic Typesetting" pitchFamily="66" charset="-78"/>
              </a:rPr>
              <a:t>Ахірама</a:t>
            </a:r>
            <a:endParaRPr lang="ru-RU" sz="1600" dirty="0">
              <a:cs typeface="Arabic Typesetting" pitchFamily="66" charset="-78"/>
            </a:endParaRPr>
          </a:p>
          <a:p>
            <a:r>
              <a:rPr lang="ru-RU" sz="1200" dirty="0" err="1">
                <a:cs typeface="Arabic Typesetting" pitchFamily="66" charset="-78"/>
              </a:rPr>
              <a:t>Матеріал</a:t>
            </a:r>
            <a:r>
              <a:rPr lang="ru-RU" sz="1200" dirty="0">
                <a:cs typeface="Arabic Typesetting" pitchFamily="66" charset="-78"/>
              </a:rPr>
              <a:t>:	базальт</a:t>
            </a:r>
          </a:p>
          <a:p>
            <a:r>
              <a:rPr lang="ru-RU" sz="1200" dirty="0" err="1">
                <a:cs typeface="Arabic Typesetting" pitchFamily="66" charset="-78"/>
              </a:rPr>
              <a:t>Техніка</a:t>
            </a:r>
            <a:r>
              <a:rPr lang="ru-RU" sz="1200" dirty="0">
                <a:cs typeface="Arabic Typesetting" pitchFamily="66" charset="-78"/>
              </a:rPr>
              <a:t>:	скульптура</a:t>
            </a:r>
          </a:p>
          <a:p>
            <a:r>
              <a:rPr lang="ru-RU" sz="1200" dirty="0" err="1">
                <a:cs typeface="Arabic Typesetting" pitchFamily="66" charset="-78"/>
              </a:rPr>
              <a:t>Зберігається</a:t>
            </a:r>
            <a:r>
              <a:rPr lang="ru-RU" sz="1200" dirty="0">
                <a:cs typeface="Arabic Typesetting" pitchFamily="66" charset="-78"/>
              </a:rPr>
              <a:t>:	Бейрут</a:t>
            </a:r>
          </a:p>
          <a:p>
            <a:r>
              <a:rPr lang="ru-RU" sz="1200" dirty="0">
                <a:cs typeface="Arabic Typesetting" pitchFamily="66" charset="-78"/>
              </a:rPr>
              <a:t>Музей:	</a:t>
            </a:r>
            <a:r>
              <a:rPr lang="ru-RU" sz="1200" dirty="0" err="1">
                <a:cs typeface="Arabic Typesetting" pitchFamily="66" charset="-78"/>
              </a:rPr>
              <a:t>Національний</a:t>
            </a:r>
            <a:r>
              <a:rPr lang="ru-RU" sz="1200" dirty="0">
                <a:cs typeface="Arabic Typesetting" pitchFamily="66" charset="-78"/>
              </a:rPr>
              <a:t> музей</a:t>
            </a:r>
          </a:p>
        </p:txBody>
      </p:sp>
    </p:spTree>
    <p:extLst>
      <p:ext uri="{BB962C8B-B14F-4D97-AF65-F5344CB8AC3E}">
        <p14:creationId xmlns:p14="http://schemas.microsoft.com/office/powerpoint/2010/main" val="99122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ru-RU" dirty="0" err="1"/>
              <a:t>Різні</a:t>
            </a:r>
            <a:r>
              <a:rPr lang="ru-RU" dirty="0"/>
              <a:t> </a:t>
            </a:r>
            <a:r>
              <a:rPr lang="ru-RU" dirty="0" err="1"/>
              <a:t>дослідники</a:t>
            </a:r>
            <a:r>
              <a:rPr lang="ru-RU" dirty="0"/>
              <a:t> </a:t>
            </a:r>
            <a:r>
              <a:rPr lang="ru-RU" dirty="0" err="1"/>
              <a:t>відносять</a:t>
            </a:r>
            <a:r>
              <a:rPr lang="ru-RU" dirty="0"/>
              <a:t> </a:t>
            </a:r>
            <a:r>
              <a:rPr lang="ru-RU" dirty="0" err="1"/>
              <a:t>напис</a:t>
            </a:r>
            <a:r>
              <a:rPr lang="ru-RU" dirty="0"/>
              <a:t> на </a:t>
            </a:r>
            <a:r>
              <a:rPr lang="ru-RU" dirty="0" err="1"/>
              <a:t>саркофазі</a:t>
            </a:r>
            <a:r>
              <a:rPr lang="ru-RU" dirty="0"/>
              <a:t> до </a:t>
            </a:r>
            <a:r>
              <a:rPr lang="en-US" dirty="0"/>
              <a:t>XI–X </a:t>
            </a:r>
            <a:r>
              <a:rPr lang="ru-RU" dirty="0"/>
              <a:t>ст. до н. е., </a:t>
            </a:r>
            <a:r>
              <a:rPr lang="ru-RU" dirty="0" err="1"/>
              <a:t>спираючись</a:t>
            </a:r>
            <a:r>
              <a:rPr lang="ru-RU" dirty="0"/>
              <a:t> на </a:t>
            </a:r>
            <a:r>
              <a:rPr lang="ru-RU" dirty="0" err="1"/>
              <a:t>фонетичну</a:t>
            </a:r>
            <a:r>
              <a:rPr lang="ru-RU" dirty="0"/>
              <a:t> </a:t>
            </a:r>
            <a:r>
              <a:rPr lang="ru-RU" dirty="0" err="1"/>
              <a:t>реконструкцію</a:t>
            </a:r>
            <a:r>
              <a:rPr lang="ru-RU" dirty="0"/>
              <a:t>, </a:t>
            </a:r>
            <a:r>
              <a:rPr lang="ru-RU" dirty="0" err="1"/>
              <a:t>архаїчне</a:t>
            </a:r>
            <a:r>
              <a:rPr lang="ru-RU" dirty="0"/>
              <a:t> </a:t>
            </a:r>
            <a:r>
              <a:rPr lang="ru-RU" dirty="0" err="1"/>
              <a:t>написання</a:t>
            </a:r>
            <a:r>
              <a:rPr lang="ru-RU" dirty="0"/>
              <a:t> </a:t>
            </a:r>
            <a:r>
              <a:rPr lang="ru-RU" dirty="0" err="1"/>
              <a:t>літер</a:t>
            </a:r>
            <a:r>
              <a:rPr lang="ru-RU" dirty="0"/>
              <a:t> і </a:t>
            </a:r>
            <a:r>
              <a:rPr lang="ru-RU" dirty="0" err="1"/>
              <a:t>порівняння</a:t>
            </a:r>
            <a:r>
              <a:rPr lang="ru-RU" dirty="0"/>
              <a:t> з </a:t>
            </a:r>
            <a:r>
              <a:rPr lang="ru-RU" dirty="0" err="1"/>
              <a:t>відомими</a:t>
            </a:r>
            <a:r>
              <a:rPr lang="ru-RU" dirty="0"/>
              <a:t> </a:t>
            </a:r>
            <a:r>
              <a:rPr lang="ru-RU" dirty="0" err="1"/>
              <a:t>фінікійськими</a:t>
            </a:r>
            <a:r>
              <a:rPr lang="ru-RU" dirty="0"/>
              <a:t> </a:t>
            </a:r>
            <a:r>
              <a:rPr lang="ru-RU" dirty="0" err="1"/>
              <a:t>написами</a:t>
            </a:r>
            <a:r>
              <a:rPr lang="ru-RU" dirty="0"/>
              <a:t> </a:t>
            </a:r>
            <a:r>
              <a:rPr lang="ru-RU" dirty="0" err="1"/>
              <a:t>біблських</a:t>
            </a:r>
            <a:r>
              <a:rPr lang="ru-RU" dirty="0"/>
              <a:t> </a:t>
            </a:r>
            <a:r>
              <a:rPr lang="ru-RU" dirty="0" err="1"/>
              <a:t>правителів</a:t>
            </a:r>
            <a:r>
              <a:rPr lang="ru-RU" dirty="0"/>
              <a:t> </a:t>
            </a:r>
            <a:r>
              <a:rPr lang="ru-RU" dirty="0" err="1"/>
              <a:t>Абібаала</a:t>
            </a:r>
            <a:r>
              <a:rPr lang="ru-RU" dirty="0"/>
              <a:t> (</a:t>
            </a:r>
            <a:r>
              <a:rPr lang="en-US" dirty="0" err="1"/>
              <a:t>Abi-baal</a:t>
            </a:r>
            <a:r>
              <a:rPr lang="en-US" dirty="0"/>
              <a:t>, X </a:t>
            </a:r>
            <a:r>
              <a:rPr lang="ru-RU" dirty="0"/>
              <a:t>ст. до н. е.) і </a:t>
            </a:r>
            <a:r>
              <a:rPr lang="ru-RU" dirty="0" err="1"/>
              <a:t>Елібаала</a:t>
            </a:r>
            <a:r>
              <a:rPr lang="ru-RU" dirty="0"/>
              <a:t> (</a:t>
            </a:r>
            <a:r>
              <a:rPr lang="en-US" dirty="0"/>
              <a:t>Eli-</a:t>
            </a:r>
            <a:r>
              <a:rPr lang="en-US" dirty="0" err="1"/>
              <a:t>baal</a:t>
            </a:r>
            <a:r>
              <a:rPr lang="en-US" dirty="0"/>
              <a:t>, IX </a:t>
            </a:r>
            <a:r>
              <a:rPr lang="ru-RU" dirty="0"/>
              <a:t>ст. до н. е.). </a:t>
            </a:r>
            <a:r>
              <a:rPr lang="ru-RU" dirty="0" err="1"/>
              <a:t>Якби</a:t>
            </a:r>
            <a:r>
              <a:rPr lang="ru-RU" dirty="0"/>
              <a:t> </a:t>
            </a:r>
            <a:r>
              <a:rPr lang="ru-RU" dirty="0" err="1"/>
              <a:t>напис</a:t>
            </a:r>
            <a:r>
              <a:rPr lang="ru-RU" dirty="0"/>
              <a:t> </a:t>
            </a:r>
            <a:r>
              <a:rPr lang="ru-RU" dirty="0" err="1"/>
              <a:t>Ахірама</a:t>
            </a:r>
            <a:r>
              <a:rPr lang="ru-RU" dirty="0"/>
              <a:t> </a:t>
            </a:r>
            <a:r>
              <a:rPr lang="ru-RU" dirty="0" err="1"/>
              <a:t>був</a:t>
            </a:r>
            <a:r>
              <a:rPr lang="ru-RU" dirty="0"/>
              <a:t> </a:t>
            </a:r>
            <a:r>
              <a:rPr lang="ru-RU" dirty="0" err="1"/>
              <a:t>зроблений</a:t>
            </a:r>
            <a:r>
              <a:rPr lang="ru-RU" dirty="0"/>
              <a:t> в </a:t>
            </a:r>
            <a:r>
              <a:rPr lang="en-US" dirty="0"/>
              <a:t>XIII </a:t>
            </a:r>
            <a:r>
              <a:rPr lang="ru-RU" dirty="0"/>
              <a:t>ст. до н. е., то </a:t>
            </a:r>
            <a:r>
              <a:rPr lang="ru-RU" dirty="0" err="1"/>
              <a:t>написання</a:t>
            </a:r>
            <a:r>
              <a:rPr lang="ru-RU" dirty="0"/>
              <a:t> </a:t>
            </a:r>
            <a:r>
              <a:rPr lang="ru-RU" dirty="0" err="1"/>
              <a:t>літер</a:t>
            </a:r>
            <a:r>
              <a:rPr lang="ru-RU" dirty="0"/>
              <a:t> </a:t>
            </a:r>
            <a:r>
              <a:rPr lang="ru-RU" dirty="0" err="1"/>
              <a:t>було</a:t>
            </a:r>
            <a:r>
              <a:rPr lang="ru-RU" dirty="0"/>
              <a:t> б </a:t>
            </a:r>
            <a:r>
              <a:rPr lang="ru-RU" dirty="0" err="1"/>
              <a:t>іншим</a:t>
            </a:r>
            <a:r>
              <a:rPr lang="ru-RU" dirty="0"/>
              <a:t>. </a:t>
            </a:r>
            <a:r>
              <a:rPr lang="ru-RU" dirty="0" err="1"/>
              <a:t>Останнім</a:t>
            </a:r>
            <a:r>
              <a:rPr lang="ru-RU" dirty="0"/>
              <a:t> часом </a:t>
            </a:r>
            <a:r>
              <a:rPr lang="ru-RU" dirty="0" err="1"/>
              <a:t>виробився</a:t>
            </a:r>
            <a:r>
              <a:rPr lang="ru-RU" dirty="0"/>
              <a:t> консенсус, </a:t>
            </a:r>
            <a:r>
              <a:rPr lang="ru-RU" dirty="0" err="1"/>
              <a:t>що</a:t>
            </a:r>
            <a:r>
              <a:rPr lang="ru-RU" dirty="0"/>
              <a:t> </a:t>
            </a:r>
            <a:r>
              <a:rPr lang="ru-RU" dirty="0" err="1"/>
              <a:t>напис</a:t>
            </a:r>
            <a:r>
              <a:rPr lang="ru-RU" dirty="0"/>
              <a:t> на </a:t>
            </a:r>
            <a:r>
              <a:rPr lang="ru-RU" dirty="0" err="1"/>
              <a:t>саркофазі</a:t>
            </a:r>
            <a:r>
              <a:rPr lang="ru-RU" dirty="0"/>
              <a:t> </a:t>
            </a:r>
            <a:r>
              <a:rPr lang="ru-RU" dirty="0" err="1"/>
              <a:t>зроблений</a:t>
            </a:r>
            <a:r>
              <a:rPr lang="ru-RU" dirty="0"/>
              <a:t> </a:t>
            </a:r>
            <a:r>
              <a:rPr lang="ru-RU" dirty="0" err="1"/>
              <a:t>близько</a:t>
            </a:r>
            <a:r>
              <a:rPr lang="ru-RU" dirty="0"/>
              <a:t> 1000 р. до н. е., </a:t>
            </a:r>
            <a:r>
              <a:rPr lang="ru-RU" dirty="0" err="1"/>
              <a:t>хоча</a:t>
            </a:r>
            <a:r>
              <a:rPr lang="ru-RU" dirty="0"/>
              <a:t> остаточно </a:t>
            </a:r>
            <a:r>
              <a:rPr lang="ru-RU" dirty="0" err="1"/>
              <a:t>питання</a:t>
            </a:r>
            <a:r>
              <a:rPr lang="ru-RU" dirty="0"/>
              <a:t> </a:t>
            </a:r>
            <a:r>
              <a:rPr lang="ru-RU" dirty="0" err="1"/>
              <a:t>залишається</a:t>
            </a:r>
            <a:r>
              <a:rPr lang="ru-RU" dirty="0"/>
              <a:t> не </a:t>
            </a:r>
            <a:r>
              <a:rPr lang="ru-RU" dirty="0" err="1"/>
              <a:t>з'ясованим</a:t>
            </a:r>
            <a:r>
              <a:rPr lang="ru-RU" dirty="0"/>
              <a:t>. </a:t>
            </a:r>
            <a:r>
              <a:rPr lang="ru-RU" dirty="0" err="1"/>
              <a:t>Фінікійські</a:t>
            </a:r>
            <a:r>
              <a:rPr lang="ru-RU" dirty="0"/>
              <a:t> </a:t>
            </a:r>
            <a:r>
              <a:rPr lang="ru-RU" dirty="0" err="1"/>
              <a:t>літери</a:t>
            </a:r>
            <a:r>
              <a:rPr lang="ru-RU" dirty="0"/>
              <a:t> </a:t>
            </a:r>
            <a:r>
              <a:rPr lang="ru-RU" dirty="0" err="1"/>
              <a:t>вирізані</a:t>
            </a:r>
            <a:r>
              <a:rPr lang="ru-RU" dirty="0"/>
              <a:t> поверх </a:t>
            </a:r>
            <a:r>
              <a:rPr lang="ru-RU" dirty="0" err="1"/>
              <a:t>давнішого</a:t>
            </a:r>
            <a:r>
              <a:rPr lang="ru-RU" dirty="0"/>
              <a:t> стертого </a:t>
            </a:r>
            <a:r>
              <a:rPr lang="ru-RU" dirty="0" err="1"/>
              <a:t>напису</a:t>
            </a:r>
            <a:r>
              <a:rPr lang="ru-RU" dirty="0"/>
              <a:t>, </a:t>
            </a:r>
            <a:r>
              <a:rPr lang="ru-RU" dirty="0" err="1"/>
              <a:t>залишки</a:t>
            </a:r>
            <a:r>
              <a:rPr lang="ru-RU" dirty="0"/>
              <a:t> </a:t>
            </a:r>
            <a:r>
              <a:rPr lang="ru-RU" dirty="0" err="1"/>
              <a:t>якого</a:t>
            </a:r>
            <a:r>
              <a:rPr lang="ru-RU" dirty="0"/>
              <a:t> </a:t>
            </a:r>
            <a:r>
              <a:rPr lang="ru-RU" dirty="0" err="1"/>
              <a:t>збереглися</a:t>
            </a:r>
            <a:r>
              <a:rPr lang="ru-RU" dirty="0"/>
              <a:t>, </a:t>
            </a:r>
            <a:r>
              <a:rPr lang="ru-RU" dirty="0" err="1"/>
              <a:t>що</a:t>
            </a:r>
            <a:r>
              <a:rPr lang="ru-RU" dirty="0"/>
              <a:t> </a:t>
            </a:r>
            <a:r>
              <a:rPr lang="ru-RU" dirty="0" err="1"/>
              <a:t>знову</a:t>
            </a:r>
            <a:r>
              <a:rPr lang="ru-RU" dirty="0"/>
              <a:t> </a:t>
            </a:r>
            <a:r>
              <a:rPr lang="ru-RU" dirty="0" err="1"/>
              <a:t>піднімає</a:t>
            </a:r>
            <a:r>
              <a:rPr lang="ru-RU" dirty="0"/>
              <a:t> проблему як </a:t>
            </a:r>
            <a:r>
              <a:rPr lang="ru-RU" dirty="0" err="1"/>
              <a:t>датування</a:t>
            </a:r>
            <a:r>
              <a:rPr lang="ru-RU" dirty="0"/>
              <a:t> </a:t>
            </a:r>
            <a:r>
              <a:rPr lang="ru-RU" dirty="0" err="1"/>
              <a:t>напису</a:t>
            </a:r>
            <a:r>
              <a:rPr lang="ru-RU" dirty="0"/>
              <a:t>, так і часу </a:t>
            </a:r>
            <a:r>
              <a:rPr lang="ru-RU" dirty="0" err="1"/>
              <a:t>життя</a:t>
            </a:r>
            <a:r>
              <a:rPr lang="ru-RU" dirty="0"/>
              <a:t> царя </a:t>
            </a:r>
            <a:r>
              <a:rPr lang="ru-RU" dirty="0" err="1"/>
              <a:t>Ахірама</a:t>
            </a:r>
            <a:r>
              <a:rPr lang="ru-RU" dirty="0"/>
              <a:t> та </a:t>
            </a:r>
            <a:r>
              <a:rPr lang="ru-RU" dirty="0" err="1"/>
              <a:t>його</a:t>
            </a:r>
            <a:r>
              <a:rPr lang="ru-RU" dirty="0"/>
              <a:t> </a:t>
            </a:r>
            <a:r>
              <a:rPr lang="ru-RU" dirty="0" err="1"/>
              <a:t>сина</a:t>
            </a:r>
            <a:r>
              <a:rPr lang="ru-RU" dirty="0"/>
              <a:t>.</a:t>
            </a:r>
          </a:p>
        </p:txBody>
      </p:sp>
    </p:spTree>
    <p:extLst>
      <p:ext uri="{BB962C8B-B14F-4D97-AF65-F5344CB8AC3E}">
        <p14:creationId xmlns:p14="http://schemas.microsoft.com/office/powerpoint/2010/main" val="3269471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708921"/>
            <a:ext cx="7473900" cy="1368151"/>
          </a:xfrm>
        </p:spPr>
      </p:pic>
      <p:sp>
        <p:nvSpPr>
          <p:cNvPr id="3" name="Заголовок 2"/>
          <p:cNvSpPr>
            <a:spLocks noGrp="1"/>
          </p:cNvSpPr>
          <p:nvPr>
            <p:ph type="title"/>
          </p:nvPr>
        </p:nvSpPr>
        <p:spPr/>
        <p:txBody>
          <a:bodyPr/>
          <a:lstStyle/>
          <a:p>
            <a:r>
              <a:rPr lang="ru-RU" sz="1400" dirty="0"/>
              <a:t>«</a:t>
            </a:r>
            <a:r>
              <a:rPr lang="ru-RU" sz="1400" dirty="0" err="1"/>
              <a:t>Гробниця</a:t>
            </a:r>
            <a:r>
              <a:rPr lang="ru-RU" sz="1400" dirty="0"/>
              <a:t>, яку </a:t>
            </a:r>
            <a:r>
              <a:rPr lang="ru-RU" sz="1400" dirty="0" err="1"/>
              <a:t>Іттобал</a:t>
            </a:r>
            <a:r>
              <a:rPr lang="ru-RU" sz="1400" dirty="0"/>
              <a:t>, </a:t>
            </a:r>
            <a:r>
              <a:rPr lang="ru-RU" sz="1400" dirty="0" err="1"/>
              <a:t>син</a:t>
            </a:r>
            <a:r>
              <a:rPr lang="ru-RU" sz="1400" dirty="0"/>
              <a:t> </a:t>
            </a:r>
            <a:r>
              <a:rPr lang="ru-RU" sz="1400" dirty="0" err="1"/>
              <a:t>Ахірама</a:t>
            </a:r>
            <a:r>
              <a:rPr lang="ru-RU" sz="1400" dirty="0"/>
              <a:t>, правителя </a:t>
            </a:r>
            <a:r>
              <a:rPr lang="ru-RU" sz="1400" dirty="0" err="1"/>
              <a:t>Гвалу</a:t>
            </a:r>
            <a:r>
              <a:rPr lang="ru-RU" sz="1400" dirty="0"/>
              <a:t> [</a:t>
            </a:r>
            <a:r>
              <a:rPr lang="ru-RU" sz="1400" dirty="0" err="1"/>
              <a:t>Бібла</a:t>
            </a:r>
            <a:r>
              <a:rPr lang="ru-RU" sz="1400" dirty="0"/>
              <a:t>], </a:t>
            </a:r>
            <a:r>
              <a:rPr lang="ru-RU" sz="1400" dirty="0" err="1"/>
              <a:t>зробив</a:t>
            </a:r>
            <a:r>
              <a:rPr lang="ru-RU" sz="1400" dirty="0"/>
              <a:t> </a:t>
            </a:r>
            <a:r>
              <a:rPr lang="ru-RU" sz="1400" dirty="0" err="1"/>
              <a:t>батькові</a:t>
            </a:r>
            <a:r>
              <a:rPr lang="ru-RU" sz="1400" dirty="0"/>
              <a:t> для </a:t>
            </a:r>
            <a:r>
              <a:rPr lang="ru-RU" sz="1400" dirty="0" err="1"/>
              <a:t>його</a:t>
            </a:r>
            <a:r>
              <a:rPr lang="ru-RU" sz="1400" dirty="0"/>
              <a:t> </a:t>
            </a:r>
            <a:r>
              <a:rPr lang="ru-RU" sz="1400" dirty="0" err="1"/>
              <a:t>обителі</a:t>
            </a:r>
            <a:r>
              <a:rPr lang="ru-RU" sz="1400" dirty="0"/>
              <a:t> у </a:t>
            </a:r>
            <a:r>
              <a:rPr lang="ru-RU" sz="1400" dirty="0" err="1"/>
              <a:t>вічності</a:t>
            </a:r>
            <a:r>
              <a:rPr lang="ru-RU" sz="1400" dirty="0"/>
              <a:t>. І </a:t>
            </a:r>
            <a:r>
              <a:rPr lang="ru-RU" sz="1400" dirty="0" err="1"/>
              <a:t>якщо</a:t>
            </a:r>
            <a:r>
              <a:rPr lang="ru-RU" sz="1400" dirty="0"/>
              <a:t> </a:t>
            </a:r>
            <a:r>
              <a:rPr lang="ru-RU" sz="1400" dirty="0" err="1"/>
              <a:t>якийсь</a:t>
            </a:r>
            <a:r>
              <a:rPr lang="ru-RU" sz="1400" dirty="0"/>
              <a:t> </a:t>
            </a:r>
            <a:r>
              <a:rPr lang="ru-RU" sz="1400" dirty="0" err="1"/>
              <a:t>цар</a:t>
            </a:r>
            <a:r>
              <a:rPr lang="ru-RU" sz="1400" dirty="0"/>
              <a:t> </a:t>
            </a:r>
            <a:r>
              <a:rPr lang="ru-RU" sz="1400" dirty="0" err="1"/>
              <a:t>чи</a:t>
            </a:r>
            <a:r>
              <a:rPr lang="ru-RU" sz="1400" dirty="0"/>
              <a:t> </a:t>
            </a:r>
            <a:r>
              <a:rPr lang="ru-RU" sz="1400" dirty="0" err="1"/>
              <a:t>інший</a:t>
            </a:r>
            <a:r>
              <a:rPr lang="ru-RU" sz="1400" dirty="0"/>
              <a:t> правитель </a:t>
            </a:r>
            <a:r>
              <a:rPr lang="ru-RU" sz="1400" dirty="0" err="1"/>
              <a:t>або</a:t>
            </a:r>
            <a:r>
              <a:rPr lang="ru-RU" sz="1400" dirty="0"/>
              <a:t> будь-</a:t>
            </a:r>
            <a:r>
              <a:rPr lang="ru-RU" sz="1400" dirty="0" err="1"/>
              <a:t>який</a:t>
            </a:r>
            <a:r>
              <a:rPr lang="ru-RU" sz="1400" dirty="0"/>
              <a:t> </a:t>
            </a:r>
            <a:r>
              <a:rPr lang="ru-RU" sz="1400" dirty="0" err="1"/>
              <a:t>воєначальник</a:t>
            </a:r>
            <a:r>
              <a:rPr lang="ru-RU" sz="1400" dirty="0"/>
              <a:t> </a:t>
            </a:r>
            <a:r>
              <a:rPr lang="ru-RU" sz="1400" dirty="0" err="1"/>
              <a:t>нападе</a:t>
            </a:r>
            <a:r>
              <a:rPr lang="ru-RU" sz="1400" dirty="0"/>
              <a:t> та </a:t>
            </a:r>
            <a:r>
              <a:rPr lang="ru-RU" sz="1400" dirty="0" err="1"/>
              <a:t>відкриє</a:t>
            </a:r>
            <a:r>
              <a:rPr lang="ru-RU" sz="1400" dirty="0"/>
              <a:t> </a:t>
            </a:r>
            <a:r>
              <a:rPr lang="ru-RU" sz="1400" dirty="0" err="1"/>
              <a:t>гробницю</a:t>
            </a:r>
            <a:r>
              <a:rPr lang="ru-RU" sz="1400" dirty="0"/>
              <a:t>, нехай </a:t>
            </a:r>
            <a:r>
              <a:rPr lang="ru-RU" sz="1400" dirty="0" err="1"/>
              <a:t>його</a:t>
            </a:r>
            <a:r>
              <a:rPr lang="ru-RU" sz="1400" dirty="0"/>
              <a:t> </a:t>
            </a:r>
            <a:r>
              <a:rPr lang="ru-RU" sz="1400" dirty="0" err="1"/>
              <a:t>владний</a:t>
            </a:r>
            <a:r>
              <a:rPr lang="ru-RU" sz="1400" dirty="0"/>
              <a:t> </a:t>
            </a:r>
            <a:r>
              <a:rPr lang="ru-RU" sz="1400" dirty="0" err="1"/>
              <a:t>скіпетр</a:t>
            </a:r>
            <a:r>
              <a:rPr lang="ru-RU" sz="1400" dirty="0"/>
              <a:t> </a:t>
            </a:r>
            <a:r>
              <a:rPr lang="ru-RU" sz="1400" dirty="0" err="1"/>
              <a:t>зламається</a:t>
            </a:r>
            <a:r>
              <a:rPr lang="ru-RU" sz="1400" dirty="0"/>
              <a:t>, нехай </a:t>
            </a:r>
            <a:r>
              <a:rPr lang="ru-RU" sz="1400" dirty="0" err="1"/>
              <a:t>його</a:t>
            </a:r>
            <a:r>
              <a:rPr lang="ru-RU" sz="1400" dirty="0"/>
              <a:t> </a:t>
            </a:r>
            <a:r>
              <a:rPr lang="ru-RU" sz="1400" dirty="0" err="1"/>
              <a:t>царський</a:t>
            </a:r>
            <a:r>
              <a:rPr lang="ru-RU" sz="1400" dirty="0"/>
              <a:t> трон </a:t>
            </a:r>
            <a:r>
              <a:rPr lang="ru-RU" sz="1400" dirty="0" err="1"/>
              <a:t>перевернеться</a:t>
            </a:r>
            <a:r>
              <a:rPr lang="ru-RU" sz="1400" dirty="0"/>
              <a:t>, і нехай мир </a:t>
            </a:r>
            <a:r>
              <a:rPr lang="ru-RU" sz="1400" dirty="0" err="1"/>
              <a:t>покине</a:t>
            </a:r>
            <a:r>
              <a:rPr lang="ru-RU" sz="1400" dirty="0"/>
              <a:t> </a:t>
            </a:r>
            <a:r>
              <a:rPr lang="ru-RU" sz="1400" dirty="0" err="1"/>
              <a:t>Гвал</a:t>
            </a:r>
            <a:r>
              <a:rPr lang="ru-RU" sz="1400" dirty="0"/>
              <a:t>; а про </a:t>
            </a:r>
            <a:r>
              <a:rPr lang="ru-RU" sz="1400" dirty="0" err="1"/>
              <a:t>нього</a:t>
            </a:r>
            <a:r>
              <a:rPr lang="ru-RU" sz="1400" dirty="0"/>
              <a:t> самого нехай не </a:t>
            </a:r>
            <a:r>
              <a:rPr lang="ru-RU" sz="1400" dirty="0" err="1"/>
              <a:t>залишиться</a:t>
            </a:r>
            <a:r>
              <a:rPr lang="ru-RU" sz="1400" dirty="0"/>
              <a:t> </a:t>
            </a:r>
            <a:r>
              <a:rPr lang="ru-RU" sz="1400" dirty="0" err="1"/>
              <a:t>навіть</a:t>
            </a:r>
            <a:r>
              <a:rPr lang="ru-RU" sz="1400" dirty="0"/>
              <a:t> </a:t>
            </a:r>
            <a:r>
              <a:rPr lang="ru-RU" sz="1400" dirty="0" err="1"/>
              <a:t>написів</a:t>
            </a:r>
            <a:r>
              <a:rPr lang="ru-RU" sz="1400" dirty="0"/>
              <a:t>.»</a:t>
            </a:r>
          </a:p>
        </p:txBody>
      </p:sp>
    </p:spTree>
    <p:extLst>
      <p:ext uri="{BB962C8B-B14F-4D97-AF65-F5344CB8AC3E}">
        <p14:creationId xmlns:p14="http://schemas.microsoft.com/office/powerpoint/2010/main" val="2720594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
            <a:ext cx="7772400" cy="1484784"/>
          </a:xfrm>
        </p:spPr>
        <p:txBody>
          <a:bodyPr>
            <a:normAutofit/>
          </a:bodyPr>
          <a:lstStyle/>
          <a:p>
            <a:r>
              <a:rPr lang="uk-UA" sz="6600" dirty="0" smtClean="0">
                <a:solidFill>
                  <a:schemeClr val="accent2">
                    <a:lumMod val="50000"/>
                  </a:schemeClr>
                </a:solidFill>
                <a:latin typeface="Arial Narrow" pitchFamily="34" charset="0"/>
                <a:cs typeface="Aharoni" pitchFamily="2" charset="-79"/>
              </a:rPr>
              <a:t>Фінікійський Алфавіт</a:t>
            </a:r>
            <a:endParaRPr lang="ru-RU" sz="6600" dirty="0">
              <a:solidFill>
                <a:schemeClr val="accent2">
                  <a:lumMod val="50000"/>
                </a:schemeClr>
              </a:solidFill>
              <a:latin typeface="Arial Narrow" pitchFamily="34" charset="0"/>
              <a:cs typeface="Aharoni" pitchFamily="2" charset="-79"/>
            </a:endParaRPr>
          </a:p>
        </p:txBody>
      </p:sp>
      <p:sp>
        <p:nvSpPr>
          <p:cNvPr id="3" name="Подзаголовок 2"/>
          <p:cNvSpPr>
            <a:spLocks noGrp="1"/>
          </p:cNvSpPr>
          <p:nvPr>
            <p:ph type="subTitle" idx="1"/>
          </p:nvPr>
        </p:nvSpPr>
        <p:spPr>
          <a:xfrm flipV="1">
            <a:off x="7740352" y="6724584"/>
            <a:ext cx="45719" cy="376824"/>
          </a:xfrm>
        </p:spPr>
        <p:txBody>
          <a:bodyPr>
            <a:normAutofit fontScale="92500" lnSpcReduction="20000"/>
          </a:bodyPr>
          <a:lstStyle/>
          <a:p>
            <a:endParaRPr lang="uk-UA" dirty="0" smtClean="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29849"/>
            <a:ext cx="6192688" cy="5249016"/>
          </a:xfrm>
          <a:prstGeom prst="rect">
            <a:avLst/>
          </a:prstGeom>
        </p:spPr>
      </p:pic>
    </p:spTree>
    <p:extLst>
      <p:ext uri="{BB962C8B-B14F-4D97-AF65-F5344CB8AC3E}">
        <p14:creationId xmlns:p14="http://schemas.microsoft.com/office/powerpoint/2010/main" val="12076838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24744"/>
            <a:ext cx="8229600" cy="4857403"/>
          </a:xfrm>
        </p:spPr>
        <p:txBody>
          <a:bodyPr>
            <a:normAutofit fontScale="92500" lnSpcReduction="10000"/>
          </a:bodyPr>
          <a:lstStyle/>
          <a:p>
            <a:pPr marL="0" indent="0">
              <a:buNone/>
            </a:pPr>
            <a:r>
              <a:rPr lang="uk-UA" sz="1600" dirty="0" smtClean="0"/>
              <a:t> </a:t>
            </a:r>
          </a:p>
          <a:p>
            <a:pPr marL="0" indent="0">
              <a:buNone/>
            </a:pPr>
            <a:endParaRPr lang="uk-UA" sz="1600" dirty="0"/>
          </a:p>
          <a:p>
            <a:pPr marL="0" indent="0">
              <a:buNone/>
            </a:pPr>
            <a:r>
              <a:rPr lang="ru-RU" sz="1700" dirty="0" err="1">
                <a:latin typeface="Arial Narrow" pitchFamily="34" charset="0"/>
                <a:cs typeface="Angsana New" pitchFamily="18" charset="-34"/>
              </a:rPr>
              <a:t>Створення</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алфавіту</a:t>
            </a:r>
            <a:r>
              <a:rPr lang="ru-RU" sz="1700" dirty="0">
                <a:latin typeface="Arial Narrow" pitchFamily="34" charset="0"/>
                <a:cs typeface="Angsana New" pitchFamily="18" charset="-34"/>
              </a:rPr>
              <a:t> — </a:t>
            </a:r>
            <a:r>
              <a:rPr lang="ru-RU" sz="1700" dirty="0" err="1">
                <a:latin typeface="Arial Narrow" pitchFamily="34" charset="0"/>
                <a:cs typeface="Angsana New" pitchFamily="18" charset="-34"/>
              </a:rPr>
              <a:t>найбільше</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культурне</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досягнення</a:t>
            </a:r>
            <a:r>
              <a:rPr lang="ru-RU" sz="1700" dirty="0">
                <a:latin typeface="Arial Narrow" pitchFamily="34" charset="0"/>
                <a:cs typeface="Angsana New" pitchFamily="18" charset="-34"/>
              </a:rPr>
              <a:t> </a:t>
            </a:r>
            <a:r>
              <a:rPr lang="ru-RU" sz="1700" dirty="0" err="1" smtClean="0">
                <a:latin typeface="Arial Narrow" pitchFamily="34" charset="0"/>
                <a:cs typeface="Angsana New" pitchFamily="18" charset="-34"/>
              </a:rPr>
              <a:t>фінікійців</a:t>
            </a:r>
            <a:r>
              <a:rPr lang="ru-RU" sz="1700" dirty="0">
                <a:latin typeface="Arial Narrow" pitchFamily="34" charset="0"/>
                <a:cs typeface="Angsana New" pitchFamily="18" charset="-34"/>
              </a:rPr>
              <a:t>. З </a:t>
            </a:r>
            <a:r>
              <a:rPr lang="ru-RU" sz="1700" dirty="0" err="1">
                <a:latin typeface="Arial Narrow" pitchFamily="34" charset="0"/>
                <a:cs typeface="Angsana New" pitchFamily="18" charset="-34"/>
              </a:rPr>
              <a:t>їхньої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батьківщини</a:t>
            </a:r>
            <a:r>
              <a:rPr lang="ru-RU" sz="1700" dirty="0">
                <a:latin typeface="Arial Narrow" pitchFamily="34" charset="0"/>
                <a:cs typeface="Angsana New" pitchFamily="18" charset="-34"/>
              </a:rPr>
              <a:t> — з </a:t>
            </a:r>
            <a:r>
              <a:rPr lang="ru-RU" sz="1700" dirty="0" err="1">
                <a:latin typeface="Arial Narrow" pitchFamily="34" charset="0"/>
                <a:cs typeface="Angsana New" pitchFamily="18" charset="-34"/>
              </a:rPr>
              <a:t>вузької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берегової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смужки</a:t>
            </a:r>
            <a:r>
              <a:rPr lang="ru-RU" sz="1700" dirty="0">
                <a:latin typeface="Arial Narrow" pitchFamily="34" charset="0"/>
                <a:cs typeface="Angsana New" pitchFamily="18" charset="-34"/>
              </a:rPr>
              <a:t> на </a:t>
            </a:r>
            <a:r>
              <a:rPr lang="ru-RU" sz="1700" dirty="0" err="1">
                <a:latin typeface="Arial Narrow" pitchFamily="34" charset="0"/>
                <a:cs typeface="Angsana New" pitchFamily="18" charset="-34"/>
              </a:rPr>
              <a:t>території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сучасного</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Лівану</a:t>
            </a:r>
            <a:r>
              <a:rPr lang="ru-RU" sz="1700" dirty="0">
                <a:latin typeface="Arial Narrow" pitchFamily="34" charset="0"/>
                <a:cs typeface="Angsana New" pitchFamily="18" charset="-34"/>
              </a:rPr>
              <a:t> — </a:t>
            </a:r>
            <a:r>
              <a:rPr lang="ru-RU" sz="1700" dirty="0" err="1">
                <a:latin typeface="Arial Narrow" pitchFamily="34" charset="0"/>
                <a:cs typeface="Angsana New" pitchFamily="18" charset="-34"/>
              </a:rPr>
              <a:t>алфавіт</a:t>
            </a:r>
            <a:r>
              <a:rPr lang="ru-RU" sz="1700" dirty="0">
                <a:latin typeface="Arial Narrow" pitchFamily="34" charset="0"/>
                <a:cs typeface="Angsana New" pitchFamily="18" charset="-34"/>
              </a:rPr>
              <a:t> почав </a:t>
            </a:r>
            <a:r>
              <a:rPr lang="ru-RU" sz="1700" dirty="0" err="1">
                <a:latin typeface="Arial Narrow" pitchFamily="34" charset="0"/>
                <a:cs typeface="Angsana New" pitchFamily="18" charset="-34"/>
              </a:rPr>
              <a:t>тріумфальний</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хід</a:t>
            </a:r>
            <a:r>
              <a:rPr lang="ru-RU" sz="1700" dirty="0">
                <a:latin typeface="Arial Narrow" pitchFamily="34" charset="0"/>
                <a:cs typeface="Angsana New" pitchFamily="18" charset="-34"/>
              </a:rPr>
              <a:t> </a:t>
            </a:r>
            <a:r>
              <a:rPr lang="ru-RU" sz="1700" dirty="0" smtClean="0">
                <a:latin typeface="Arial Narrow" pitchFamily="34" charset="0"/>
                <a:cs typeface="Angsana New" pitchFamily="18" charset="-34"/>
              </a:rPr>
              <a:t>по </a:t>
            </a:r>
            <a:r>
              <a:rPr lang="ru-RU" sz="1700" dirty="0" err="1" smtClean="0">
                <a:latin typeface="Arial Narrow" pitchFamily="34" charset="0"/>
                <a:cs typeface="Angsana New" pitchFamily="18" charset="-34"/>
              </a:rPr>
              <a:t>світу</a:t>
            </a:r>
            <a:r>
              <a:rPr lang="ru-RU" sz="1700" dirty="0" smtClean="0">
                <a:latin typeface="Arial Narrow" pitchFamily="34" charset="0"/>
                <a:cs typeface="Angsana New" pitchFamily="18" charset="-34"/>
              </a:rPr>
              <a:t>. </a:t>
            </a:r>
            <a:r>
              <a:rPr lang="ru-RU" sz="1700" dirty="0" err="1">
                <a:latin typeface="Arial Narrow" pitchFamily="34" charset="0"/>
                <a:cs typeface="Angsana New" pitchFamily="18" charset="-34"/>
              </a:rPr>
              <a:t>Поступово</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фінікійський</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алфавіт</a:t>
            </a:r>
            <a:r>
              <a:rPr lang="ru-RU" sz="1700" dirty="0">
                <a:latin typeface="Arial Narrow" pitchFamily="34" charset="0"/>
                <a:cs typeface="Angsana New" pitchFamily="18" charset="-34"/>
              </a:rPr>
              <a:t> і </a:t>
            </a:r>
            <a:r>
              <a:rPr lang="ru-RU" sz="1700" dirty="0" err="1">
                <a:latin typeface="Arial Narrow" pitchFamily="34" charset="0"/>
                <a:cs typeface="Angsana New" pitchFamily="18" charset="-34"/>
              </a:rPr>
              <a:t>родинні</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йому</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системи</a:t>
            </a:r>
            <a:r>
              <a:rPr lang="ru-RU" sz="1700" dirty="0">
                <a:latin typeface="Arial Narrow" pitchFamily="34" charset="0"/>
                <a:cs typeface="Angsana New" pitchFamily="18" charset="-34"/>
              </a:rPr>
              <a:t> листа </a:t>
            </a:r>
            <a:r>
              <a:rPr lang="ru-RU" sz="1700" dirty="0" err="1">
                <a:latin typeface="Arial Narrow" pitchFamily="34" charset="0"/>
                <a:cs typeface="Angsana New" pitchFamily="18" charset="-34"/>
              </a:rPr>
              <a:t>витиснули</a:t>
            </a:r>
            <a:r>
              <a:rPr lang="ru-RU" sz="1700" dirty="0">
                <a:latin typeface="Arial Narrow" pitchFamily="34" charset="0"/>
                <a:cs typeface="Angsana New" pitchFamily="18" charset="-34"/>
              </a:rPr>
              <a:t> практично </a:t>
            </a:r>
            <a:r>
              <a:rPr lang="ru-RU" sz="1700" dirty="0" err="1">
                <a:latin typeface="Arial Narrow" pitchFamily="34" charset="0"/>
                <a:cs typeface="Angsana New" pitchFamily="18" charset="-34"/>
              </a:rPr>
              <a:t>всі</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інші</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древні</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форми</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писемності</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крім</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китайської</a:t>
            </a:r>
            <a:r>
              <a:rPr lang="ru-RU" sz="1700" dirty="0">
                <a:latin typeface="Arial Narrow" pitchFamily="34" charset="0"/>
                <a:cs typeface="Angsana New" pitchFamily="18" charset="-34"/>
              </a:rPr>
              <a:t> й </a:t>
            </a:r>
            <a:r>
              <a:rPr lang="ru-RU" sz="1700" dirty="0" err="1">
                <a:latin typeface="Arial Narrow" pitchFamily="34" charset="0"/>
                <a:cs typeface="Angsana New" pitchFamily="18" charset="-34"/>
              </a:rPr>
              <a:t>похідних</a:t>
            </a:r>
            <a:r>
              <a:rPr lang="ru-RU" sz="1700" dirty="0">
                <a:latin typeface="Arial Narrow" pitchFamily="34" charset="0"/>
                <a:cs typeface="Angsana New" pitchFamily="18" charset="-34"/>
              </a:rPr>
              <a:t> </a:t>
            </a:r>
            <a:r>
              <a:rPr lang="ru-RU" sz="1700" dirty="0" err="1" smtClean="0">
                <a:latin typeface="Arial Narrow" pitchFamily="34" charset="0"/>
                <a:cs typeface="Angsana New" pitchFamily="18" charset="-34"/>
              </a:rPr>
              <a:t>від</a:t>
            </a:r>
            <a:r>
              <a:rPr lang="ru-RU" sz="1700" dirty="0" smtClean="0">
                <a:latin typeface="Arial Narrow" pitchFamily="34" charset="0"/>
                <a:cs typeface="Angsana New" pitchFamily="18" charset="-34"/>
              </a:rPr>
              <a:t> </a:t>
            </a:r>
            <a:r>
              <a:rPr lang="ru-RU" sz="1700" dirty="0" err="1" smtClean="0">
                <a:latin typeface="Arial Narrow" pitchFamily="34" charset="0"/>
                <a:cs typeface="Angsana New" pitchFamily="18" charset="-34"/>
              </a:rPr>
              <a:t>неї</a:t>
            </a:r>
            <a:r>
              <a:rPr lang="ru-RU" sz="1700" dirty="0" smtClean="0">
                <a:latin typeface="Arial Narrow" pitchFamily="34" charset="0"/>
                <a:cs typeface="Angsana New" pitchFamily="18" charset="-34"/>
              </a:rPr>
              <a:t>. </a:t>
            </a:r>
            <a:r>
              <a:rPr lang="ru-RU" sz="1700" dirty="0" err="1">
                <a:latin typeface="Arial Narrow" pitchFamily="34" charset="0"/>
                <a:cs typeface="Angsana New" pitchFamily="18" charset="-34"/>
              </a:rPr>
              <a:t>Кирилиця</a:t>
            </a:r>
            <a:r>
              <a:rPr lang="ru-RU" sz="1700" dirty="0">
                <a:latin typeface="Arial Narrow" pitchFamily="34" charset="0"/>
                <a:cs typeface="Angsana New" pitchFamily="18" charset="-34"/>
              </a:rPr>
              <a:t> й </a:t>
            </a:r>
            <a:r>
              <a:rPr lang="ru-RU" sz="1700" dirty="0" err="1" smtClean="0">
                <a:latin typeface="Arial Narrow" pitchFamily="34" charset="0"/>
                <a:cs typeface="Angsana New" pitchFamily="18" charset="-34"/>
              </a:rPr>
              <a:t>латина</a:t>
            </a:r>
            <a:r>
              <a:rPr lang="ru-RU" sz="1700" dirty="0" smtClean="0">
                <a:latin typeface="Arial Narrow" pitchFamily="34" charset="0"/>
                <a:cs typeface="Angsana New" pitchFamily="18" charset="-34"/>
              </a:rPr>
              <a:t>, </a:t>
            </a:r>
            <a:r>
              <a:rPr lang="ru-RU" sz="1700" dirty="0" err="1">
                <a:latin typeface="Arial Narrow" pitchFamily="34" charset="0"/>
                <a:cs typeface="Angsana New" pitchFamily="18" charset="-34"/>
              </a:rPr>
              <a:t>арабський</a:t>
            </a:r>
            <a:r>
              <a:rPr lang="ru-RU" sz="1700" dirty="0">
                <a:latin typeface="Arial Narrow" pitchFamily="34" charset="0"/>
                <a:cs typeface="Angsana New" pitchFamily="18" charset="-34"/>
              </a:rPr>
              <a:t> і </a:t>
            </a:r>
            <a:r>
              <a:rPr lang="ru-RU" sz="1700" dirty="0" err="1">
                <a:latin typeface="Arial Narrow" pitchFamily="34" charset="0"/>
                <a:cs typeface="Angsana New" pitchFamily="18" charset="-34"/>
              </a:rPr>
              <a:t>єврейський</a:t>
            </a:r>
            <a:r>
              <a:rPr lang="ru-RU" sz="1700" dirty="0">
                <a:latin typeface="Arial Narrow" pitchFamily="34" charset="0"/>
                <a:cs typeface="Angsana New" pitchFamily="18" charset="-34"/>
              </a:rPr>
              <a:t> лист — </a:t>
            </a:r>
            <a:r>
              <a:rPr lang="ru-RU" sz="1700" dirty="0" err="1">
                <a:latin typeface="Arial Narrow" pitchFamily="34" charset="0"/>
                <a:cs typeface="Angsana New" pitchFamily="18" charset="-34"/>
              </a:rPr>
              <a:t>всі</a:t>
            </a:r>
            <a:r>
              <a:rPr lang="ru-RU" sz="1700" dirty="0">
                <a:latin typeface="Arial Narrow" pitchFamily="34" charset="0"/>
                <a:cs typeface="Angsana New" pitchFamily="18" charset="-34"/>
              </a:rPr>
              <a:t> вони </a:t>
            </a:r>
            <a:r>
              <a:rPr lang="ru-RU" sz="1700" dirty="0" err="1">
                <a:latin typeface="Arial Narrow" pitchFamily="34" charset="0"/>
                <a:cs typeface="Angsana New" pitchFamily="18" charset="-34"/>
              </a:rPr>
              <a:t>сходять</a:t>
            </a:r>
            <a:r>
              <a:rPr lang="ru-RU" sz="1700" dirty="0">
                <a:latin typeface="Arial Narrow" pitchFamily="34" charset="0"/>
                <a:cs typeface="Angsana New" pitchFamily="18" charset="-34"/>
              </a:rPr>
              <a:t> до </a:t>
            </a:r>
            <a:r>
              <a:rPr lang="ru-RU" sz="1700" dirty="0" err="1">
                <a:latin typeface="Arial Narrow" pitchFamily="34" charset="0"/>
                <a:cs typeface="Angsana New" pitchFamily="18" charset="-34"/>
              </a:rPr>
              <a:t>фінікійського</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алфавіту</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Згодом</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буквений</a:t>
            </a:r>
            <a:r>
              <a:rPr lang="ru-RU" sz="1700" dirty="0">
                <a:latin typeface="Arial Narrow" pitchFamily="34" charset="0"/>
                <a:cs typeface="Angsana New" pitchFamily="18" charset="-34"/>
              </a:rPr>
              <a:t> шрифт став </a:t>
            </a:r>
            <a:r>
              <a:rPr lang="ru-RU" sz="1700" dirty="0" err="1">
                <a:latin typeface="Arial Narrow" pitchFamily="34" charset="0"/>
                <a:cs typeface="Angsana New" pitchFamily="18" charset="-34"/>
              </a:rPr>
              <a:t>відомий</a:t>
            </a:r>
            <a:r>
              <a:rPr lang="ru-RU" sz="1700" dirty="0">
                <a:latin typeface="Arial Narrow" pitchFamily="34" charset="0"/>
                <a:cs typeface="Angsana New" pitchFamily="18" charset="-34"/>
              </a:rPr>
              <a:t> в </a:t>
            </a:r>
            <a:r>
              <a:rPr lang="ru-RU" sz="1700" dirty="0" err="1">
                <a:latin typeface="Arial Narrow" pitchFamily="34" charset="0"/>
                <a:cs typeface="Angsana New" pitchFamily="18" charset="-34"/>
              </a:rPr>
              <a:t>Індії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Індонезії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Середній</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Азії</a:t>
            </a:r>
            <a:r>
              <a:rPr lang="ru-RU" sz="1700" dirty="0">
                <a:latin typeface="Arial Narrow" pitchFamily="34" charset="0"/>
                <a:cs typeface="Angsana New" pitchFamily="18" charset="-34"/>
              </a:rPr>
              <a:t> й </a:t>
            </a:r>
            <a:r>
              <a:rPr lang="ru-RU" sz="1700" dirty="0" err="1" smtClean="0">
                <a:latin typeface="Arial Narrow" pitchFamily="34" charset="0"/>
                <a:cs typeface="Angsana New" pitchFamily="18" charset="-34"/>
              </a:rPr>
              <a:t>Монголії</a:t>
            </a:r>
            <a:r>
              <a:rPr lang="ru-RU" sz="1700" dirty="0" smtClean="0">
                <a:latin typeface="Arial Narrow" pitchFamily="34" charset="0"/>
                <a:cs typeface="Angsana New" pitchFamily="18" charset="-34"/>
              </a:rPr>
              <a:t> </a:t>
            </a:r>
          </a:p>
          <a:p>
            <a:pPr marL="0" indent="0">
              <a:buNone/>
            </a:pPr>
            <a:r>
              <a:rPr lang="ru-RU" sz="1700" dirty="0" err="1">
                <a:latin typeface="Arial Narrow" pitchFamily="34" charset="0"/>
                <a:cs typeface="Angsana New" pitchFamily="18" charset="-34"/>
              </a:rPr>
              <a:t>Фінікійський</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алфавіт</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складався</a:t>
            </a:r>
            <a:r>
              <a:rPr lang="ru-RU" sz="1700" dirty="0">
                <a:latin typeface="Arial Narrow" pitchFamily="34" charset="0"/>
                <a:cs typeface="Angsana New" pitchFamily="18" charset="-34"/>
              </a:rPr>
              <a:t> з 22 </a:t>
            </a:r>
            <a:r>
              <a:rPr lang="ru-RU" sz="1700" dirty="0" err="1">
                <a:latin typeface="Arial Narrow" pitchFamily="34" charset="0"/>
                <a:cs typeface="Angsana New" pitchFamily="18" charset="-34"/>
              </a:rPr>
              <a:t>знаків</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що</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позначали</a:t>
            </a:r>
            <a:r>
              <a:rPr lang="ru-RU" sz="1700" dirty="0">
                <a:latin typeface="Arial Narrow" pitchFamily="34" charset="0"/>
                <a:cs typeface="Angsana New" pitchFamily="18" charset="-34"/>
              </a:rPr>
              <a:t> звуки </a:t>
            </a:r>
            <a:r>
              <a:rPr lang="ru-RU" sz="1700" dirty="0" err="1">
                <a:latin typeface="Arial Narrow" pitchFamily="34" charset="0"/>
                <a:cs typeface="Angsana New" pitchFamily="18" charset="-34"/>
              </a:rPr>
              <a:t>мови</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Таке</a:t>
            </a:r>
            <a:r>
              <a:rPr lang="ru-RU" sz="1700" dirty="0">
                <a:latin typeface="Arial Narrow" pitchFamily="34" charset="0"/>
                <a:cs typeface="Angsana New" pitchFamily="18" charset="-34"/>
              </a:rPr>
              <a:t> письмо </a:t>
            </a:r>
            <a:r>
              <a:rPr lang="ru-RU" sz="1700" dirty="0" err="1">
                <a:latin typeface="Arial Narrow" pitchFamily="34" charset="0"/>
                <a:cs typeface="Angsana New" pitchFamily="18" charset="-34"/>
              </a:rPr>
              <a:t>було</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однією</a:t>
            </a:r>
            <a:r>
              <a:rPr lang="ru-RU" sz="1700" dirty="0">
                <a:latin typeface="Arial Narrow" pitchFamily="34" charset="0"/>
                <a:cs typeface="Angsana New" pitchFamily="18" charset="-34"/>
              </a:rPr>
              <a:t> з перших в </a:t>
            </a:r>
            <a:r>
              <a:rPr lang="ru-RU" sz="1700" dirty="0" err="1">
                <a:latin typeface="Arial Narrow" pitchFamily="34" charset="0"/>
                <a:cs typeface="Angsana New" pitchFamily="18" charset="-34"/>
              </a:rPr>
              <a:t>історії</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людства</a:t>
            </a:r>
            <a:r>
              <a:rPr lang="ru-RU" sz="1700" dirty="0">
                <a:latin typeface="Arial Narrow" pitchFamily="34" charset="0"/>
                <a:cs typeface="Angsana New" pitchFamily="18" charset="-34"/>
              </a:rPr>
              <a:t> звуковою </a:t>
            </a:r>
            <a:r>
              <a:rPr lang="ru-RU" sz="1700" dirty="0" err="1">
                <a:latin typeface="Arial Narrow" pitchFamily="34" charset="0"/>
                <a:cs typeface="Angsana New" pitchFamily="18" charset="-34"/>
              </a:rPr>
              <a:t>писемною</a:t>
            </a:r>
            <a:r>
              <a:rPr lang="ru-RU" sz="1700" dirty="0">
                <a:latin typeface="Arial Narrow" pitchFamily="34" charset="0"/>
                <a:cs typeface="Angsana New" pitchFamily="18" charset="-34"/>
              </a:rPr>
              <a:t> системою. </a:t>
            </a:r>
            <a:r>
              <a:rPr lang="ru-RU" sz="1700" dirty="0" err="1">
                <a:latin typeface="Arial Narrow" pitchFamily="34" charset="0"/>
                <a:cs typeface="Angsana New" pitchFamily="18" charset="-34"/>
              </a:rPr>
              <a:t>Фінікійський</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алфавіт</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був</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взірцем</a:t>
            </a:r>
            <a:r>
              <a:rPr lang="ru-RU" sz="1700" dirty="0">
                <a:latin typeface="Arial Narrow" pitchFamily="34" charset="0"/>
                <a:cs typeface="Angsana New" pitchFamily="18" charset="-34"/>
              </a:rPr>
              <a:t> для </a:t>
            </a:r>
            <a:r>
              <a:rPr lang="ru-RU" sz="1700" dirty="0" err="1">
                <a:latin typeface="Arial Narrow" pitchFamily="34" charset="0"/>
                <a:cs typeface="Angsana New" pitchFamily="18" charset="-34"/>
              </a:rPr>
              <a:t>створення</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досконаліших</a:t>
            </a:r>
            <a:r>
              <a:rPr lang="ru-RU" sz="1700" dirty="0">
                <a:latin typeface="Arial Narrow" pitchFamily="34" charset="0"/>
                <a:cs typeface="Angsana New" pitchFamily="18" charset="-34"/>
              </a:rPr>
              <a:t> за формою </a:t>
            </a:r>
            <a:r>
              <a:rPr lang="ru-RU" sz="1700" dirty="0" err="1">
                <a:latin typeface="Arial Narrow" pitchFamily="34" charset="0"/>
                <a:cs typeface="Angsana New" pitchFamily="18" charset="-34"/>
              </a:rPr>
              <a:t>написання</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алфавітів</a:t>
            </a:r>
            <a:r>
              <a:rPr lang="ru-RU" sz="1700" dirty="0">
                <a:latin typeface="Arial Narrow" pitchFamily="34" charset="0"/>
                <a:cs typeface="Angsana New" pitchFamily="18" charset="-34"/>
              </a:rPr>
              <a:t> в </a:t>
            </a:r>
            <a:r>
              <a:rPr lang="ru-RU" sz="1700" dirty="0" err="1">
                <a:latin typeface="Arial Narrow" pitchFamily="34" charset="0"/>
                <a:cs typeface="Angsana New" pitchFamily="18" charset="-34"/>
              </a:rPr>
              <a:t>інших</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народів</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більш</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зручних</a:t>
            </a:r>
            <a:r>
              <a:rPr lang="ru-RU" sz="1700" dirty="0">
                <a:latin typeface="Arial Narrow" pitchFamily="34" charset="0"/>
                <a:cs typeface="Angsana New" pitchFamily="18" charset="-34"/>
              </a:rPr>
              <a:t> для </a:t>
            </a:r>
            <a:r>
              <a:rPr lang="ru-RU" sz="1700" dirty="0" err="1">
                <a:latin typeface="Arial Narrow" pitchFamily="34" charset="0"/>
                <a:cs typeface="Angsana New" pitchFamily="18" charset="-34"/>
              </a:rPr>
              <a:t>навчання</a:t>
            </a:r>
            <a:r>
              <a:rPr lang="ru-RU" sz="1700" dirty="0">
                <a:latin typeface="Arial Narrow" pitchFamily="34" charset="0"/>
                <a:cs typeface="Angsana New" pitchFamily="18" charset="-34"/>
              </a:rPr>
              <a:t> і </a:t>
            </a:r>
            <a:r>
              <a:rPr lang="ru-RU" sz="1700" dirty="0" err="1">
                <a:latin typeface="Arial Narrow" pitchFamily="34" charset="0"/>
                <a:cs typeface="Angsana New" pitchFamily="18" charset="-34"/>
              </a:rPr>
              <a:t>фіксування</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пізнавальних</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даних</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Його</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принципи</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перейшли</a:t>
            </a:r>
            <a:r>
              <a:rPr lang="ru-RU" sz="1700" dirty="0">
                <a:latin typeface="Arial Narrow" pitchFamily="34" charset="0"/>
                <a:cs typeface="Angsana New" pitchFamily="18" charset="-34"/>
              </a:rPr>
              <a:t> до </a:t>
            </a:r>
            <a:r>
              <a:rPr lang="ru-RU" sz="1700" dirty="0" err="1">
                <a:latin typeface="Arial Narrow" pitchFamily="34" charset="0"/>
                <a:cs typeface="Angsana New" pitchFamily="18" charset="-34"/>
              </a:rPr>
              <a:t>арабів</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євреїв</a:t>
            </a:r>
            <a:r>
              <a:rPr lang="ru-RU" sz="1700" dirty="0">
                <a:latin typeface="Arial Narrow" pitchFamily="34" charset="0"/>
                <a:cs typeface="Angsana New" pitchFamily="18" charset="-34"/>
              </a:rPr>
              <a:t>, </a:t>
            </a:r>
            <a:r>
              <a:rPr lang="ru-RU" sz="1700" dirty="0" err="1">
                <a:latin typeface="Arial Narrow" pitchFamily="34" charset="0"/>
                <a:cs typeface="Angsana New" pitchFamily="18" charset="-34"/>
              </a:rPr>
              <a:t>греків</a:t>
            </a:r>
            <a:r>
              <a:rPr lang="ru-RU" sz="1700" dirty="0">
                <a:latin typeface="Arial Narrow" pitchFamily="34" charset="0"/>
                <a:cs typeface="Angsana New" pitchFamily="18" charset="-34"/>
              </a:rPr>
              <a:t>, римлян, </a:t>
            </a:r>
            <a:r>
              <a:rPr lang="ru-RU" sz="1700" dirty="0" err="1">
                <a:latin typeface="Arial Narrow" pitchFamily="34" charset="0"/>
                <a:cs typeface="Angsana New" pitchFamily="18" charset="-34"/>
              </a:rPr>
              <a:t>слов'ян</a:t>
            </a:r>
            <a:r>
              <a:rPr lang="ru-RU" sz="1700" dirty="0">
                <a:latin typeface="Arial Narrow" pitchFamily="34" charset="0"/>
                <a:cs typeface="Angsana New" pitchFamily="18" charset="-34"/>
              </a:rPr>
              <a:t> та до </a:t>
            </a:r>
            <a:r>
              <a:rPr lang="ru-RU" sz="1700" dirty="0" err="1">
                <a:latin typeface="Arial Narrow" pitchFamily="34" charset="0"/>
                <a:cs typeface="Angsana New" pitchFamily="18" charset="-34"/>
              </a:rPr>
              <a:t>інших</a:t>
            </a:r>
            <a:r>
              <a:rPr lang="ru-RU" sz="1700" dirty="0">
                <a:latin typeface="Arial Narrow" pitchFamily="34" charset="0"/>
                <a:cs typeface="Angsana New" pitchFamily="18" charset="-34"/>
              </a:rPr>
              <a:t> </a:t>
            </a:r>
            <a:r>
              <a:rPr lang="ru-RU" sz="1700" dirty="0" err="1" smtClean="0">
                <a:latin typeface="Arial Narrow" pitchFamily="34" charset="0"/>
                <a:cs typeface="Angsana New" pitchFamily="18" charset="-34"/>
              </a:rPr>
              <a:t>народів</a:t>
            </a:r>
            <a:r>
              <a:rPr lang="ru-RU" sz="1700" dirty="0" smtClean="0">
                <a:latin typeface="Arial Narrow" pitchFamily="34" charset="0"/>
                <a:cs typeface="Angsana New" pitchFamily="18" charset="-34"/>
              </a:rPr>
              <a:t> </a:t>
            </a:r>
          </a:p>
          <a:p>
            <a:pPr marL="0" indent="0">
              <a:buNone/>
            </a:pPr>
            <a:r>
              <a:rPr lang="uk-UA" sz="1700" dirty="0">
                <a:latin typeface="Arial Narrow" pitchFamily="34" charset="0"/>
                <a:cs typeface="Angsana New" pitchFamily="18" charset="-34"/>
              </a:rPr>
              <a:t> Фінікійці </a:t>
            </a:r>
            <a:r>
              <a:rPr lang="uk-UA" sz="1700" dirty="0" smtClean="0">
                <a:latin typeface="Arial Narrow" pitchFamily="34" charset="0"/>
                <a:cs typeface="Angsana New" pitchFamily="18" charset="-34"/>
              </a:rPr>
              <a:t>запозичивши письмо у єгиптян </a:t>
            </a:r>
            <a:r>
              <a:rPr lang="uk-UA" sz="1700" dirty="0">
                <a:latin typeface="Arial Narrow" pitchFamily="34" charset="0"/>
                <a:cs typeface="Angsana New" pitchFamily="18" charset="-34"/>
              </a:rPr>
              <a:t>і вавилонян й удосконаливши його, – створили власну </a:t>
            </a:r>
            <a:r>
              <a:rPr lang="uk-UA" sz="1700" dirty="0" smtClean="0">
                <a:latin typeface="Arial Narrow" pitchFamily="34" charset="0"/>
                <a:cs typeface="Angsana New" pitchFamily="18" charset="-34"/>
              </a:rPr>
              <a:t>абетку фонетичного </a:t>
            </a:r>
            <a:r>
              <a:rPr lang="uk-UA" sz="1700" dirty="0">
                <a:latin typeface="Arial Narrow" pitchFamily="34" charset="0"/>
                <a:cs typeface="Angsana New" pitchFamily="18" charset="-34"/>
              </a:rPr>
              <a:t>письма. Вона складалася з приголосних літер, тому її відносять </a:t>
            </a:r>
            <a:r>
              <a:rPr lang="uk-UA" sz="1700" dirty="0" smtClean="0">
                <a:latin typeface="Arial Narrow" pitchFamily="34" charset="0"/>
                <a:cs typeface="Angsana New" pitchFamily="18" charset="-34"/>
              </a:rPr>
              <a:t>до консонантних </a:t>
            </a:r>
            <a:r>
              <a:rPr lang="uk-UA" sz="1700" dirty="0">
                <a:latin typeface="Arial Narrow" pitchFamily="34" charset="0"/>
                <a:cs typeface="Angsana New" pitchFamily="18" charset="-34"/>
              </a:rPr>
              <a:t>на відміну від </a:t>
            </a:r>
            <a:r>
              <a:rPr lang="uk-UA" sz="1700" dirty="0" err="1">
                <a:latin typeface="Arial Narrow" pitchFamily="34" charset="0"/>
                <a:cs typeface="Angsana New" pitchFamily="18" charset="-34"/>
              </a:rPr>
              <a:t>вокалізованих</a:t>
            </a:r>
            <a:r>
              <a:rPr lang="uk-UA" sz="1700" dirty="0">
                <a:latin typeface="Arial Narrow" pitchFamily="34" charset="0"/>
                <a:cs typeface="Angsana New" pitchFamily="18" charset="-34"/>
              </a:rPr>
              <a:t>. Багато документів, пов’язаних </a:t>
            </a:r>
            <a:r>
              <a:rPr lang="uk-UA" sz="1700" dirty="0" smtClean="0">
                <a:latin typeface="Arial Narrow" pitchFamily="34" charset="0"/>
                <a:cs typeface="Angsana New" pitchFamily="18" charset="-34"/>
              </a:rPr>
              <a:t>з ранніми </a:t>
            </a:r>
            <a:r>
              <a:rPr lang="uk-UA" sz="1700" dirty="0">
                <a:latin typeface="Arial Narrow" pitchFamily="34" charset="0"/>
                <a:cs typeface="Angsana New" pitchFamily="18" charset="-34"/>
              </a:rPr>
              <a:t>зразками фінікійського фонетичного письма, знаходимо в </a:t>
            </a:r>
            <a:r>
              <a:rPr lang="uk-UA" sz="1700" dirty="0" err="1" smtClean="0">
                <a:latin typeface="Arial Narrow" pitchFamily="34" charset="0"/>
                <a:cs typeface="Angsana New" pitchFamily="18" charset="-34"/>
              </a:rPr>
              <a:t>околицяхс</a:t>
            </a:r>
            <a:r>
              <a:rPr lang="uk-UA" sz="1700" dirty="0" smtClean="0">
                <a:latin typeface="Arial Narrow" pitchFamily="34" charset="0"/>
                <a:cs typeface="Angsana New" pitchFamily="18" charset="-34"/>
              </a:rPr>
              <a:t> </a:t>
            </a:r>
            <a:r>
              <a:rPr lang="uk-UA" sz="1700" dirty="0" err="1" smtClean="0">
                <a:latin typeface="Arial Narrow" pitchFamily="34" charset="0"/>
                <a:cs typeface="Angsana New" pitchFamily="18" charset="-34"/>
              </a:rPr>
              <a:t>тародавнього</a:t>
            </a:r>
            <a:r>
              <a:rPr lang="uk-UA" sz="1700" dirty="0" smtClean="0">
                <a:latin typeface="Arial Narrow" pitchFamily="34" charset="0"/>
                <a:cs typeface="Angsana New" pitchFamily="18" charset="-34"/>
              </a:rPr>
              <a:t> </a:t>
            </a:r>
            <a:r>
              <a:rPr lang="uk-UA" sz="1700" dirty="0">
                <a:latin typeface="Arial Narrow" pitchFamily="34" charset="0"/>
                <a:cs typeface="Angsana New" pitchFamily="18" charset="-34"/>
              </a:rPr>
              <a:t>міста </a:t>
            </a:r>
            <a:r>
              <a:rPr lang="uk-UA" sz="1700" dirty="0" err="1">
                <a:latin typeface="Arial Narrow" pitchFamily="34" charset="0"/>
                <a:cs typeface="Angsana New" pitchFamily="18" charset="-34"/>
              </a:rPr>
              <a:t>Бібл</a:t>
            </a:r>
            <a:r>
              <a:rPr lang="uk-UA" sz="1700" dirty="0">
                <a:latin typeface="Arial Narrow" pitchFamily="34" charset="0"/>
                <a:cs typeface="Angsana New" pitchFamily="18" charset="-34"/>
              </a:rPr>
              <a:t>, з якого греки вивозили папірус. Звідси пішла </a:t>
            </a:r>
            <a:r>
              <a:rPr lang="uk-UA" sz="1700" dirty="0" smtClean="0">
                <a:latin typeface="Arial Narrow" pitchFamily="34" charset="0"/>
                <a:cs typeface="Angsana New" pitchFamily="18" charset="-34"/>
              </a:rPr>
              <a:t>грецька назва </a:t>
            </a:r>
            <a:r>
              <a:rPr lang="uk-UA" sz="1700" dirty="0">
                <a:latin typeface="Arial Narrow" pitchFamily="34" charset="0"/>
                <a:cs typeface="Angsana New" pitchFamily="18" charset="-34"/>
              </a:rPr>
              <a:t>книги </a:t>
            </a:r>
            <a:r>
              <a:rPr lang="uk-UA" sz="1700" dirty="0" err="1">
                <a:latin typeface="Arial Narrow" pitchFamily="34" charset="0"/>
                <a:cs typeface="Angsana New" pitchFamily="18" charset="-34"/>
              </a:rPr>
              <a:t>біблос</a:t>
            </a:r>
            <a:r>
              <a:rPr lang="uk-UA" sz="1700" dirty="0">
                <a:latin typeface="Arial Narrow" pitchFamily="34" charset="0"/>
                <a:cs typeface="Angsana New" pitchFamily="18" charset="-34"/>
              </a:rPr>
              <a:t> і терміни </a:t>
            </a:r>
            <a:r>
              <a:rPr lang="uk-UA" sz="1700" dirty="0" err="1">
                <a:latin typeface="Arial Narrow" pitchFamily="34" charset="0"/>
                <a:cs typeface="Angsana New" pitchFamily="18" charset="-34"/>
              </a:rPr>
              <a:t>біблія</a:t>
            </a:r>
            <a:r>
              <a:rPr lang="uk-UA" sz="1700" dirty="0">
                <a:latin typeface="Arial Narrow" pitchFamily="34" charset="0"/>
                <a:cs typeface="Angsana New" pitchFamily="18" charset="-34"/>
              </a:rPr>
              <a:t>, бібліотека. </a:t>
            </a:r>
            <a:r>
              <a:rPr lang="uk-UA" sz="1700" dirty="0" err="1">
                <a:latin typeface="Arial Narrow" pitchFamily="34" charset="0"/>
                <a:cs typeface="Angsana New" pitchFamily="18" charset="-34"/>
              </a:rPr>
              <a:t>Гіксоси</a:t>
            </a:r>
            <a:r>
              <a:rPr lang="uk-UA" sz="1700" dirty="0">
                <a:latin typeface="Arial Narrow" pitchFamily="34" charset="0"/>
                <a:cs typeface="Angsana New" pitchFamily="18" charset="-34"/>
              </a:rPr>
              <a:t>, </a:t>
            </a:r>
            <a:r>
              <a:rPr lang="uk-UA" sz="1700" dirty="0" smtClean="0">
                <a:latin typeface="Arial Narrow" pitchFamily="34" charset="0"/>
                <a:cs typeface="Angsana New" pitchFamily="18" charset="-34"/>
              </a:rPr>
              <a:t>запозичивши єгипетські </a:t>
            </a:r>
            <a:r>
              <a:rPr lang="uk-UA" sz="1700" dirty="0">
                <a:latin typeface="Arial Narrow" pitchFamily="34" charset="0"/>
                <a:cs typeface="Angsana New" pitchFamily="18" charset="-34"/>
              </a:rPr>
              <a:t>графічні зображення речей, істот тощо, використали їх для </a:t>
            </a:r>
            <a:r>
              <a:rPr lang="uk-UA" sz="1700" dirty="0" smtClean="0">
                <a:latin typeface="Arial Narrow" pitchFamily="34" charset="0"/>
                <a:cs typeface="Angsana New" pitchFamily="18" charset="-34"/>
              </a:rPr>
              <a:t>створення літер</a:t>
            </a:r>
            <a:r>
              <a:rPr lang="uk-UA" sz="1700" dirty="0">
                <a:latin typeface="Arial Narrow" pitchFamily="34" charset="0"/>
                <a:cs typeface="Angsana New" pitchFamily="18" charset="-34"/>
              </a:rPr>
              <a:t>. Кожне зображення стало водночас і літерою, якою починалось у </a:t>
            </a:r>
            <a:r>
              <a:rPr lang="uk-UA" sz="1700" dirty="0" err="1" smtClean="0">
                <a:latin typeface="Arial Narrow" pitchFamily="34" charset="0"/>
                <a:cs typeface="Angsana New" pitchFamily="18" charset="-34"/>
              </a:rPr>
              <a:t>гіксосів</a:t>
            </a:r>
            <a:r>
              <a:rPr lang="uk-UA" sz="1700" dirty="0" smtClean="0">
                <a:latin typeface="Arial Narrow" pitchFamily="34" charset="0"/>
                <a:cs typeface="Angsana New" pitchFamily="18" charset="-34"/>
              </a:rPr>
              <a:t> слово </a:t>
            </a:r>
            <a:r>
              <a:rPr lang="uk-UA" sz="1700" dirty="0">
                <a:latin typeface="Arial Narrow" pitchFamily="34" charset="0"/>
                <a:cs typeface="Angsana New" pitchFamily="18" charset="-34"/>
              </a:rPr>
              <a:t>на позначення даної речі.</a:t>
            </a:r>
            <a:endParaRPr lang="ru-RU" sz="1700" dirty="0">
              <a:latin typeface="Arial Narrow" pitchFamily="34" charset="0"/>
              <a:cs typeface="Angsana New" pitchFamily="18" charset="-34"/>
            </a:endParaRPr>
          </a:p>
        </p:txBody>
      </p:sp>
      <p:sp>
        <p:nvSpPr>
          <p:cNvPr id="2" name="Заголовок 1"/>
          <p:cNvSpPr>
            <a:spLocks noGrp="1"/>
          </p:cNvSpPr>
          <p:nvPr>
            <p:ph type="title"/>
          </p:nvPr>
        </p:nvSpPr>
        <p:spPr>
          <a:xfrm>
            <a:off x="395536" y="260648"/>
            <a:ext cx="8229600" cy="1143000"/>
          </a:xfrm>
        </p:spPr>
        <p:txBody>
          <a:bodyPr>
            <a:normAutofit fontScale="90000"/>
          </a:bodyPr>
          <a:lstStyle/>
          <a:p>
            <a:r>
              <a:rPr lang="uk-UA" dirty="0" smtClean="0"/>
              <a:t/>
            </a:r>
            <a:br>
              <a:rPr lang="uk-UA" dirty="0" smtClean="0"/>
            </a:br>
            <a:r>
              <a:rPr lang="uk-UA" sz="6000" dirty="0" smtClean="0">
                <a:solidFill>
                  <a:schemeClr val="accent3">
                    <a:lumMod val="75000"/>
                  </a:schemeClr>
                </a:solidFill>
              </a:rPr>
              <a:t>Виникнення Алфавіту</a:t>
            </a:r>
            <a:r>
              <a:rPr lang="uk-UA" sz="6000" dirty="0">
                <a:solidFill>
                  <a:schemeClr val="accent3">
                    <a:lumMod val="75000"/>
                  </a:schemeClr>
                </a:solidFill>
              </a:rPr>
              <a:t/>
            </a:r>
            <a:br>
              <a:rPr lang="uk-UA" sz="6000" dirty="0">
                <a:solidFill>
                  <a:schemeClr val="accent3">
                    <a:lumMod val="75000"/>
                  </a:schemeClr>
                </a:solidFill>
              </a:rPr>
            </a:br>
            <a:endParaRPr lang="ru-RU" sz="6000" dirty="0">
              <a:solidFill>
                <a:schemeClr val="accent3">
                  <a:lumMod val="75000"/>
                </a:schemeClr>
              </a:solidFill>
            </a:endParaRPr>
          </a:p>
        </p:txBody>
      </p:sp>
    </p:spTree>
    <p:extLst>
      <p:ext uri="{BB962C8B-B14F-4D97-AF65-F5344CB8AC3E}">
        <p14:creationId xmlns:p14="http://schemas.microsoft.com/office/powerpoint/2010/main" val="18341772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grpId="0" nodeType="clickEffect">
                                  <p:stCondLst>
                                    <p:cond delay="0"/>
                                  </p:stCondLst>
                                  <p:childTnLst>
                                    <p:animMotion origin="layout" path="M 0 0 L 0.073 -0.073 L 0.177 -0.073 L 0.25 0 L 0.25 0.104 L 0.177 0.177 L 0.073 0.177 L 0 0.104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sz="2000" dirty="0" err="1">
                <a:latin typeface="Arial" pitchFamily="34" charset="0"/>
                <a:cs typeface="Arial" pitchFamily="34" charset="0"/>
              </a:rPr>
              <a:t>Фінікійська</a:t>
            </a:r>
            <a:r>
              <a:rPr lang="ru-RU" sz="2000" dirty="0">
                <a:latin typeface="Arial" pitchFamily="34" charset="0"/>
                <a:cs typeface="Arial" pitchFamily="34" charset="0"/>
              </a:rPr>
              <a:t> </a:t>
            </a:r>
            <a:r>
              <a:rPr lang="ru-RU" sz="2000" dirty="0" err="1">
                <a:latin typeface="Arial" pitchFamily="34" charset="0"/>
                <a:cs typeface="Arial" pitchFamily="34" charset="0"/>
              </a:rPr>
              <a:t>писемність</a:t>
            </a:r>
            <a:r>
              <a:rPr lang="ru-RU" sz="2000" dirty="0">
                <a:latin typeface="Arial" pitchFamily="34" charset="0"/>
                <a:cs typeface="Arial" pitchFamily="34" charset="0"/>
              </a:rPr>
              <a:t> - одна з перших </a:t>
            </a:r>
            <a:r>
              <a:rPr lang="ru-RU" sz="2000" dirty="0" err="1">
                <a:latin typeface="Arial" pitchFamily="34" charset="0"/>
                <a:cs typeface="Arial" pitchFamily="34" charset="0"/>
              </a:rPr>
              <a:t>зафіксованих</a:t>
            </a:r>
            <a:r>
              <a:rPr lang="ru-RU" sz="2000" dirty="0">
                <a:latin typeface="Arial" pitchFamily="34" charset="0"/>
                <a:cs typeface="Arial" pitchFamily="34" charset="0"/>
              </a:rPr>
              <a:t> в </a:t>
            </a:r>
            <a:r>
              <a:rPr lang="ru-RU" sz="2000" dirty="0" err="1">
                <a:latin typeface="Arial" pitchFamily="34" charset="0"/>
                <a:cs typeface="Arial" pitchFamily="34" charset="0"/>
              </a:rPr>
              <a:t>історії</a:t>
            </a:r>
            <a:r>
              <a:rPr lang="ru-RU" sz="2000" dirty="0">
                <a:latin typeface="Arial" pitchFamily="34" charset="0"/>
                <a:cs typeface="Arial" pitchFamily="34" charset="0"/>
              </a:rPr>
              <a:t> </a:t>
            </a:r>
            <a:r>
              <a:rPr lang="ru-RU" sz="2000" dirty="0" err="1">
                <a:latin typeface="Arial" pitchFamily="34" charset="0"/>
                <a:cs typeface="Arial" pitchFamily="34" charset="0"/>
              </a:rPr>
              <a:t>людства</a:t>
            </a:r>
            <a:r>
              <a:rPr lang="ru-RU" sz="2000" dirty="0">
                <a:latin typeface="Arial" pitchFamily="34" charset="0"/>
                <a:cs typeface="Arial" pitchFamily="34" charset="0"/>
              </a:rPr>
              <a:t> систем </a:t>
            </a:r>
            <a:r>
              <a:rPr lang="ru-RU" sz="2000" dirty="0" err="1">
                <a:latin typeface="Arial" pitchFamily="34" charset="0"/>
                <a:cs typeface="Arial" pitchFamily="34" charset="0"/>
              </a:rPr>
              <a:t>фонетичного</a:t>
            </a:r>
            <a:r>
              <a:rPr lang="ru-RU" sz="2000" dirty="0">
                <a:latin typeface="Arial" pitchFamily="34" charset="0"/>
                <a:cs typeface="Arial" pitchFamily="34" charset="0"/>
              </a:rPr>
              <a:t> письма. </a:t>
            </a:r>
            <a:r>
              <a:rPr lang="ru-RU" sz="2000" dirty="0" err="1">
                <a:latin typeface="Arial" pitchFamily="34" charset="0"/>
                <a:cs typeface="Arial" pitchFamily="34" charset="0"/>
              </a:rPr>
              <a:t>З'явилася</a:t>
            </a:r>
            <a:r>
              <a:rPr lang="ru-RU" sz="2000" dirty="0">
                <a:latin typeface="Arial" pitchFamily="34" charset="0"/>
                <a:cs typeface="Arial" pitchFamily="34" charset="0"/>
              </a:rPr>
              <a:t> </a:t>
            </a:r>
            <a:r>
              <a:rPr lang="ru-RU" sz="2000" dirty="0" err="1">
                <a:latin typeface="Arial" pitchFamily="34" charset="0"/>
                <a:cs typeface="Arial" pitchFamily="34" charset="0"/>
              </a:rPr>
              <a:t>близько</a:t>
            </a:r>
            <a:r>
              <a:rPr lang="ru-RU" sz="2000" dirty="0">
                <a:latin typeface="Arial" pitchFamily="34" charset="0"/>
                <a:cs typeface="Arial" pitchFamily="34" charset="0"/>
              </a:rPr>
              <a:t> XV </a:t>
            </a:r>
            <a:r>
              <a:rPr lang="ru-RU" sz="2000" dirty="0" err="1">
                <a:latin typeface="Arial" pitchFamily="34" charset="0"/>
                <a:cs typeface="Arial" pitchFamily="34" charset="0"/>
              </a:rPr>
              <a:t>століття</a:t>
            </a:r>
            <a:r>
              <a:rPr lang="ru-RU" sz="2000" dirty="0">
                <a:latin typeface="Arial" pitchFamily="34" charset="0"/>
                <a:cs typeface="Arial" pitchFamily="34" charset="0"/>
              </a:rPr>
              <a:t> до н. е. та стала родоначальницею </a:t>
            </a:r>
            <a:r>
              <a:rPr lang="ru-RU" sz="2000" dirty="0" err="1">
                <a:latin typeface="Arial" pitchFamily="34" charset="0"/>
                <a:cs typeface="Arial" pitchFamily="34" charset="0"/>
              </a:rPr>
              <a:t>більшості</a:t>
            </a:r>
            <a:r>
              <a:rPr lang="ru-RU" sz="2000" dirty="0">
                <a:latin typeface="Arial" pitchFamily="34" charset="0"/>
                <a:cs typeface="Arial" pitchFamily="34" charset="0"/>
              </a:rPr>
              <a:t> </a:t>
            </a:r>
            <a:r>
              <a:rPr lang="ru-RU" sz="2000" dirty="0" err="1">
                <a:latin typeface="Arial" pitchFamily="34" charset="0"/>
                <a:cs typeface="Arial" pitchFamily="34" charset="0"/>
              </a:rPr>
              <a:t>сучасних</a:t>
            </a:r>
            <a:r>
              <a:rPr lang="ru-RU" sz="2000" dirty="0">
                <a:latin typeface="Arial" pitchFamily="34" charset="0"/>
                <a:cs typeface="Arial" pitchFamily="34" charset="0"/>
              </a:rPr>
              <a:t> </a:t>
            </a:r>
            <a:r>
              <a:rPr lang="ru-RU" sz="2000" dirty="0" err="1">
                <a:latin typeface="Arial" pitchFamily="34" charset="0"/>
                <a:cs typeface="Arial" pitchFamily="34" charset="0"/>
              </a:rPr>
              <a:t>алфавітних</a:t>
            </a:r>
            <a:r>
              <a:rPr lang="ru-RU" sz="2000" dirty="0">
                <a:latin typeface="Arial" pitchFamily="34" charset="0"/>
                <a:cs typeface="Arial" pitchFamily="34" charset="0"/>
              </a:rPr>
              <a:t> і </a:t>
            </a:r>
            <a:r>
              <a:rPr lang="ru-RU" sz="2000" dirty="0" err="1">
                <a:latin typeface="Arial" pitchFamily="34" charset="0"/>
                <a:cs typeface="Arial" pitchFamily="34" charset="0"/>
              </a:rPr>
              <a:t>деяких</a:t>
            </a:r>
            <a:r>
              <a:rPr lang="ru-RU" sz="2000" dirty="0">
                <a:latin typeface="Arial" pitchFamily="34" charset="0"/>
                <a:cs typeface="Arial" pitchFamily="34" charset="0"/>
              </a:rPr>
              <a:t> </a:t>
            </a:r>
            <a:r>
              <a:rPr lang="ru-RU" sz="2000" dirty="0" err="1">
                <a:latin typeface="Arial" pitchFamily="34" charset="0"/>
                <a:cs typeface="Arial" pitchFamily="34" charset="0"/>
              </a:rPr>
              <a:t>інших</a:t>
            </a:r>
            <a:r>
              <a:rPr lang="ru-RU" sz="2000" dirty="0">
                <a:latin typeface="Arial" pitchFamily="34" charset="0"/>
                <a:cs typeface="Arial" pitchFamily="34" charset="0"/>
              </a:rPr>
              <a:t> систем письма.</a:t>
            </a:r>
          </a:p>
          <a:p>
            <a:r>
              <a:rPr lang="ru-RU" sz="2000" dirty="0" err="1">
                <a:latin typeface="Arial" pitchFamily="34" charset="0"/>
                <a:cs typeface="Arial" pitchFamily="34" charset="0"/>
              </a:rPr>
              <a:t>Використовувала</a:t>
            </a:r>
            <a:r>
              <a:rPr lang="ru-RU" sz="2000" dirty="0">
                <a:latin typeface="Arial" pitchFamily="34" charset="0"/>
                <a:cs typeface="Arial" pitchFamily="34" charset="0"/>
              </a:rPr>
              <a:t> </a:t>
            </a:r>
            <a:r>
              <a:rPr lang="ru-RU" sz="2000" dirty="0" err="1">
                <a:latin typeface="Arial" pitchFamily="34" charset="0"/>
                <a:cs typeface="Arial" pitchFamily="34" charset="0"/>
              </a:rPr>
              <a:t>консонантний</a:t>
            </a:r>
            <a:r>
              <a:rPr lang="ru-RU" sz="2000" dirty="0">
                <a:latin typeface="Arial" pitchFamily="34" charset="0"/>
                <a:cs typeface="Arial" pitchFamily="34" charset="0"/>
              </a:rPr>
              <a:t> принцип, </a:t>
            </a:r>
            <a:r>
              <a:rPr lang="ru-RU" sz="2000" dirty="0" err="1">
                <a:latin typeface="Arial" pitchFamily="34" charset="0"/>
                <a:cs typeface="Arial" pitchFamily="34" charset="0"/>
              </a:rPr>
              <a:t>тобто</a:t>
            </a:r>
            <a:r>
              <a:rPr lang="ru-RU" sz="2000" dirty="0">
                <a:latin typeface="Arial" pitchFamily="34" charset="0"/>
                <a:cs typeface="Arial" pitchFamily="34" charset="0"/>
              </a:rPr>
              <a:t> для </a:t>
            </a:r>
            <a:r>
              <a:rPr lang="ru-RU" sz="2000" dirty="0" err="1">
                <a:latin typeface="Arial" pitchFamily="34" charset="0"/>
                <a:cs typeface="Arial" pitchFamily="34" charset="0"/>
              </a:rPr>
              <a:t>запису</a:t>
            </a:r>
            <a:r>
              <a:rPr lang="ru-RU" sz="2000" dirty="0">
                <a:latin typeface="Arial" pitchFamily="34" charset="0"/>
                <a:cs typeface="Arial" pitchFamily="34" charset="0"/>
              </a:rPr>
              <a:t> </a:t>
            </a:r>
            <a:r>
              <a:rPr lang="ru-RU" sz="2000" dirty="0" err="1">
                <a:latin typeface="Arial" pitchFamily="34" charset="0"/>
                <a:cs typeface="Arial" pitchFamily="34" charset="0"/>
              </a:rPr>
              <a:t>слів</a:t>
            </a:r>
            <a:r>
              <a:rPr lang="ru-RU" sz="2000" dirty="0">
                <a:latin typeface="Arial" pitchFamily="34" charset="0"/>
                <a:cs typeface="Arial" pitchFamily="34" charset="0"/>
              </a:rPr>
              <a:t> </a:t>
            </a:r>
            <a:r>
              <a:rPr lang="ru-RU" sz="2000" dirty="0" err="1">
                <a:latin typeface="Arial" pitchFamily="34" charset="0"/>
                <a:cs typeface="Arial" pitchFamily="34" charset="0"/>
              </a:rPr>
              <a:t>використовувалися</a:t>
            </a:r>
            <a:r>
              <a:rPr lang="ru-RU" sz="2000" dirty="0">
                <a:latin typeface="Arial" pitchFamily="34" charset="0"/>
                <a:cs typeface="Arial" pitchFamily="34" charset="0"/>
              </a:rPr>
              <a:t> </a:t>
            </a:r>
            <a:r>
              <a:rPr lang="ru-RU" sz="2000" dirty="0" err="1">
                <a:latin typeface="Arial" pitchFamily="34" charset="0"/>
                <a:cs typeface="Arial" pitchFamily="34" charset="0"/>
              </a:rPr>
              <a:t>тільки</a:t>
            </a:r>
            <a:r>
              <a:rPr lang="ru-RU" sz="2000" dirty="0">
                <a:latin typeface="Arial" pitchFamily="34" charset="0"/>
                <a:cs typeface="Arial" pitchFamily="34" charset="0"/>
              </a:rPr>
              <a:t> </a:t>
            </a:r>
            <a:r>
              <a:rPr lang="ru-RU" sz="2000" dirty="0" err="1">
                <a:latin typeface="Arial" pitchFamily="34" charset="0"/>
                <a:cs typeface="Arial" pitchFamily="34" charset="0"/>
              </a:rPr>
              <a:t>приголосні</a:t>
            </a:r>
            <a:r>
              <a:rPr lang="ru-RU" sz="2000" dirty="0">
                <a:latin typeface="Arial" pitchFamily="34" charset="0"/>
                <a:cs typeface="Arial" pitchFamily="34" charset="0"/>
              </a:rPr>
              <a:t> звуки, а </a:t>
            </a:r>
            <a:r>
              <a:rPr lang="ru-RU" sz="2000" dirty="0" err="1">
                <a:latin typeface="Arial" pitchFamily="34" charset="0"/>
                <a:cs typeface="Arial" pitchFamily="34" charset="0"/>
              </a:rPr>
              <a:t>значення</a:t>
            </a:r>
            <a:r>
              <a:rPr lang="ru-RU" sz="2000" dirty="0">
                <a:latin typeface="Arial" pitchFamily="34" charset="0"/>
                <a:cs typeface="Arial" pitchFamily="34" charset="0"/>
              </a:rPr>
              <a:t> </a:t>
            </a:r>
            <a:r>
              <a:rPr lang="ru-RU" sz="2000" dirty="0" err="1">
                <a:latin typeface="Arial" pitchFamily="34" charset="0"/>
                <a:cs typeface="Arial" pitchFamily="34" charset="0"/>
              </a:rPr>
              <a:t>голосних</a:t>
            </a:r>
            <a:r>
              <a:rPr lang="ru-RU" sz="2000" dirty="0">
                <a:latin typeface="Arial" pitchFamily="34" charset="0"/>
                <a:cs typeface="Arial" pitchFamily="34" charset="0"/>
              </a:rPr>
              <a:t> </a:t>
            </a:r>
            <a:r>
              <a:rPr lang="ru-RU" sz="2000" dirty="0" err="1" smtClean="0">
                <a:latin typeface="Arial" pitchFamily="34" charset="0"/>
                <a:cs typeface="Arial" pitchFamily="34" charset="0"/>
              </a:rPr>
              <a:t>залишалося</a:t>
            </a:r>
            <a:r>
              <a:rPr lang="ru-RU" sz="2000" dirty="0" smtClean="0">
                <a:latin typeface="Arial" pitchFamily="34" charset="0"/>
                <a:cs typeface="Arial" pitchFamily="34" charset="0"/>
              </a:rPr>
              <a:t> </a:t>
            </a:r>
            <a:r>
              <a:rPr lang="ru-RU" sz="2000" dirty="0">
                <a:latin typeface="Arial" pitchFamily="34" charset="0"/>
                <a:cs typeface="Arial" pitchFamily="34" charset="0"/>
              </a:rPr>
              <a:t>на </a:t>
            </a:r>
            <a:r>
              <a:rPr lang="ru-RU" sz="2000" dirty="0" err="1">
                <a:latin typeface="Arial" pitchFamily="34" charset="0"/>
                <a:cs typeface="Arial" pitchFamily="34" charset="0"/>
              </a:rPr>
              <a:t>розсуд</a:t>
            </a:r>
            <a:r>
              <a:rPr lang="ru-RU" sz="2000" dirty="0">
                <a:latin typeface="Arial" pitchFamily="34" charset="0"/>
                <a:cs typeface="Arial" pitchFamily="34" charset="0"/>
              </a:rPr>
              <a:t> </a:t>
            </a:r>
            <a:r>
              <a:rPr lang="ru-RU" sz="2000" dirty="0" err="1">
                <a:latin typeface="Arial" pitchFamily="34" charset="0"/>
                <a:cs typeface="Arial" pitchFamily="34" charset="0"/>
              </a:rPr>
              <a:t>читача</a:t>
            </a:r>
            <a:r>
              <a:rPr lang="ru-RU" sz="2000" dirty="0">
                <a:latin typeface="Arial" pitchFamily="34" charset="0"/>
                <a:cs typeface="Arial" pitchFamily="34" charset="0"/>
              </a:rPr>
              <a:t>. </a:t>
            </a:r>
            <a:r>
              <a:rPr lang="ru-RU" sz="2000" dirty="0" err="1">
                <a:latin typeface="Arial" pitchFamily="34" charset="0"/>
                <a:cs typeface="Arial" pitchFamily="34" charset="0"/>
              </a:rPr>
              <a:t>Напрям</a:t>
            </a:r>
            <a:r>
              <a:rPr lang="ru-RU" sz="2000" dirty="0">
                <a:latin typeface="Arial" pitchFamily="34" charset="0"/>
                <a:cs typeface="Arial" pitchFamily="34" charset="0"/>
              </a:rPr>
              <a:t> </a:t>
            </a:r>
            <a:r>
              <a:rPr lang="ru-RU" sz="2000" dirty="0" err="1">
                <a:latin typeface="Arial" pitchFamily="34" charset="0"/>
                <a:cs typeface="Arial" pitchFamily="34" charset="0"/>
              </a:rPr>
              <a:t>запису</a:t>
            </a:r>
            <a:r>
              <a:rPr lang="ru-RU" sz="2000" dirty="0">
                <a:latin typeface="Arial" pitchFamily="34" charset="0"/>
                <a:cs typeface="Arial" pitchFamily="34" charset="0"/>
              </a:rPr>
              <a:t> - справа </a:t>
            </a:r>
            <a:r>
              <a:rPr lang="ru-RU" sz="2000" dirty="0" err="1">
                <a:latin typeface="Arial" pitchFamily="34" charset="0"/>
                <a:cs typeface="Arial" pitchFamily="34" charset="0"/>
              </a:rPr>
              <a:t>наліво</a:t>
            </a:r>
            <a:r>
              <a:rPr lang="ru-RU" sz="2000" dirty="0" smtClean="0">
                <a:latin typeface="Arial" pitchFamily="34" charset="0"/>
                <a:cs typeface="Arial" pitchFamily="34" charset="0"/>
              </a:rPr>
              <a:t>. </a:t>
            </a:r>
          </a:p>
          <a:p>
            <a:r>
              <a:rPr lang="ru-RU" sz="2000" dirty="0">
                <a:latin typeface="Arial" pitchFamily="34" charset="0"/>
                <a:cs typeface="Arial" pitchFamily="34" charset="0"/>
              </a:rPr>
              <a:t>Як </a:t>
            </a:r>
            <a:r>
              <a:rPr lang="ru-RU" sz="2000" dirty="0" err="1">
                <a:latin typeface="Arial" pitchFamily="34" charset="0"/>
                <a:cs typeface="Arial" pitchFamily="34" charset="0"/>
              </a:rPr>
              <a:t>вважають</a:t>
            </a:r>
            <a:r>
              <a:rPr lang="ru-RU" sz="2000" dirty="0">
                <a:latin typeface="Arial" pitchFamily="34" charset="0"/>
                <a:cs typeface="Arial" pitchFamily="34" charset="0"/>
              </a:rPr>
              <a:t>, </a:t>
            </a:r>
            <a:r>
              <a:rPr lang="ru-RU" sz="2000" dirty="0" err="1">
                <a:latin typeface="Arial" pitchFamily="34" charset="0"/>
                <a:cs typeface="Arial" pitchFamily="34" charset="0"/>
              </a:rPr>
              <a:t>чотири</a:t>
            </a:r>
            <a:r>
              <a:rPr lang="ru-RU" sz="2000" dirty="0">
                <a:latin typeface="Arial" pitchFamily="34" charset="0"/>
                <a:cs typeface="Arial" pitchFamily="34" charset="0"/>
              </a:rPr>
              <a:t> </a:t>
            </a:r>
            <a:r>
              <a:rPr lang="ru-RU" sz="2000" dirty="0" err="1">
                <a:latin typeface="Arial" pitchFamily="34" charset="0"/>
                <a:cs typeface="Arial" pitchFamily="34" charset="0"/>
              </a:rPr>
              <a:t>п'ятих</a:t>
            </a:r>
            <a:r>
              <a:rPr lang="ru-RU" sz="2000" dirty="0">
                <a:latin typeface="Arial" pitchFamily="34" charset="0"/>
                <a:cs typeface="Arial" pitchFamily="34" charset="0"/>
              </a:rPr>
              <a:t> </a:t>
            </a:r>
            <a:r>
              <a:rPr lang="ru-RU" sz="2000" dirty="0" err="1">
                <a:latin typeface="Arial" pitchFamily="34" charset="0"/>
                <a:cs typeface="Arial" pitchFamily="34" charset="0"/>
              </a:rPr>
              <a:t>всіх</a:t>
            </a:r>
            <a:r>
              <a:rPr lang="ru-RU" sz="2000" dirty="0">
                <a:latin typeface="Arial" pitchFamily="34" charset="0"/>
                <a:cs typeface="Arial" pitchFamily="34" charset="0"/>
              </a:rPr>
              <a:t> </a:t>
            </a:r>
            <a:r>
              <a:rPr lang="ru-RU" sz="2000" dirty="0" err="1">
                <a:latin typeface="Arial" pitchFamily="34" charset="0"/>
                <a:cs typeface="Arial" pitchFamily="34" charset="0"/>
              </a:rPr>
              <a:t>відомих</a:t>
            </a:r>
            <a:r>
              <a:rPr lang="ru-RU" sz="2000" dirty="0">
                <a:latin typeface="Arial" pitchFamily="34" charset="0"/>
                <a:cs typeface="Arial" pitchFamily="34" charset="0"/>
              </a:rPr>
              <a:t> </a:t>
            </a:r>
            <a:r>
              <a:rPr lang="ru-RU" sz="2000" dirty="0" err="1">
                <a:latin typeface="Arial" pitchFamily="34" charset="0"/>
                <a:cs typeface="Arial" pitchFamily="34" charset="0"/>
              </a:rPr>
              <a:t>нині</a:t>
            </a:r>
            <a:r>
              <a:rPr lang="ru-RU" sz="2000" dirty="0">
                <a:latin typeface="Arial" pitchFamily="34" charset="0"/>
                <a:cs typeface="Arial" pitchFamily="34" charset="0"/>
              </a:rPr>
              <a:t> </a:t>
            </a:r>
            <a:r>
              <a:rPr lang="ru-RU" sz="2000" dirty="0" err="1">
                <a:latin typeface="Arial" pitchFamily="34" charset="0"/>
                <a:cs typeface="Arial" pitchFamily="34" charset="0"/>
              </a:rPr>
              <a:t>алфавітів</a:t>
            </a:r>
            <a:r>
              <a:rPr lang="ru-RU" sz="2000" dirty="0">
                <a:latin typeface="Arial" pitchFamily="34" charset="0"/>
                <a:cs typeface="Arial" pitchFamily="34" charset="0"/>
              </a:rPr>
              <a:t> </a:t>
            </a:r>
            <a:r>
              <a:rPr lang="ru-RU" sz="2000" dirty="0" err="1">
                <a:latin typeface="Arial" pitchFamily="34" charset="0"/>
                <a:cs typeface="Arial" pitchFamily="34" charset="0"/>
              </a:rPr>
              <a:t>виникли</a:t>
            </a:r>
            <a:r>
              <a:rPr lang="ru-RU" sz="2000" dirty="0">
                <a:latin typeface="Arial" pitchFamily="34" charset="0"/>
                <a:cs typeface="Arial" pitchFamily="34" charset="0"/>
              </a:rPr>
              <a:t> з </a:t>
            </a:r>
            <a:r>
              <a:rPr lang="ru-RU" sz="2000" dirty="0" err="1">
                <a:latin typeface="Arial" pitchFamily="34" charset="0"/>
                <a:cs typeface="Arial" pitchFamily="34" charset="0"/>
              </a:rPr>
              <a:t>фінікійського</a:t>
            </a:r>
            <a:r>
              <a:rPr lang="ru-RU" sz="2000" dirty="0">
                <a:latin typeface="Arial" pitchFamily="34" charset="0"/>
                <a:cs typeface="Arial" pitchFamily="34" charset="0"/>
              </a:rPr>
              <a:t>. Так, з </a:t>
            </a:r>
            <a:r>
              <a:rPr lang="ru-RU" sz="2000" dirty="0" err="1">
                <a:latin typeface="Arial" pitchFamily="34" charset="0"/>
                <a:cs typeface="Arial" pitchFamily="34" charset="0"/>
              </a:rPr>
              <a:t>різновиду</a:t>
            </a:r>
            <a:r>
              <a:rPr lang="ru-RU" sz="2000" dirty="0">
                <a:latin typeface="Arial" pitchFamily="34" charset="0"/>
                <a:cs typeface="Arial" pitchFamily="34" charset="0"/>
              </a:rPr>
              <a:t> </a:t>
            </a:r>
            <a:r>
              <a:rPr lang="ru-RU" sz="2000" dirty="0" err="1">
                <a:latin typeface="Arial" pitchFamily="34" charset="0"/>
                <a:cs typeface="Arial" pitchFamily="34" charset="0"/>
              </a:rPr>
              <a:t>фінікійського</a:t>
            </a:r>
            <a:r>
              <a:rPr lang="ru-RU" sz="2000" dirty="0">
                <a:latin typeface="Arial" pitchFamily="34" charset="0"/>
                <a:cs typeface="Arial" pitchFamily="34" charset="0"/>
              </a:rPr>
              <a:t> письма (</a:t>
            </a:r>
            <a:r>
              <a:rPr lang="ru-RU" sz="2000" dirty="0" err="1">
                <a:latin typeface="Arial" pitchFamily="34" charset="0"/>
                <a:cs typeface="Arial" pitchFamily="34" charset="0"/>
              </a:rPr>
              <a:t>пунічного</a:t>
            </a:r>
            <a:r>
              <a:rPr lang="ru-RU" sz="2000" dirty="0">
                <a:latin typeface="Arial" pitchFamily="34" charset="0"/>
                <a:cs typeface="Arial" pitchFamily="34" charset="0"/>
              </a:rPr>
              <a:t>) </a:t>
            </a:r>
            <a:r>
              <a:rPr lang="ru-RU" sz="2000" dirty="0" err="1">
                <a:latin typeface="Arial" pitchFamily="34" charset="0"/>
                <a:cs typeface="Arial" pitchFamily="34" charset="0"/>
              </a:rPr>
              <a:t>розвинулося</a:t>
            </a:r>
            <a:r>
              <a:rPr lang="ru-RU" sz="2000" dirty="0">
                <a:latin typeface="Arial" pitchFamily="34" charset="0"/>
                <a:cs typeface="Arial" pitchFamily="34" charset="0"/>
              </a:rPr>
              <a:t> </a:t>
            </a:r>
            <a:r>
              <a:rPr lang="ru-RU" sz="2000" dirty="0" err="1">
                <a:latin typeface="Arial" pitchFamily="34" charset="0"/>
                <a:cs typeface="Arial" pitchFamily="34" charset="0"/>
              </a:rPr>
              <a:t>лівійське</a:t>
            </a:r>
            <a:r>
              <a:rPr lang="ru-RU" sz="2000" dirty="0">
                <a:latin typeface="Arial" pitchFamily="34" charset="0"/>
                <a:cs typeface="Arial" pitchFamily="34" charset="0"/>
              </a:rPr>
              <a:t>. </a:t>
            </a:r>
            <a:r>
              <a:rPr lang="ru-RU" sz="2000" dirty="0" err="1">
                <a:latin typeface="Arial" pitchFamily="34" charset="0"/>
                <a:cs typeface="Arial" pitchFamily="34" charset="0"/>
              </a:rPr>
              <a:t>Безпосередньо</a:t>
            </a:r>
            <a:r>
              <a:rPr lang="ru-RU" sz="2000" dirty="0">
                <a:latin typeface="Arial" pitchFamily="34" charset="0"/>
                <a:cs typeface="Arial" pitchFamily="34" charset="0"/>
              </a:rPr>
              <a:t> </a:t>
            </a:r>
            <a:r>
              <a:rPr lang="ru-RU" sz="2000" dirty="0" err="1">
                <a:latin typeface="Arial" pitchFamily="34" charset="0"/>
                <a:cs typeface="Arial" pitchFamily="34" charset="0"/>
              </a:rPr>
              <a:t>від</a:t>
            </a:r>
            <a:r>
              <a:rPr lang="ru-RU" sz="2000" dirty="0">
                <a:latin typeface="Arial" pitchFamily="34" charset="0"/>
                <a:cs typeface="Arial" pitchFamily="34" charset="0"/>
              </a:rPr>
              <a:t> </a:t>
            </a:r>
            <a:r>
              <a:rPr lang="ru-RU" sz="2000" dirty="0" err="1">
                <a:latin typeface="Arial" pitchFamily="34" charset="0"/>
                <a:cs typeface="Arial" pitchFamily="34" charset="0"/>
              </a:rPr>
              <a:t>фінікійського</a:t>
            </a:r>
            <a:r>
              <a:rPr lang="ru-RU" sz="2000" dirty="0">
                <a:latin typeface="Arial" pitchFamily="34" charset="0"/>
                <a:cs typeface="Arial" pitchFamily="34" charset="0"/>
              </a:rPr>
              <a:t> </a:t>
            </a:r>
            <a:r>
              <a:rPr lang="ru-RU" sz="2000" dirty="0" err="1">
                <a:latin typeface="Arial" pitchFamily="34" charset="0"/>
                <a:cs typeface="Arial" pitchFamily="34" charset="0"/>
              </a:rPr>
              <a:t>виникли</a:t>
            </a:r>
            <a:r>
              <a:rPr lang="ru-RU" sz="2000" dirty="0">
                <a:latin typeface="Arial" pitchFamily="34" charset="0"/>
                <a:cs typeface="Arial" pitchFamily="34" charset="0"/>
              </a:rPr>
              <a:t> </a:t>
            </a:r>
            <a:r>
              <a:rPr lang="ru-RU" sz="2000" dirty="0" err="1">
                <a:latin typeface="Arial" pitchFamily="34" charset="0"/>
                <a:cs typeface="Arial" pitchFamily="34" charset="0"/>
              </a:rPr>
              <a:t>староєврейське</a:t>
            </a:r>
            <a:r>
              <a:rPr lang="ru-RU" sz="2000" dirty="0">
                <a:latin typeface="Arial" pitchFamily="34" charset="0"/>
                <a:cs typeface="Arial" pitchFamily="34" charset="0"/>
              </a:rPr>
              <a:t>, </a:t>
            </a:r>
            <a:r>
              <a:rPr lang="ru-RU" sz="2000" dirty="0" err="1">
                <a:latin typeface="Arial" pitchFamily="34" charset="0"/>
                <a:cs typeface="Arial" pitchFamily="34" charset="0"/>
              </a:rPr>
              <a:t>арамійське</a:t>
            </a:r>
            <a:r>
              <a:rPr lang="ru-RU" sz="2000" dirty="0">
                <a:latin typeface="Arial" pitchFamily="34" charset="0"/>
                <a:cs typeface="Arial" pitchFamily="34" charset="0"/>
              </a:rPr>
              <a:t> і </a:t>
            </a:r>
            <a:r>
              <a:rPr lang="ru-RU" sz="2000" dirty="0" err="1">
                <a:latin typeface="Arial" pitchFamily="34" charset="0"/>
                <a:cs typeface="Arial" pitchFamily="34" charset="0"/>
              </a:rPr>
              <a:t>грецьке</a:t>
            </a:r>
            <a:r>
              <a:rPr lang="ru-RU" sz="2000" dirty="0">
                <a:latin typeface="Arial" pitchFamily="34" charset="0"/>
                <a:cs typeface="Arial" pitchFamily="34" charset="0"/>
              </a:rPr>
              <a:t> письмо. У свою </a:t>
            </a:r>
            <a:r>
              <a:rPr lang="ru-RU" sz="2000" dirty="0" err="1">
                <a:latin typeface="Arial" pitchFamily="34" charset="0"/>
                <a:cs typeface="Arial" pitchFamily="34" charset="0"/>
              </a:rPr>
              <a:t>чергу</a:t>
            </a:r>
            <a:r>
              <a:rPr lang="ru-RU" sz="2000" dirty="0">
                <a:latin typeface="Arial" pitchFamily="34" charset="0"/>
                <a:cs typeface="Arial" pitchFamily="34" charset="0"/>
              </a:rPr>
              <a:t>, на </a:t>
            </a:r>
            <a:r>
              <a:rPr lang="ru-RU" sz="2000" dirty="0" err="1">
                <a:latin typeface="Arial" pitchFamily="34" charset="0"/>
                <a:cs typeface="Arial" pitchFamily="34" charset="0"/>
              </a:rPr>
              <a:t>основі</a:t>
            </a:r>
            <a:r>
              <a:rPr lang="ru-RU" sz="2000" dirty="0">
                <a:latin typeface="Arial" pitchFamily="34" charset="0"/>
                <a:cs typeface="Arial" pitchFamily="34" charset="0"/>
              </a:rPr>
              <a:t> </a:t>
            </a:r>
            <a:r>
              <a:rPr lang="ru-RU" sz="2000" dirty="0" err="1">
                <a:latin typeface="Arial" pitchFamily="34" charset="0"/>
                <a:cs typeface="Arial" pitchFamily="34" charset="0"/>
              </a:rPr>
              <a:t>арамійського</a:t>
            </a:r>
            <a:r>
              <a:rPr lang="ru-RU" sz="2000" dirty="0">
                <a:latin typeface="Arial" pitchFamily="34" charset="0"/>
                <a:cs typeface="Arial" pitchFamily="34" charset="0"/>
              </a:rPr>
              <a:t> письма </a:t>
            </a:r>
            <a:r>
              <a:rPr lang="ru-RU" sz="2000" dirty="0" err="1">
                <a:latin typeface="Arial" pitchFamily="34" charset="0"/>
                <a:cs typeface="Arial" pitchFamily="34" charset="0"/>
              </a:rPr>
              <a:t>склалися</a:t>
            </a:r>
            <a:r>
              <a:rPr lang="ru-RU" sz="2000" dirty="0">
                <a:latin typeface="Arial" pitchFamily="34" charset="0"/>
                <a:cs typeface="Arial" pitchFamily="34" charset="0"/>
              </a:rPr>
              <a:t> </a:t>
            </a:r>
            <a:r>
              <a:rPr lang="ru-RU" sz="2000" dirty="0" err="1">
                <a:latin typeface="Arial" pitchFamily="34" charset="0"/>
                <a:cs typeface="Arial" pitchFamily="34" charset="0"/>
              </a:rPr>
              <a:t>арабська</a:t>
            </a:r>
            <a:r>
              <a:rPr lang="ru-RU" sz="2000" dirty="0">
                <a:latin typeface="Arial" pitchFamily="34" charset="0"/>
                <a:cs typeface="Arial" pitchFamily="34" charset="0"/>
              </a:rPr>
              <a:t>, </a:t>
            </a:r>
            <a:r>
              <a:rPr lang="ru-RU" sz="2000" dirty="0" err="1">
                <a:latin typeface="Arial" pitchFamily="34" charset="0"/>
                <a:cs typeface="Arial" pitchFamily="34" charset="0"/>
              </a:rPr>
              <a:t>набатейська</a:t>
            </a:r>
            <a:r>
              <a:rPr lang="ru-RU" sz="2000" dirty="0">
                <a:latin typeface="Arial" pitchFamily="34" charset="0"/>
                <a:cs typeface="Arial" pitchFamily="34" charset="0"/>
              </a:rPr>
              <a:t>, </a:t>
            </a:r>
            <a:r>
              <a:rPr lang="ru-RU" sz="2000" dirty="0" err="1">
                <a:latin typeface="Arial" pitchFamily="34" charset="0"/>
                <a:cs typeface="Arial" pitchFamily="34" charset="0"/>
              </a:rPr>
              <a:t>сірійська</a:t>
            </a:r>
            <a:r>
              <a:rPr lang="ru-RU" sz="2000" dirty="0">
                <a:latin typeface="Arial" pitchFamily="34" charset="0"/>
                <a:cs typeface="Arial" pitchFamily="34" charset="0"/>
              </a:rPr>
              <a:t>, </a:t>
            </a:r>
            <a:r>
              <a:rPr lang="ru-RU" sz="2000" dirty="0" err="1">
                <a:latin typeface="Arial" pitchFamily="34" charset="0"/>
                <a:cs typeface="Arial" pitchFamily="34" charset="0"/>
              </a:rPr>
              <a:t>персидська</a:t>
            </a:r>
            <a:r>
              <a:rPr lang="ru-RU" sz="2000" dirty="0">
                <a:latin typeface="Arial" pitchFamily="34" charset="0"/>
                <a:cs typeface="Arial" pitchFamily="34" charset="0"/>
              </a:rPr>
              <a:t> та </a:t>
            </a:r>
            <a:r>
              <a:rPr lang="ru-RU" sz="2000" dirty="0" err="1">
                <a:latin typeface="Arial" pitchFamily="34" charset="0"/>
                <a:cs typeface="Arial" pitchFamily="34" charset="0"/>
              </a:rPr>
              <a:t>інші</a:t>
            </a:r>
            <a:r>
              <a:rPr lang="ru-RU" sz="2000" dirty="0">
                <a:latin typeface="Arial" pitchFamily="34" charset="0"/>
                <a:cs typeface="Arial" pitchFamily="34" charset="0"/>
              </a:rPr>
              <a:t> </a:t>
            </a:r>
            <a:r>
              <a:rPr lang="ru-RU" sz="2000" dirty="0" err="1">
                <a:latin typeface="Arial" pitchFamily="34" charset="0"/>
                <a:cs typeface="Arial" pitchFamily="34" charset="0"/>
              </a:rPr>
              <a:t>писемності</a:t>
            </a:r>
            <a:r>
              <a:rPr lang="ru-RU" sz="2000" dirty="0">
                <a:latin typeface="Arial" pitchFamily="34" charset="0"/>
                <a:cs typeface="Arial" pitchFamily="34" charset="0"/>
              </a:rPr>
              <a:t>.</a:t>
            </a:r>
          </a:p>
          <a:p>
            <a:endParaRPr lang="ru-RU" sz="2000" dirty="0"/>
          </a:p>
        </p:txBody>
      </p:sp>
      <p:sp>
        <p:nvSpPr>
          <p:cNvPr id="2" name="Заголовок 1"/>
          <p:cNvSpPr>
            <a:spLocks noGrp="1"/>
          </p:cNvSpPr>
          <p:nvPr>
            <p:ph type="title"/>
          </p:nvPr>
        </p:nvSpPr>
        <p:spPr/>
        <p:txBody>
          <a:bodyPr>
            <a:normAutofit/>
          </a:bodyPr>
          <a:lstStyle/>
          <a:p>
            <a:r>
              <a:rPr lang="ru-RU" sz="4800" dirty="0" err="1">
                <a:solidFill>
                  <a:srgbClr val="7030A0"/>
                </a:solidFill>
                <a:latin typeface="Arial Narrow" pitchFamily="34" charset="0"/>
              </a:rPr>
              <a:t>Фінікійське</a:t>
            </a:r>
            <a:r>
              <a:rPr lang="ru-RU" sz="4800" dirty="0">
                <a:solidFill>
                  <a:srgbClr val="7030A0"/>
                </a:solidFill>
                <a:latin typeface="Arial Narrow" pitchFamily="34" charset="0"/>
              </a:rPr>
              <a:t> письмо</a:t>
            </a:r>
          </a:p>
        </p:txBody>
      </p:sp>
    </p:spTree>
    <p:extLst>
      <p:ext uri="{BB962C8B-B14F-4D97-AF65-F5344CB8AC3E}">
        <p14:creationId xmlns:p14="http://schemas.microsoft.com/office/powerpoint/2010/main" val="154513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348706"/>
            <a:ext cx="5715000" cy="3676650"/>
          </a:xfrm>
        </p:spPr>
      </p:pic>
      <p:sp>
        <p:nvSpPr>
          <p:cNvPr id="3" name="Заголовок 2"/>
          <p:cNvSpPr>
            <a:spLocks noGrp="1"/>
          </p:cNvSpPr>
          <p:nvPr>
            <p:ph type="title"/>
          </p:nvPr>
        </p:nvSpPr>
        <p:spPr/>
        <p:txBody>
          <a:bodyPr/>
          <a:lstStyle/>
          <a:p>
            <a:r>
              <a:rPr lang="ru-RU" sz="2800" dirty="0" err="1"/>
              <a:t>Свої</a:t>
            </a:r>
            <a:r>
              <a:rPr lang="ru-RU" sz="2800" dirty="0"/>
              <a:t> записи </a:t>
            </a:r>
            <a:r>
              <a:rPr lang="ru-RU" sz="2800" dirty="0" err="1"/>
              <a:t>фінікійці</a:t>
            </a:r>
            <a:r>
              <a:rPr lang="ru-RU" sz="2800" dirty="0"/>
              <a:t> </a:t>
            </a:r>
            <a:r>
              <a:rPr lang="ru-RU" sz="2800" dirty="0" err="1"/>
              <a:t>робили</a:t>
            </a:r>
            <a:r>
              <a:rPr lang="ru-RU" sz="2800" dirty="0"/>
              <a:t> на </a:t>
            </a:r>
            <a:r>
              <a:rPr lang="ru-RU" sz="2800" dirty="0" err="1"/>
              <a:t>папірусі</a:t>
            </a:r>
            <a:r>
              <a:rPr lang="ru-RU" sz="2800" dirty="0"/>
              <a:t>, </a:t>
            </a:r>
            <a:r>
              <a:rPr lang="ru-RU" sz="2800" dirty="0" err="1"/>
              <a:t>рідше</a:t>
            </a:r>
            <a:r>
              <a:rPr lang="ru-RU" sz="2800" dirty="0"/>
              <a:t> - на </a:t>
            </a:r>
            <a:r>
              <a:rPr lang="ru-RU" sz="2800" dirty="0" err="1"/>
              <a:t>глиняних</a:t>
            </a:r>
            <a:r>
              <a:rPr lang="ru-RU" sz="2800" dirty="0"/>
              <a:t> черепках </a:t>
            </a:r>
            <a:r>
              <a:rPr lang="ru-RU" sz="2800" dirty="0" err="1"/>
              <a:t>судин</a:t>
            </a:r>
            <a:r>
              <a:rPr lang="ru-RU" dirty="0"/>
              <a:t>.</a:t>
            </a:r>
          </a:p>
        </p:txBody>
      </p:sp>
    </p:spTree>
    <p:extLst>
      <p:ext uri="{BB962C8B-B14F-4D97-AF65-F5344CB8AC3E}">
        <p14:creationId xmlns:p14="http://schemas.microsoft.com/office/powerpoint/2010/main" val="2796886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2146"/>
            <a:ext cx="8856984" cy="6527440"/>
          </a:xfrm>
        </p:spPr>
      </p:pic>
    </p:spTree>
    <p:extLst>
      <p:ext uri="{BB962C8B-B14F-4D97-AF65-F5344CB8AC3E}">
        <p14:creationId xmlns:p14="http://schemas.microsoft.com/office/powerpoint/2010/main" val="2448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242" y="2204864"/>
            <a:ext cx="8696262" cy="4536504"/>
          </a:xfrm>
        </p:spPr>
      </p:pic>
      <p:sp>
        <p:nvSpPr>
          <p:cNvPr id="2" name="Заголовок 1"/>
          <p:cNvSpPr>
            <a:spLocks noGrp="1"/>
          </p:cNvSpPr>
          <p:nvPr>
            <p:ph type="title"/>
          </p:nvPr>
        </p:nvSpPr>
        <p:spPr/>
        <p:txBody>
          <a:bodyPr>
            <a:noAutofit/>
          </a:bodyPr>
          <a:lstStyle/>
          <a:p>
            <a:r>
              <a:rPr lang="ru-RU" sz="1600" dirty="0">
                <a:solidFill>
                  <a:schemeClr val="accent1">
                    <a:lumMod val="75000"/>
                  </a:schemeClr>
                </a:solidFill>
                <a:latin typeface="Arial Unicode MS" pitchFamily="34" charset="-128"/>
                <a:ea typeface="Arial Unicode MS" pitchFamily="34" charset="-128"/>
                <a:cs typeface="Arial Unicode MS" pitchFamily="34" charset="-128"/>
              </a:rPr>
              <a:t>1 –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транскрипція</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2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фінікійське</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письмо</a:t>
            </a:r>
            <a:b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b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ru-RU" sz="1600" dirty="0">
                <a:solidFill>
                  <a:schemeClr val="accent1">
                    <a:lumMod val="75000"/>
                  </a:schemeClr>
                </a:solidFill>
                <a:latin typeface="Arial Unicode MS" pitchFamily="34" charset="-128"/>
                <a:ea typeface="Arial Unicode MS" pitchFamily="34" charset="-128"/>
                <a:cs typeface="Arial Unicode MS" pitchFamily="34" charset="-128"/>
              </a:rPr>
              <a:t>(сер. 2 </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тис</a:t>
            </a:r>
            <a:r>
              <a:rPr lang="ru-RU" sz="1600" dirty="0">
                <a:solidFill>
                  <a:schemeClr val="accent1">
                    <a:lumMod val="75000"/>
                  </a:schemeClr>
                </a:solidFill>
                <a:latin typeface="Arial Unicode MS" pitchFamily="34" charset="-128"/>
                <a:ea typeface="Arial Unicode MS" pitchFamily="34" charset="-128"/>
                <a:cs typeface="Arial Unicode MS" pitchFamily="34" charset="-128"/>
              </a:rPr>
              <a:t>. до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н.е</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ru-RU" sz="1600" dirty="0">
                <a:solidFill>
                  <a:schemeClr val="accent1">
                    <a:lumMod val="75000"/>
                  </a:schemeClr>
                </a:solidFill>
                <a:latin typeface="Arial Unicode MS" pitchFamily="34" charset="-128"/>
                <a:ea typeface="Arial Unicode MS" pitchFamily="34" charset="-128"/>
                <a:cs typeface="Arial Unicode MS" pitchFamily="34" charset="-128"/>
              </a:rPr>
              <a:t>– 332 до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н.е</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a:t>
            </a:r>
            <a:r>
              <a:rPr lang="ru-RU" sz="1600" dirty="0">
                <a:solidFill>
                  <a:schemeClr val="accent1">
                    <a:lumMod val="75000"/>
                  </a:schemeClr>
                </a:solidFill>
                <a:latin typeface="Arial Unicode MS" pitchFamily="34" charset="-128"/>
                <a:ea typeface="Arial Unicode MS" pitchFamily="34" charset="-128"/>
                <a:cs typeface="Arial Unicode MS" pitchFamily="34" charset="-128"/>
              </a:rPr>
              <a:t/>
            </a:r>
            <a:br>
              <a:rPr lang="ru-RU" sz="1600" dirty="0">
                <a:solidFill>
                  <a:schemeClr val="accent1">
                    <a:lumMod val="75000"/>
                  </a:schemeClr>
                </a:solidFill>
                <a:latin typeface="Arial Unicode MS" pitchFamily="34" charset="-128"/>
                <a:ea typeface="Arial Unicode MS" pitchFamily="34" charset="-128"/>
                <a:cs typeface="Arial Unicode MS" pitchFamily="34" charset="-128"/>
              </a:rPr>
            </a:br>
            <a:r>
              <a:rPr lang="ru-RU" sz="1600" dirty="0">
                <a:solidFill>
                  <a:schemeClr val="accent1">
                    <a:lumMod val="75000"/>
                  </a:schemeClr>
                </a:solidFill>
                <a:latin typeface="Arial Unicode MS" pitchFamily="34" charset="-128"/>
                <a:ea typeface="Arial Unicode MS" pitchFamily="34" charset="-128"/>
                <a:cs typeface="Arial Unicode MS" pitchFamily="34" charset="-128"/>
              </a:rPr>
              <a:t>3 –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пунийське</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ru-RU" sz="1600" dirty="0">
                <a:solidFill>
                  <a:schemeClr val="accent1">
                    <a:lumMod val="75000"/>
                  </a:schemeClr>
                </a:solidFill>
                <a:latin typeface="Arial Unicode MS" pitchFamily="34" charset="-128"/>
                <a:ea typeface="Arial Unicode MS" pitchFamily="34" charset="-128"/>
                <a:cs typeface="Arial Unicode MS" pitchFamily="34" charset="-128"/>
              </a:rPr>
              <a:t>письмо (825 до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н.е</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a:t>
            </a:r>
            <a:r>
              <a:rPr lang="ru-RU" sz="1600" dirty="0">
                <a:solidFill>
                  <a:schemeClr val="accent1">
                    <a:lumMod val="75000"/>
                  </a:schemeClr>
                </a:solidFill>
                <a:latin typeface="Arial Unicode MS" pitchFamily="34" charset="-128"/>
                <a:ea typeface="Arial Unicode MS" pitchFamily="34" charset="-128"/>
                <a:cs typeface="Arial Unicode MS" pitchFamily="34" charset="-128"/>
              </a:rPr>
              <a:t>– 146 до </a:t>
            </a:r>
            <a:r>
              <a:rPr lang="ru-RU" sz="1600" dirty="0" err="1" smtClean="0">
                <a:solidFill>
                  <a:schemeClr val="accent1">
                    <a:lumMod val="75000"/>
                  </a:schemeClr>
                </a:solidFill>
                <a:latin typeface="Arial Unicode MS" pitchFamily="34" charset="-128"/>
                <a:ea typeface="Arial Unicode MS" pitchFamily="34" charset="-128"/>
                <a:cs typeface="Arial Unicode MS" pitchFamily="34" charset="-128"/>
              </a:rPr>
              <a:t>н.е</a:t>
            </a: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  </a:t>
            </a:r>
            <a:b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br>
            <a: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t>4-новопунийське письмо </a:t>
            </a:r>
            <a:br>
              <a:rPr lang="ru-RU" sz="1600" dirty="0" smtClean="0">
                <a:solidFill>
                  <a:schemeClr val="accent1">
                    <a:lumMod val="75000"/>
                  </a:schemeClr>
                </a:solidFill>
                <a:latin typeface="Arial Unicode MS" pitchFamily="34" charset="-128"/>
                <a:ea typeface="Arial Unicode MS" pitchFamily="34" charset="-128"/>
                <a:cs typeface="Arial Unicode MS" pitchFamily="34" charset="-128"/>
              </a:rPr>
            </a:br>
            <a:endParaRPr lang="ru-RU" sz="1600"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16512140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8000" dirty="0" smtClean="0">
                <a:solidFill>
                  <a:schemeClr val="accent2">
                    <a:lumMod val="75000"/>
                  </a:schemeClr>
                </a:solidFill>
                <a:cs typeface="Aparajita" pitchFamily="34" charset="0"/>
              </a:rPr>
              <a:t>Фінікійська мова</a:t>
            </a:r>
            <a:endParaRPr lang="ru-RU" sz="8000" dirty="0">
              <a:solidFill>
                <a:schemeClr val="accent2">
                  <a:lumMod val="75000"/>
                </a:schemeClr>
              </a:solidFill>
              <a:cs typeface="Aparajita" pitchFamily="34" charset="0"/>
            </a:endParaRPr>
          </a:p>
        </p:txBody>
      </p:sp>
    </p:spTree>
    <p:extLst>
      <p:ext uri="{BB962C8B-B14F-4D97-AF65-F5344CB8AC3E}">
        <p14:creationId xmlns:p14="http://schemas.microsoft.com/office/powerpoint/2010/main" val="249491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204864"/>
            <a:ext cx="7745505" cy="3877815"/>
          </a:xfrm>
        </p:spPr>
        <p:txBody>
          <a:bodyPr>
            <a:normAutofit fontScale="85000" lnSpcReduction="10000"/>
          </a:bodyPr>
          <a:lstStyle/>
          <a:p>
            <a:r>
              <a:rPr lang="ru-RU" sz="1500" dirty="0" err="1"/>
              <a:t>Фінікійська</a:t>
            </a:r>
            <a:r>
              <a:rPr lang="ru-RU" sz="1500" dirty="0"/>
              <a:t> </a:t>
            </a:r>
            <a:r>
              <a:rPr lang="ru-RU" sz="1500" dirty="0" err="1"/>
              <a:t>мова</a:t>
            </a:r>
            <a:r>
              <a:rPr lang="ru-RU" sz="1500" dirty="0"/>
              <a:t> — </a:t>
            </a:r>
            <a:r>
              <a:rPr lang="ru-RU" sz="1500" dirty="0" err="1"/>
              <a:t>це</a:t>
            </a:r>
            <a:r>
              <a:rPr lang="ru-RU" sz="1500" dirty="0"/>
              <a:t> </a:t>
            </a:r>
            <a:r>
              <a:rPr lang="ru-RU" sz="1500" dirty="0" smtClean="0"/>
              <a:t>одна </a:t>
            </a:r>
            <a:r>
              <a:rPr lang="ru-RU" sz="1500" dirty="0" err="1"/>
              <a:t>із</a:t>
            </a:r>
            <a:r>
              <a:rPr lang="ru-RU" sz="1500" dirty="0"/>
              <a:t> </a:t>
            </a:r>
            <a:r>
              <a:rPr lang="ru-RU" sz="1500" dirty="0" err="1"/>
              <a:t>семітських</a:t>
            </a:r>
            <a:r>
              <a:rPr lang="ru-RU" sz="1500" dirty="0"/>
              <a:t> </a:t>
            </a:r>
            <a:r>
              <a:rPr lang="ru-RU" sz="1500" dirty="0" err="1"/>
              <a:t>мов</a:t>
            </a:r>
            <a:r>
              <a:rPr lang="ru-RU" sz="1500" dirty="0"/>
              <a:t>, і </a:t>
            </a:r>
            <a:r>
              <a:rPr lang="ru-RU" sz="1500" dirty="0" err="1" smtClean="0"/>
              <a:t>її</a:t>
            </a:r>
            <a:r>
              <a:rPr lang="ru-RU" sz="1500" dirty="0" smtClean="0"/>
              <a:t> </a:t>
            </a:r>
            <a:r>
              <a:rPr lang="ru-RU" sz="1500" dirty="0" err="1"/>
              <a:t>найближчий</a:t>
            </a:r>
            <a:r>
              <a:rPr lang="ru-RU" sz="1500" dirty="0"/>
              <a:t> родич — </a:t>
            </a:r>
            <a:r>
              <a:rPr lang="ru-RU" sz="1500" dirty="0" err="1"/>
              <a:t>давньоєврейська</a:t>
            </a:r>
            <a:r>
              <a:rPr lang="ru-RU" sz="1500" dirty="0"/>
              <a:t> </a:t>
            </a:r>
            <a:r>
              <a:rPr lang="ru-RU" sz="1500" dirty="0" err="1"/>
              <a:t>мова</a:t>
            </a:r>
            <a:r>
              <a:rPr lang="ru-RU" sz="1500" dirty="0"/>
              <a:t> (</a:t>
            </a:r>
            <a:r>
              <a:rPr lang="ru-RU" sz="1500" dirty="0" err="1"/>
              <a:t>іврит</a:t>
            </a:r>
            <a:r>
              <a:rPr lang="ru-RU" sz="1500" dirty="0"/>
              <a:t>) . </a:t>
            </a:r>
            <a:r>
              <a:rPr lang="ru-RU" sz="1500" dirty="0" err="1"/>
              <a:t>Завдяки</a:t>
            </a:r>
            <a:r>
              <a:rPr lang="ru-RU" sz="1500" dirty="0"/>
              <a:t> </a:t>
            </a:r>
            <a:r>
              <a:rPr lang="ru-RU" sz="1500" dirty="0" err="1"/>
              <a:t>колоніальній</a:t>
            </a:r>
            <a:r>
              <a:rPr lang="ru-RU" sz="1500" dirty="0"/>
              <a:t> </a:t>
            </a:r>
            <a:r>
              <a:rPr lang="ru-RU" sz="1500" dirty="0" err="1"/>
              <a:t>політиці</a:t>
            </a:r>
            <a:r>
              <a:rPr lang="ru-RU" sz="1500" dirty="0"/>
              <a:t> </a:t>
            </a:r>
            <a:r>
              <a:rPr lang="ru-RU" sz="1500" dirty="0" err="1" smtClean="0"/>
              <a:t>фінікійців</a:t>
            </a:r>
            <a:r>
              <a:rPr lang="ru-RU" sz="1500" dirty="0" smtClean="0"/>
              <a:t> </a:t>
            </a:r>
            <a:r>
              <a:rPr lang="ru-RU" sz="1500" dirty="0" err="1"/>
              <a:t>їхня</a:t>
            </a:r>
            <a:r>
              <a:rPr lang="ru-RU" sz="1500" dirty="0"/>
              <a:t> </a:t>
            </a:r>
            <a:r>
              <a:rPr lang="ru-RU" sz="1500" dirty="0" err="1"/>
              <a:t>мова</a:t>
            </a:r>
            <a:r>
              <a:rPr lang="ru-RU" sz="1500" dirty="0"/>
              <a:t> одержала </a:t>
            </a:r>
            <a:r>
              <a:rPr lang="ru-RU" sz="1500" dirty="0" err="1"/>
              <a:t>поширення</a:t>
            </a:r>
            <a:r>
              <a:rPr lang="ru-RU" sz="1500" dirty="0"/>
              <a:t> </a:t>
            </a:r>
            <a:r>
              <a:rPr lang="ru-RU" sz="1500" dirty="0" err="1"/>
              <a:t>також</a:t>
            </a:r>
            <a:r>
              <a:rPr lang="ru-RU" sz="1500" dirty="0"/>
              <a:t> в </a:t>
            </a:r>
            <a:r>
              <a:rPr lang="ru-RU" sz="1500" dirty="0" err="1"/>
              <a:t>інших</a:t>
            </a:r>
            <a:r>
              <a:rPr lang="ru-RU" sz="1500" dirty="0"/>
              <a:t> </a:t>
            </a:r>
            <a:r>
              <a:rPr lang="ru-RU" sz="1500" dirty="0" err="1"/>
              <a:t>частинах</a:t>
            </a:r>
            <a:r>
              <a:rPr lang="ru-RU" sz="1500" dirty="0"/>
              <a:t> </a:t>
            </a:r>
            <a:r>
              <a:rPr lang="ru-RU" sz="1500" dirty="0" err="1"/>
              <a:t>Середземномор'я</a:t>
            </a:r>
            <a:r>
              <a:rPr lang="ru-RU" sz="1500" dirty="0"/>
              <a:t>, </a:t>
            </a:r>
            <a:r>
              <a:rPr lang="ru-RU" sz="1500" dirty="0" err="1"/>
              <a:t>наприклад</a:t>
            </a:r>
            <a:r>
              <a:rPr lang="ru-RU" sz="1500" dirty="0"/>
              <a:t>, у </a:t>
            </a:r>
            <a:r>
              <a:rPr lang="ru-RU" sz="1500" dirty="0" err="1"/>
              <a:t>Карфагені</a:t>
            </a:r>
            <a:r>
              <a:rPr lang="ru-RU" sz="1500" dirty="0"/>
              <a:t> і </a:t>
            </a:r>
            <a:r>
              <a:rPr lang="ru-RU" sz="1500" dirty="0" err="1"/>
              <a:t>його</a:t>
            </a:r>
            <a:r>
              <a:rPr lang="ru-RU" sz="1500" dirty="0"/>
              <a:t> </a:t>
            </a:r>
            <a:r>
              <a:rPr lang="ru-RU" sz="1500" dirty="0" err="1"/>
              <a:t>околицях</a:t>
            </a:r>
            <a:r>
              <a:rPr lang="ru-RU" sz="1500" dirty="0"/>
              <a:t>. Тут </a:t>
            </a:r>
            <a:r>
              <a:rPr lang="ru-RU" sz="1500" dirty="0" smtClean="0"/>
              <a:t>вона стала </a:t>
            </a:r>
            <a:r>
              <a:rPr lang="ru-RU" sz="1500" dirty="0" err="1" smtClean="0"/>
              <a:t>називатися</a:t>
            </a:r>
            <a:r>
              <a:rPr lang="ru-RU" sz="1500" dirty="0" smtClean="0"/>
              <a:t> « </a:t>
            </a:r>
            <a:r>
              <a:rPr lang="ru-RU" sz="1500" dirty="0" err="1" smtClean="0"/>
              <a:t>пунічною</a:t>
            </a:r>
            <a:r>
              <a:rPr lang="ru-RU" sz="1500" dirty="0" smtClean="0"/>
              <a:t>». </a:t>
            </a:r>
            <a:r>
              <a:rPr lang="ru-RU" sz="1500" dirty="0" err="1"/>
              <a:t>Окремі</a:t>
            </a:r>
            <a:r>
              <a:rPr lang="ru-RU" sz="1500" dirty="0"/>
              <a:t> </a:t>
            </a:r>
            <a:r>
              <a:rPr lang="ru-RU" sz="1500" dirty="0" err="1"/>
              <a:t>пунічні</a:t>
            </a:r>
            <a:r>
              <a:rPr lang="ru-RU" sz="1500" dirty="0"/>
              <a:t> </a:t>
            </a:r>
            <a:r>
              <a:rPr lang="ru-RU" sz="1500" dirty="0" err="1"/>
              <a:t>написи</a:t>
            </a:r>
            <a:r>
              <a:rPr lang="ru-RU" sz="1500" dirty="0"/>
              <a:t> </a:t>
            </a:r>
            <a:r>
              <a:rPr lang="ru-RU" sz="1500" dirty="0" err="1"/>
              <a:t>зустрічаються</a:t>
            </a:r>
            <a:r>
              <a:rPr lang="ru-RU" sz="1500" dirty="0"/>
              <a:t> й в </a:t>
            </a:r>
            <a:r>
              <a:rPr lang="ru-RU" sz="1500" dirty="0" err="1"/>
              <a:t>інших</a:t>
            </a:r>
            <a:r>
              <a:rPr lang="ru-RU" sz="1500" dirty="0"/>
              <a:t> районах </a:t>
            </a:r>
            <a:r>
              <a:rPr lang="ru-RU" sz="1500" dirty="0" err="1"/>
              <a:t>Західного</a:t>
            </a:r>
            <a:r>
              <a:rPr lang="ru-RU" sz="1500" dirty="0"/>
              <a:t> </a:t>
            </a:r>
            <a:r>
              <a:rPr lang="ru-RU" sz="1500" dirty="0" err="1" smtClean="0"/>
              <a:t>Середземномор‘я</a:t>
            </a:r>
            <a:r>
              <a:rPr lang="ru-RU" sz="1500" dirty="0" smtClean="0"/>
              <a:t>  </a:t>
            </a:r>
          </a:p>
          <a:p>
            <a:endParaRPr lang="ru-RU" sz="1500" dirty="0" smtClean="0"/>
          </a:p>
          <a:p>
            <a:r>
              <a:rPr lang="ru-RU" sz="1500" dirty="0"/>
              <a:t>Як не дивно, </a:t>
            </a:r>
            <a:r>
              <a:rPr lang="ru-RU" sz="1500" dirty="0" err="1"/>
              <a:t>фінікійська</a:t>
            </a:r>
            <a:r>
              <a:rPr lang="ru-RU" sz="1500" dirty="0"/>
              <a:t> </a:t>
            </a:r>
            <a:r>
              <a:rPr lang="ru-RU" sz="1500" dirty="0" err="1"/>
              <a:t>мова</a:t>
            </a:r>
            <a:r>
              <a:rPr lang="ru-RU" sz="1500" dirty="0"/>
              <a:t> </a:t>
            </a:r>
            <a:r>
              <a:rPr lang="ru-RU" sz="1500" dirty="0" err="1"/>
              <a:t>зникла</a:t>
            </a:r>
            <a:r>
              <a:rPr lang="ru-RU" sz="1500" dirty="0"/>
              <a:t> в </a:t>
            </a:r>
            <a:r>
              <a:rPr lang="ru-RU" sz="1500" dirty="0" err="1"/>
              <a:t>метрополії</a:t>
            </a:r>
            <a:r>
              <a:rPr lang="ru-RU" sz="1500" dirty="0"/>
              <a:t> </a:t>
            </a:r>
            <a:r>
              <a:rPr lang="ru-RU" sz="1500" dirty="0" err="1"/>
              <a:t>раніше</a:t>
            </a:r>
            <a:r>
              <a:rPr lang="ru-RU" sz="1500" dirty="0"/>
              <a:t>, </a:t>
            </a:r>
            <a:r>
              <a:rPr lang="ru-RU" sz="1500" dirty="0" err="1"/>
              <a:t>ніж</a:t>
            </a:r>
            <a:r>
              <a:rPr lang="ru-RU" sz="1500" dirty="0"/>
              <a:t> у </a:t>
            </a:r>
            <a:r>
              <a:rPr lang="ru-RU" sz="1500" dirty="0" err="1"/>
              <a:t>західних</a:t>
            </a:r>
            <a:r>
              <a:rPr lang="ru-RU" sz="1500" dirty="0"/>
              <a:t> </a:t>
            </a:r>
            <a:r>
              <a:rPr lang="ru-RU" sz="1500" dirty="0" err="1"/>
              <a:t>колоніях</a:t>
            </a:r>
            <a:r>
              <a:rPr lang="ru-RU" sz="1500" dirty="0"/>
              <a:t>. </a:t>
            </a:r>
            <a:r>
              <a:rPr lang="ru-RU" sz="1500" dirty="0" err="1"/>
              <a:t>Ще</a:t>
            </a:r>
            <a:r>
              <a:rPr lang="ru-RU" sz="1500" dirty="0"/>
              <a:t> в </a:t>
            </a:r>
            <a:r>
              <a:rPr lang="ru-RU" sz="1500" dirty="0" err="1"/>
              <a:t>елліністичну</a:t>
            </a:r>
            <a:r>
              <a:rPr lang="ru-RU" sz="1500" dirty="0"/>
              <a:t> </a:t>
            </a:r>
            <a:r>
              <a:rPr lang="ru-RU" sz="1500" dirty="0" err="1" smtClean="0"/>
              <a:t>епоху</a:t>
            </a:r>
            <a:r>
              <a:rPr lang="ru-RU" sz="1500" dirty="0" smtClean="0"/>
              <a:t> </a:t>
            </a:r>
            <a:r>
              <a:rPr lang="ru-RU" sz="1500" dirty="0" err="1" smtClean="0"/>
              <a:t>її</a:t>
            </a:r>
            <a:r>
              <a:rPr lang="ru-RU" sz="1500" dirty="0" smtClean="0"/>
              <a:t> </a:t>
            </a:r>
            <a:r>
              <a:rPr lang="ru-RU" sz="1500" dirty="0" err="1" smtClean="0"/>
              <a:t>поступово</a:t>
            </a:r>
            <a:r>
              <a:rPr lang="ru-RU" sz="1500" dirty="0" smtClean="0"/>
              <a:t> </a:t>
            </a:r>
            <a:r>
              <a:rPr lang="ru-RU" sz="1500" dirty="0" err="1"/>
              <a:t>витиснули</a:t>
            </a:r>
            <a:r>
              <a:rPr lang="ru-RU" sz="1500" dirty="0"/>
              <a:t> </a:t>
            </a:r>
            <a:r>
              <a:rPr lang="ru-RU" sz="1500" dirty="0" err="1"/>
              <a:t>арамейська</a:t>
            </a:r>
            <a:r>
              <a:rPr lang="ru-RU" sz="1500" dirty="0"/>
              <a:t> й </a:t>
            </a:r>
            <a:r>
              <a:rPr lang="ru-RU" sz="1500" dirty="0" err="1"/>
              <a:t>грецька</a:t>
            </a:r>
            <a:r>
              <a:rPr lang="ru-RU" sz="1500" dirty="0"/>
              <a:t> </a:t>
            </a:r>
            <a:r>
              <a:rPr lang="ru-RU" sz="1500" dirty="0" err="1"/>
              <a:t>мови</a:t>
            </a:r>
            <a:r>
              <a:rPr lang="ru-RU" sz="1500" dirty="0"/>
              <a:t>. </a:t>
            </a:r>
            <a:r>
              <a:rPr lang="ru-RU" sz="1500" dirty="0" err="1"/>
              <a:t>Жителі</a:t>
            </a:r>
            <a:r>
              <a:rPr lang="ru-RU" sz="1500" dirty="0"/>
              <a:t> </a:t>
            </a:r>
            <a:r>
              <a:rPr lang="ru-RU" sz="1500" dirty="0" err="1"/>
              <a:t>Близького</a:t>
            </a:r>
            <a:r>
              <a:rPr lang="ru-RU" sz="1500" dirty="0"/>
              <a:t> Сходу перестали </a:t>
            </a:r>
            <a:r>
              <a:rPr lang="ru-RU" sz="1500" dirty="0" err="1"/>
              <a:t>говорити</a:t>
            </a:r>
            <a:r>
              <a:rPr lang="ru-RU" sz="1500" dirty="0"/>
              <a:t> </a:t>
            </a:r>
            <a:r>
              <a:rPr lang="ru-RU" sz="1500" dirty="0" err="1" smtClean="0"/>
              <a:t>по-фінікійські</a:t>
            </a:r>
            <a:r>
              <a:rPr lang="ru-RU" sz="1500" dirty="0" smtClean="0"/>
              <a:t> </a:t>
            </a:r>
            <a:r>
              <a:rPr lang="ru-RU" sz="1500" dirty="0" err="1"/>
              <a:t>приблизно</a:t>
            </a:r>
            <a:r>
              <a:rPr lang="ru-RU" sz="1500" dirty="0"/>
              <a:t> в </a:t>
            </a:r>
            <a:r>
              <a:rPr lang="en-US" sz="1500" dirty="0"/>
              <a:t>II </a:t>
            </a:r>
            <a:r>
              <a:rPr lang="ru-RU" sz="1500" dirty="0" err="1"/>
              <a:t>столітті</a:t>
            </a:r>
            <a:r>
              <a:rPr lang="ru-RU" sz="1500" dirty="0"/>
              <a:t> до </a:t>
            </a:r>
            <a:r>
              <a:rPr lang="ru-RU" sz="1500" dirty="0" err="1"/>
              <a:t>нашої</a:t>
            </a:r>
            <a:r>
              <a:rPr lang="ru-RU" sz="1500" dirty="0"/>
              <a:t> </a:t>
            </a:r>
            <a:r>
              <a:rPr lang="ru-RU" sz="1500" dirty="0" err="1"/>
              <a:t>ери</a:t>
            </a:r>
            <a:r>
              <a:rPr lang="ru-RU" sz="1500" dirty="0"/>
              <a:t>. У </a:t>
            </a:r>
            <a:r>
              <a:rPr lang="ru-RU" sz="1500" dirty="0" err="1" smtClean="0"/>
              <a:t>Західному</a:t>
            </a:r>
            <a:r>
              <a:rPr lang="ru-RU" sz="1500" dirty="0" smtClean="0"/>
              <a:t> </a:t>
            </a:r>
            <a:r>
              <a:rPr lang="ru-RU" sz="1500" dirty="0" err="1" smtClean="0"/>
              <a:t>Середземномор‘ї</a:t>
            </a:r>
            <a:r>
              <a:rPr lang="ru-RU" sz="1500" dirty="0" smtClean="0"/>
              <a:t> </a:t>
            </a:r>
            <a:r>
              <a:rPr lang="ru-RU" sz="1500" dirty="0" err="1"/>
              <a:t>ця</a:t>
            </a:r>
            <a:r>
              <a:rPr lang="ru-RU" sz="1500" dirty="0"/>
              <a:t> </a:t>
            </a:r>
            <a:r>
              <a:rPr lang="ru-RU" sz="1500" dirty="0" err="1"/>
              <a:t>мова</a:t>
            </a:r>
            <a:r>
              <a:rPr lang="ru-RU" sz="1500" dirty="0"/>
              <a:t> </a:t>
            </a:r>
            <a:r>
              <a:rPr lang="ru-RU" sz="1500" dirty="0" err="1"/>
              <a:t>вживалася</a:t>
            </a:r>
            <a:r>
              <a:rPr lang="ru-RU" sz="1500" dirty="0"/>
              <a:t> </a:t>
            </a:r>
            <a:r>
              <a:rPr lang="ru-RU" sz="1500" dirty="0" err="1"/>
              <a:t>набагато</a:t>
            </a:r>
            <a:r>
              <a:rPr lang="ru-RU" sz="1500" dirty="0"/>
              <a:t> </a:t>
            </a:r>
            <a:r>
              <a:rPr lang="ru-RU" sz="1500" dirty="0" err="1"/>
              <a:t>довше</a:t>
            </a:r>
            <a:r>
              <a:rPr lang="ru-RU" sz="1500" dirty="0"/>
              <a:t> — </a:t>
            </a:r>
            <a:r>
              <a:rPr lang="ru-RU" sz="1500" dirty="0" err="1" smtClean="0"/>
              <a:t>ймовірно</a:t>
            </a:r>
            <a:r>
              <a:rPr lang="ru-RU" sz="1500" dirty="0"/>
              <a:t>, до </a:t>
            </a:r>
            <a:r>
              <a:rPr lang="en-US" sz="1500" dirty="0"/>
              <a:t>VIII </a:t>
            </a:r>
            <a:r>
              <a:rPr lang="ru-RU" sz="1500" dirty="0" err="1"/>
              <a:t>століття</a:t>
            </a:r>
            <a:r>
              <a:rPr lang="ru-RU" sz="1500" dirty="0"/>
              <a:t> </a:t>
            </a:r>
            <a:r>
              <a:rPr lang="ru-RU" sz="1500" dirty="0" err="1"/>
              <a:t>нашої</a:t>
            </a:r>
            <a:r>
              <a:rPr lang="ru-RU" sz="1500" dirty="0"/>
              <a:t> </a:t>
            </a:r>
            <a:r>
              <a:rPr lang="ru-RU" sz="1500" dirty="0" err="1"/>
              <a:t>ери</a:t>
            </a:r>
            <a:r>
              <a:rPr lang="ru-RU" sz="1500" dirty="0"/>
              <a:t> — і </a:t>
            </a:r>
            <a:r>
              <a:rPr lang="ru-RU" sz="1500" dirty="0" err="1" smtClean="0"/>
              <a:t>була</a:t>
            </a:r>
            <a:r>
              <a:rPr lang="ru-RU" sz="1500" dirty="0" smtClean="0"/>
              <a:t> остаточно </a:t>
            </a:r>
            <a:r>
              <a:rPr lang="ru-RU" sz="1500" dirty="0" err="1" smtClean="0"/>
              <a:t>витиснута</a:t>
            </a:r>
            <a:r>
              <a:rPr lang="ru-RU" sz="1500" dirty="0" smtClean="0"/>
              <a:t> </a:t>
            </a:r>
            <a:r>
              <a:rPr lang="ru-RU" sz="1500" dirty="0" err="1"/>
              <a:t>лише</a:t>
            </a:r>
            <a:r>
              <a:rPr lang="ru-RU" sz="1500" dirty="0"/>
              <a:t> </a:t>
            </a:r>
            <a:r>
              <a:rPr lang="ru-RU" sz="1500" dirty="0" err="1"/>
              <a:t>після</a:t>
            </a:r>
            <a:r>
              <a:rPr lang="ru-RU" sz="1500" dirty="0"/>
              <a:t> </a:t>
            </a:r>
            <a:r>
              <a:rPr lang="ru-RU" sz="1500" dirty="0" err="1"/>
              <a:t>арабського</a:t>
            </a:r>
            <a:r>
              <a:rPr lang="ru-RU" sz="1500" dirty="0"/>
              <a:t> </a:t>
            </a:r>
            <a:r>
              <a:rPr lang="ru-RU" sz="1500" dirty="0" err="1"/>
              <a:t>завоювання</a:t>
            </a:r>
            <a:r>
              <a:rPr lang="ru-RU" sz="1500" dirty="0"/>
              <a:t> </a:t>
            </a:r>
            <a:r>
              <a:rPr lang="ru-RU" sz="1500" dirty="0" err="1"/>
              <a:t>Північної</a:t>
            </a:r>
            <a:r>
              <a:rPr lang="ru-RU" sz="1500" dirty="0"/>
              <a:t> Африки. </a:t>
            </a:r>
            <a:r>
              <a:rPr lang="ru-RU" sz="1500" dirty="0" err="1"/>
              <a:t>Відтепер</a:t>
            </a:r>
            <a:r>
              <a:rPr lang="ru-RU" sz="1500" dirty="0"/>
              <a:t> </a:t>
            </a:r>
            <a:r>
              <a:rPr lang="ru-RU" sz="1500" dirty="0" err="1"/>
              <a:t>місцеві</a:t>
            </a:r>
            <a:r>
              <a:rPr lang="ru-RU" sz="1500" dirty="0"/>
              <a:t> </a:t>
            </a:r>
            <a:r>
              <a:rPr lang="ru-RU" sz="1500" dirty="0" err="1"/>
              <a:t>жителі</a:t>
            </a:r>
            <a:r>
              <a:rPr lang="ru-RU" sz="1500" dirty="0"/>
              <a:t> говорили </a:t>
            </a:r>
            <a:r>
              <a:rPr lang="ru-RU" sz="1500" dirty="0" err="1"/>
              <a:t>лише</a:t>
            </a:r>
            <a:r>
              <a:rPr lang="ru-RU" sz="1500" dirty="0"/>
              <a:t> на </a:t>
            </a:r>
            <a:r>
              <a:rPr lang="ru-RU" sz="1500" dirty="0" err="1"/>
              <a:t>арабській</a:t>
            </a:r>
            <a:r>
              <a:rPr lang="ru-RU" sz="1500" dirty="0"/>
              <a:t> </a:t>
            </a:r>
            <a:r>
              <a:rPr lang="ru-RU" sz="1500" dirty="0" err="1"/>
              <a:t>мові</a:t>
            </a:r>
            <a:endParaRPr lang="ru-RU" sz="1500" dirty="0"/>
          </a:p>
          <a:p>
            <a:endParaRPr lang="ru-RU" sz="1500" dirty="0"/>
          </a:p>
          <a:p>
            <a:r>
              <a:rPr lang="ru-RU" sz="1500" dirty="0" err="1"/>
              <a:t>Самі</a:t>
            </a:r>
            <a:r>
              <a:rPr lang="ru-RU" sz="1500" dirty="0"/>
              <a:t> </a:t>
            </a:r>
            <a:r>
              <a:rPr lang="ru-RU" sz="1500" dirty="0" err="1"/>
              <a:t>пізні</a:t>
            </a:r>
            <a:r>
              <a:rPr lang="ru-RU" sz="1500" dirty="0"/>
              <a:t> з </a:t>
            </a:r>
            <a:r>
              <a:rPr lang="ru-RU" sz="1500" dirty="0" err="1"/>
              <a:t>фінікійських</a:t>
            </a:r>
            <a:r>
              <a:rPr lang="ru-RU" sz="1500" dirty="0"/>
              <a:t> </a:t>
            </a:r>
            <a:r>
              <a:rPr lang="ru-RU" sz="1500" dirty="0" err="1"/>
              <a:t>текстів</a:t>
            </a:r>
            <a:r>
              <a:rPr lang="ru-RU" sz="1500" dirty="0"/>
              <a:t>, </a:t>
            </a:r>
            <a:r>
              <a:rPr lang="ru-RU" sz="1500" dirty="0" err="1"/>
              <a:t>що</a:t>
            </a:r>
            <a:r>
              <a:rPr lang="ru-RU" sz="1500" dirty="0"/>
              <a:t> </a:t>
            </a:r>
            <a:r>
              <a:rPr lang="ru-RU" sz="1500" dirty="0" err="1"/>
              <a:t>дійшли</a:t>
            </a:r>
            <a:r>
              <a:rPr lang="ru-RU" sz="1500" dirty="0"/>
              <a:t> до нас, </a:t>
            </a:r>
            <a:r>
              <a:rPr lang="ru-RU" sz="1500" dirty="0" err="1"/>
              <a:t>датуються</a:t>
            </a:r>
            <a:r>
              <a:rPr lang="ru-RU" sz="1500" dirty="0"/>
              <a:t> на </a:t>
            </a:r>
            <a:r>
              <a:rPr lang="ru-RU" sz="1500" dirty="0" err="1"/>
              <a:t>Близькому</a:t>
            </a:r>
            <a:r>
              <a:rPr lang="ru-RU" sz="1500" dirty="0"/>
              <a:t> </a:t>
            </a:r>
            <a:r>
              <a:rPr lang="ru-RU" sz="1500" dirty="0" err="1"/>
              <a:t>Сході</a:t>
            </a:r>
            <a:r>
              <a:rPr lang="ru-RU" sz="1500" dirty="0"/>
              <a:t> </a:t>
            </a:r>
            <a:r>
              <a:rPr lang="en-US" sz="1500" dirty="0"/>
              <a:t>II </a:t>
            </a:r>
            <a:r>
              <a:rPr lang="ru-RU" sz="1500" dirty="0" err="1"/>
              <a:t>століттям</a:t>
            </a:r>
            <a:r>
              <a:rPr lang="ru-RU" sz="1500" dirty="0"/>
              <a:t> </a:t>
            </a:r>
            <a:r>
              <a:rPr lang="ru-RU" sz="1500" dirty="0" err="1"/>
              <a:t>нашої</a:t>
            </a:r>
            <a:r>
              <a:rPr lang="ru-RU" sz="1500" dirty="0"/>
              <a:t> </a:t>
            </a:r>
            <a:r>
              <a:rPr lang="ru-RU" sz="1500" dirty="0" err="1"/>
              <a:t>ери</a:t>
            </a:r>
            <a:r>
              <a:rPr lang="ru-RU" sz="1500" dirty="0" smtClean="0"/>
              <a:t>,  </a:t>
            </a:r>
            <a:r>
              <a:rPr lang="ru-RU" sz="1500" dirty="0"/>
              <a:t>а в </a:t>
            </a:r>
            <a:r>
              <a:rPr lang="ru-RU" sz="1500" dirty="0" err="1"/>
              <a:t>Західне</a:t>
            </a:r>
            <a:r>
              <a:rPr lang="ru-RU" sz="1500" dirty="0"/>
              <a:t> </a:t>
            </a:r>
            <a:r>
              <a:rPr lang="ru-RU" sz="1500" dirty="0" err="1"/>
              <a:t>Середземномор'я</a:t>
            </a:r>
            <a:r>
              <a:rPr lang="ru-RU" sz="1500" dirty="0"/>
              <a:t> — </a:t>
            </a:r>
            <a:r>
              <a:rPr lang="en-US" sz="1500" dirty="0"/>
              <a:t>III — IV </a:t>
            </a:r>
            <a:r>
              <a:rPr lang="ru-RU" sz="1500" dirty="0" err="1" smtClean="0"/>
              <a:t>століттями</a:t>
            </a:r>
            <a:r>
              <a:rPr lang="ru-RU" sz="1500" dirty="0" smtClean="0"/>
              <a:t>  </a:t>
            </a:r>
          </a:p>
          <a:p>
            <a:r>
              <a:rPr lang="ru-RU" sz="1500" dirty="0" err="1"/>
              <a:t>Писемні</a:t>
            </a:r>
            <a:r>
              <a:rPr lang="ru-RU" sz="1500" dirty="0"/>
              <a:t> </a:t>
            </a:r>
            <a:r>
              <a:rPr lang="ru-RU" sz="1500" dirty="0" err="1"/>
              <a:t>пам'ятки</a:t>
            </a:r>
            <a:r>
              <a:rPr lang="ru-RU" sz="1500" dirty="0"/>
              <a:t> на </a:t>
            </a:r>
            <a:r>
              <a:rPr lang="ru-RU" sz="1500" dirty="0" err="1"/>
              <a:t>території</a:t>
            </a:r>
            <a:r>
              <a:rPr lang="ru-RU" sz="1500" dirty="0"/>
              <a:t> </a:t>
            </a:r>
            <a:r>
              <a:rPr lang="ru-RU" sz="1500" dirty="0" err="1"/>
              <a:t>самої</a:t>
            </a:r>
            <a:r>
              <a:rPr lang="ru-RU" sz="1500" dirty="0"/>
              <a:t> </a:t>
            </a:r>
            <a:r>
              <a:rPr lang="ru-RU" sz="1500" dirty="0" err="1"/>
              <a:t>Фінікії</a:t>
            </a:r>
            <a:r>
              <a:rPr lang="ru-RU" sz="1500" dirty="0"/>
              <a:t> </a:t>
            </a:r>
            <a:r>
              <a:rPr lang="ru-RU" sz="1500" dirty="0" err="1"/>
              <a:t>зустрічаються</a:t>
            </a:r>
            <a:r>
              <a:rPr lang="ru-RU" sz="1500" dirty="0"/>
              <a:t> </a:t>
            </a:r>
            <a:r>
              <a:rPr lang="ru-RU" sz="1500" dirty="0" err="1"/>
              <a:t>вкрай</a:t>
            </a:r>
            <a:r>
              <a:rPr lang="ru-RU" sz="1500" dirty="0"/>
              <a:t> </a:t>
            </a:r>
            <a:r>
              <a:rPr lang="ru-RU" sz="1500" dirty="0" err="1"/>
              <a:t>рідко</a:t>
            </a:r>
            <a:r>
              <a:rPr lang="ru-RU" sz="1500" dirty="0"/>
              <a:t>. В основному </a:t>
            </a:r>
            <a:r>
              <a:rPr lang="ru-RU" sz="1500" dirty="0" err="1"/>
              <a:t>це</a:t>
            </a:r>
            <a:r>
              <a:rPr lang="ru-RU" sz="1500" dirty="0"/>
              <a:t> </a:t>
            </a:r>
            <a:r>
              <a:rPr lang="ru-RU" sz="1500" dirty="0" err="1"/>
              <a:t>короткі</a:t>
            </a:r>
            <a:r>
              <a:rPr lang="ru-RU" sz="1500" dirty="0"/>
              <a:t> </a:t>
            </a:r>
            <a:r>
              <a:rPr lang="ru-RU" sz="1500" dirty="0" err="1"/>
              <a:t>присвятні</a:t>
            </a:r>
            <a:r>
              <a:rPr lang="ru-RU" sz="1500" dirty="0"/>
              <a:t> </a:t>
            </a:r>
            <a:r>
              <a:rPr lang="ru-RU" sz="1500" dirty="0" err="1"/>
              <a:t>написи</a:t>
            </a:r>
            <a:r>
              <a:rPr lang="ru-RU" sz="1500" dirty="0"/>
              <a:t>, </a:t>
            </a:r>
            <a:r>
              <a:rPr lang="ru-RU" sz="1500" dirty="0" err="1"/>
              <a:t>будівельні</a:t>
            </a:r>
            <a:r>
              <a:rPr lang="ru-RU" sz="1500" dirty="0"/>
              <a:t> </a:t>
            </a:r>
            <a:r>
              <a:rPr lang="ru-RU" sz="1500" dirty="0" err="1"/>
              <a:t>написи</a:t>
            </a:r>
            <a:r>
              <a:rPr lang="ru-RU" sz="1500" dirty="0"/>
              <a:t> </a:t>
            </a:r>
            <a:r>
              <a:rPr lang="ru-RU" sz="1500" dirty="0" err="1"/>
              <a:t>або</a:t>
            </a:r>
            <a:r>
              <a:rPr lang="ru-RU" sz="1500" dirty="0"/>
              <a:t> ж </a:t>
            </a:r>
            <a:r>
              <a:rPr lang="ru-RU" sz="1500" dirty="0" err="1"/>
              <a:t>написи</a:t>
            </a:r>
            <a:r>
              <a:rPr lang="ru-RU" sz="1500" dirty="0"/>
              <a:t>, </a:t>
            </a:r>
            <a:r>
              <a:rPr lang="ru-RU" sz="1500" dirty="0" err="1"/>
              <a:t>що</a:t>
            </a:r>
            <a:r>
              <a:rPr lang="ru-RU" sz="1500" dirty="0"/>
              <a:t> </a:t>
            </a:r>
            <a:r>
              <a:rPr lang="ru-RU" sz="1500" dirty="0" err="1"/>
              <a:t>застерігають</a:t>
            </a:r>
            <a:r>
              <a:rPr lang="ru-RU" sz="1500" dirty="0"/>
              <a:t> </a:t>
            </a:r>
            <a:r>
              <a:rPr lang="ru-RU" sz="1500" dirty="0" err="1"/>
              <a:t>від</a:t>
            </a:r>
            <a:r>
              <a:rPr lang="ru-RU" sz="1500" dirty="0"/>
              <a:t> </a:t>
            </a:r>
            <a:r>
              <a:rPr lang="ru-RU" sz="1500" dirty="0" err="1"/>
              <a:t>опоганення</a:t>
            </a:r>
            <a:r>
              <a:rPr lang="ru-RU" sz="1500" dirty="0"/>
              <a:t> </a:t>
            </a:r>
            <a:r>
              <a:rPr lang="ru-RU" sz="1500" dirty="0" err="1"/>
              <a:t>поховань</a:t>
            </a:r>
            <a:r>
              <a:rPr lang="ru-RU" sz="1500" dirty="0"/>
              <a:t>, а </a:t>
            </a:r>
            <a:r>
              <a:rPr lang="ru-RU" sz="1500" dirty="0" err="1"/>
              <a:t>також</a:t>
            </a:r>
            <a:r>
              <a:rPr lang="ru-RU" sz="1500" dirty="0"/>
              <a:t> </a:t>
            </a:r>
            <a:r>
              <a:rPr lang="ru-RU" sz="1500" dirty="0" err="1"/>
              <a:t>остракони</a:t>
            </a:r>
            <a:r>
              <a:rPr lang="ru-RU" sz="1500" dirty="0"/>
              <a:t> — </a:t>
            </a:r>
            <a:r>
              <a:rPr lang="ru-RU" sz="1500" dirty="0" err="1"/>
              <a:t>написи</a:t>
            </a:r>
            <a:r>
              <a:rPr lang="ru-RU" sz="1500" dirty="0"/>
              <a:t> на черепках, </a:t>
            </a:r>
            <a:r>
              <a:rPr lang="ru-RU" sz="1500" dirty="0" err="1"/>
              <a:t>ці</a:t>
            </a:r>
            <a:r>
              <a:rPr lang="ru-RU" sz="1500" dirty="0"/>
              <a:t> </a:t>
            </a:r>
            <a:r>
              <a:rPr lang="ru-RU" sz="1500" dirty="0" err="1"/>
              <a:t>тексти</a:t>
            </a:r>
            <a:r>
              <a:rPr lang="ru-RU" sz="1500" dirty="0"/>
              <a:t> </a:t>
            </a:r>
            <a:r>
              <a:rPr lang="ru-RU" sz="1500" dirty="0" err="1"/>
              <a:t>виконані</a:t>
            </a:r>
            <a:r>
              <a:rPr lang="ru-RU" sz="1500" dirty="0"/>
              <a:t> </a:t>
            </a:r>
            <a:r>
              <a:rPr lang="ru-RU" sz="1500" dirty="0" err="1"/>
              <a:t>лінійним</a:t>
            </a:r>
            <a:r>
              <a:rPr lang="ru-RU" sz="1500" dirty="0"/>
              <a:t> </a:t>
            </a:r>
            <a:r>
              <a:rPr lang="ru-RU" sz="1500" dirty="0" err="1"/>
              <a:t>фінікійським</a:t>
            </a:r>
            <a:r>
              <a:rPr lang="ru-RU" sz="1500" dirty="0"/>
              <a:t> листом; у них практично </a:t>
            </a:r>
            <a:r>
              <a:rPr lang="ru-RU" sz="1500" dirty="0" err="1"/>
              <a:t>відсутні</a:t>
            </a:r>
            <a:r>
              <a:rPr lang="ru-RU" sz="1500" dirty="0"/>
              <a:t> </a:t>
            </a:r>
            <a:r>
              <a:rPr lang="ru-RU" sz="1500" dirty="0" err="1"/>
              <a:t>позначення</a:t>
            </a:r>
            <a:r>
              <a:rPr lang="ru-RU" sz="1500" dirty="0"/>
              <a:t> </a:t>
            </a:r>
            <a:r>
              <a:rPr lang="ru-RU" sz="1500" dirty="0" err="1"/>
              <a:t>голосних</a:t>
            </a:r>
            <a:r>
              <a:rPr lang="ru-RU" sz="1500" dirty="0"/>
              <a:t> </a:t>
            </a:r>
            <a:r>
              <a:rPr lang="ru-RU" sz="1500" dirty="0" err="1"/>
              <a:t>звуків</a:t>
            </a:r>
            <a:r>
              <a:rPr lang="ru-RU" sz="1500" dirty="0"/>
              <a:t>. Тому </a:t>
            </a:r>
            <a:r>
              <a:rPr lang="ru-RU" sz="1500" dirty="0" err="1"/>
              <a:t>особливе</a:t>
            </a:r>
            <a:r>
              <a:rPr lang="ru-RU" sz="1500" dirty="0"/>
              <a:t> </a:t>
            </a:r>
            <a:r>
              <a:rPr lang="ru-RU" sz="1500" dirty="0" err="1"/>
              <a:t>місце</a:t>
            </a:r>
            <a:r>
              <a:rPr lang="ru-RU" sz="1500" dirty="0"/>
              <a:t> </a:t>
            </a:r>
            <a:r>
              <a:rPr lang="ru-RU" sz="1500" dirty="0" err="1"/>
              <a:t>серед</a:t>
            </a:r>
            <a:r>
              <a:rPr lang="ru-RU" sz="1500" dirty="0"/>
              <a:t> </a:t>
            </a:r>
            <a:r>
              <a:rPr lang="ru-RU" sz="1500" dirty="0" err="1"/>
              <a:t>пам'ятників</a:t>
            </a:r>
            <a:r>
              <a:rPr lang="ru-RU" sz="1500" dirty="0"/>
              <a:t> </a:t>
            </a:r>
            <a:r>
              <a:rPr lang="ru-RU" sz="1500" dirty="0" err="1"/>
              <a:t>фінікійської</a:t>
            </a:r>
            <a:r>
              <a:rPr lang="ru-RU" sz="1500" dirty="0"/>
              <a:t> </a:t>
            </a:r>
            <a:r>
              <a:rPr lang="ru-RU" sz="1500" dirty="0" err="1"/>
              <a:t>мови</a:t>
            </a:r>
            <a:r>
              <a:rPr lang="ru-RU" sz="1500" dirty="0"/>
              <a:t> </a:t>
            </a:r>
            <a:r>
              <a:rPr lang="ru-RU" sz="1500" dirty="0" err="1"/>
              <a:t>займають</a:t>
            </a:r>
            <a:r>
              <a:rPr lang="ru-RU" sz="1500" dirty="0"/>
              <a:t> </a:t>
            </a:r>
            <a:r>
              <a:rPr lang="ru-RU" sz="1500" dirty="0" err="1"/>
              <a:t>огласованні</a:t>
            </a:r>
            <a:r>
              <a:rPr lang="ru-RU" sz="1500" dirty="0"/>
              <a:t> </a:t>
            </a:r>
            <a:r>
              <a:rPr lang="ru-RU" sz="1500" dirty="0" err="1"/>
              <a:t>тексти</a:t>
            </a:r>
            <a:r>
              <a:rPr lang="ru-RU" sz="1500" dirty="0"/>
              <a:t>, </a:t>
            </a:r>
            <a:r>
              <a:rPr lang="ru-RU" sz="1500" dirty="0" err="1"/>
              <a:t>записані</a:t>
            </a:r>
            <a:r>
              <a:rPr lang="ru-RU" sz="1500" dirty="0"/>
              <a:t> </a:t>
            </a:r>
            <a:r>
              <a:rPr lang="ru-RU" sz="1500" dirty="0" err="1"/>
              <a:t>грецьким</a:t>
            </a:r>
            <a:r>
              <a:rPr lang="ru-RU" sz="1500" dirty="0"/>
              <a:t> </a:t>
            </a:r>
            <a:r>
              <a:rPr lang="ru-RU" sz="1500" dirty="0" err="1"/>
              <a:t>або</a:t>
            </a:r>
            <a:r>
              <a:rPr lang="ru-RU" sz="1500" dirty="0"/>
              <a:t> </a:t>
            </a:r>
            <a:r>
              <a:rPr lang="ru-RU" sz="1500" dirty="0" err="1"/>
              <a:t>латинським</a:t>
            </a:r>
            <a:r>
              <a:rPr lang="ru-RU" sz="1500" dirty="0"/>
              <a:t> </a:t>
            </a:r>
            <a:r>
              <a:rPr lang="ru-RU" sz="1500" dirty="0" err="1"/>
              <a:t>алфавітом</a:t>
            </a:r>
            <a:r>
              <a:rPr lang="ru-RU" sz="1500" dirty="0"/>
              <a:t>. </a:t>
            </a:r>
            <a:r>
              <a:rPr lang="ru-RU" sz="1500" dirty="0" err="1"/>
              <a:t>Ці</a:t>
            </a:r>
            <a:r>
              <a:rPr lang="ru-RU" sz="1500" dirty="0"/>
              <a:t> </a:t>
            </a:r>
            <a:r>
              <a:rPr lang="ru-RU" sz="1500" dirty="0" err="1"/>
              <a:t>тексти</a:t>
            </a:r>
            <a:r>
              <a:rPr lang="ru-RU" sz="1500" dirty="0"/>
              <a:t> </a:t>
            </a:r>
            <a:r>
              <a:rPr lang="ru-RU" sz="1500" dirty="0" err="1" smtClean="0"/>
              <a:t>відтворюють</a:t>
            </a:r>
            <a:r>
              <a:rPr lang="ru-RU" sz="1500" dirty="0" smtClean="0"/>
              <a:t> </a:t>
            </a:r>
            <a:r>
              <a:rPr lang="ru-RU" sz="1500" dirty="0" err="1"/>
              <a:t>звучання</a:t>
            </a:r>
            <a:r>
              <a:rPr lang="ru-RU" sz="1500" dirty="0"/>
              <a:t> </a:t>
            </a:r>
            <a:r>
              <a:rPr lang="ru-RU" sz="1500" dirty="0" err="1"/>
              <a:t>живої</a:t>
            </a:r>
            <a:r>
              <a:rPr lang="ru-RU" sz="1500" dirty="0"/>
              <a:t> </a:t>
            </a:r>
            <a:r>
              <a:rPr lang="ru-RU" sz="1500" dirty="0" err="1"/>
              <a:t>пунічної</a:t>
            </a:r>
            <a:r>
              <a:rPr lang="ru-RU" sz="1500" dirty="0"/>
              <a:t> </a:t>
            </a:r>
            <a:r>
              <a:rPr lang="ru-RU" sz="1500" dirty="0" err="1"/>
              <a:t>мови</a:t>
            </a:r>
            <a:r>
              <a:rPr lang="ru-RU" sz="1500" dirty="0"/>
              <a:t>, як вона </a:t>
            </a:r>
            <a:r>
              <a:rPr lang="ru-RU" sz="1500" dirty="0" err="1"/>
              <a:t>сприймалася</a:t>
            </a:r>
            <a:r>
              <a:rPr lang="ru-RU" sz="1500" dirty="0"/>
              <a:t> в </a:t>
            </a:r>
            <a:r>
              <a:rPr lang="ru-RU" sz="1500" dirty="0" err="1"/>
              <a:t>іншомовному</a:t>
            </a:r>
            <a:r>
              <a:rPr lang="ru-RU" sz="1500" dirty="0"/>
              <a:t> </a:t>
            </a:r>
            <a:r>
              <a:rPr lang="ru-RU" sz="1500" dirty="0" err="1"/>
              <a:t>середовищі</a:t>
            </a:r>
            <a:endParaRPr lang="ru-RU" sz="1500" dirty="0"/>
          </a:p>
          <a:p>
            <a:endParaRPr lang="ru-RU" sz="1400" dirty="0"/>
          </a:p>
        </p:txBody>
      </p:sp>
    </p:spTree>
    <p:extLst>
      <p:ext uri="{BB962C8B-B14F-4D97-AF65-F5344CB8AC3E}">
        <p14:creationId xmlns:p14="http://schemas.microsoft.com/office/powerpoint/2010/main" val="3954774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242</TotalTime>
  <Words>961</Words>
  <Application>Microsoft Office PowerPoint</Application>
  <PresentationFormat>Экран (4:3)</PresentationFormat>
  <Paragraphs>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Твердый переплет</vt:lpstr>
      <vt:lpstr>Презентація з теми:»Історія виникнення фінікійського алфавіту»</vt:lpstr>
      <vt:lpstr>Фінікійський Алфавіт</vt:lpstr>
      <vt:lpstr> Виникнення Алфавіту </vt:lpstr>
      <vt:lpstr>Фінікійське письмо</vt:lpstr>
      <vt:lpstr>Свої записи фінікійці робили на папірусі, рідше - на глиняних черепках судин.</vt:lpstr>
      <vt:lpstr>Презентация PowerPoint</vt:lpstr>
      <vt:lpstr>1 – транскрипція;  2 –фінікійське письмо  (сер. 2 тис. до н.е. – 332 до н.е.); 3 – пунийське письмо (825 до н.е. – 146 до н.е.);   4-новопунийське письмо  </vt:lpstr>
      <vt:lpstr>Фінікійська мова</vt:lpstr>
      <vt:lpstr>Презентация PowerPoint</vt:lpstr>
      <vt:lpstr>Презентация PowerPoint</vt:lpstr>
      <vt:lpstr>Презентация PowerPoint</vt:lpstr>
      <vt:lpstr>і вони вийшли із землі, як черви</vt:lpstr>
      <vt:lpstr>Найдавніші написи, складені з букв алфавіту Фінікії, знайдені під час розкопок древньому місті Біблє (нині місто Джебель), біля підніжжя Ліванського хребта. Вони відносяться до ХIII ст. до н. е. Писали фінікійці справа наліво. Свої торгові записи вони робили чорнилом на черепках. Таких черепків знайдено не багато. Краще збереглися написи, висічені на камені: надгробні, (на саркофагах царів і жерців) і будівельні, розповідають про спорудження палаців по велінню царів.</vt:lpstr>
      <vt:lpstr>Презентация PowerPoint</vt:lpstr>
      <vt:lpstr>«Гробниця, яку Іттобал, син Ахірама, правителя Гвалу [Бібла], зробив батькові для його обителі у вічності. І якщо якийсь цар чи інший правитель або будь-який воєначальник нападе та відкриє гробницю, нехай його владний скіпетр зламається, нехай його царський трон перевернеться, і нехай мир покине Гвал; а про нього самого нехай не залишиться навіть написів.»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Фінікійський Алфавіт</dc:title>
  <dc:creator>zero</dc:creator>
  <cp:lastModifiedBy>zero</cp:lastModifiedBy>
  <cp:revision>18</cp:revision>
  <dcterms:created xsi:type="dcterms:W3CDTF">2014-10-12T15:43:03Z</dcterms:created>
  <dcterms:modified xsi:type="dcterms:W3CDTF">2014-10-14T17:19:10Z</dcterms:modified>
</cp:coreProperties>
</file>