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sldIdLst>
    <p:sldId id="260" r:id="rId2"/>
    <p:sldId id="258" r:id="rId3"/>
    <p:sldId id="274" r:id="rId4"/>
    <p:sldId id="264" r:id="rId5"/>
    <p:sldId id="262" r:id="rId6"/>
    <p:sldId id="269" r:id="rId7"/>
    <p:sldId id="265" r:id="rId8"/>
    <p:sldId id="270" r:id="rId9"/>
    <p:sldId id="273" r:id="rId10"/>
    <p:sldId id="27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6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C4B1156A-380E-4F78-BDF5-A606A8083BF9}" styleName="Средний стиль 4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0505E3EF-67EA-436B-97B2-0124C06EBD24}" styleName="Средний стиль 4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E929F9F4-4A8F-4326-A1B4-22849713DDAB}" styleName="Темный стиль 1 - акцент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4485" autoAdjust="0"/>
    <p:restoredTop sz="94624" autoAdjust="0"/>
  </p:normalViewPr>
  <p:slideViewPr>
    <p:cSldViewPr>
      <p:cViewPr varScale="1">
        <p:scale>
          <a:sx n="68" d="100"/>
          <a:sy n="68" d="100"/>
        </p:scale>
        <p:origin x="-1494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8079F-7368-4F69-8FDE-31F86EA9BD5C}" type="datetimeFigureOut">
              <a:rPr lang="ru-RU" smtClean="0"/>
              <a:pPr/>
              <a:t>16.02.2014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3B2F3-00E8-40F4-A9F3-414F27AA8C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8079F-7368-4F69-8FDE-31F86EA9BD5C}" type="datetimeFigureOut">
              <a:rPr lang="ru-RU" smtClean="0"/>
              <a:pPr/>
              <a:t>16.02.2014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3B2F3-00E8-40F4-A9F3-414F27AA8C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8079F-7368-4F69-8FDE-31F86EA9BD5C}" type="datetimeFigureOut">
              <a:rPr lang="ru-RU" smtClean="0"/>
              <a:pPr/>
              <a:t>16.02.2014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3B2F3-00E8-40F4-A9F3-414F27AA8C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8079F-7368-4F69-8FDE-31F86EA9BD5C}" type="datetimeFigureOut">
              <a:rPr lang="ru-RU" smtClean="0"/>
              <a:pPr/>
              <a:t>16.02.2014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3B2F3-00E8-40F4-A9F3-414F27AA8C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8079F-7368-4F69-8FDE-31F86EA9BD5C}" type="datetimeFigureOut">
              <a:rPr lang="ru-RU" smtClean="0"/>
              <a:pPr/>
              <a:t>16.02.2014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3B2F3-00E8-40F4-A9F3-414F27AA8C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8079F-7368-4F69-8FDE-31F86EA9BD5C}" type="datetimeFigureOut">
              <a:rPr lang="ru-RU" smtClean="0"/>
              <a:pPr/>
              <a:t>16.02.2014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3B2F3-00E8-40F4-A9F3-414F27AA8C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8079F-7368-4F69-8FDE-31F86EA9BD5C}" type="datetimeFigureOut">
              <a:rPr lang="ru-RU" smtClean="0"/>
              <a:pPr/>
              <a:t>16.02.2014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3B2F3-00E8-40F4-A9F3-414F27AA8C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8079F-7368-4F69-8FDE-31F86EA9BD5C}" type="datetimeFigureOut">
              <a:rPr lang="ru-RU" smtClean="0"/>
              <a:pPr/>
              <a:t>16.02.2014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3B2F3-00E8-40F4-A9F3-414F27AA8C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8079F-7368-4F69-8FDE-31F86EA9BD5C}" type="datetimeFigureOut">
              <a:rPr lang="ru-RU" smtClean="0"/>
              <a:pPr/>
              <a:t>16.02.2014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3B2F3-00E8-40F4-A9F3-414F27AA8C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8079F-7368-4F69-8FDE-31F86EA9BD5C}" type="datetimeFigureOut">
              <a:rPr lang="ru-RU" smtClean="0"/>
              <a:pPr/>
              <a:t>16.02.2014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3B2F3-00E8-40F4-A9F3-414F27AA8C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8079F-7368-4F69-8FDE-31F86EA9BD5C}" type="datetimeFigureOut">
              <a:rPr lang="ru-RU" smtClean="0"/>
              <a:pPr/>
              <a:t>16.02.2014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683B2F3-00E8-40F4-A9F3-414F27AA8C3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9F8079F-7368-4F69-8FDE-31F86EA9BD5C}" type="datetimeFigureOut">
              <a:rPr lang="ru-RU" smtClean="0"/>
              <a:pPr/>
              <a:t>16.02.2014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683B2F3-00E8-40F4-A9F3-414F27AA8C32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jpeg"/><Relationship Id="rId4" Type="http://schemas.openxmlformats.org/officeDocument/2006/relationships/image" Target="../media/image7.gi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14414" y="2000240"/>
            <a:ext cx="6858000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uk-UA" sz="720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Архівація</a:t>
            </a:r>
            <a:endParaRPr lang="ru-RU" sz="720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929190" y="4357694"/>
            <a:ext cx="3929090" cy="1357322"/>
          </a:xfrm>
        </p:spPr>
        <p:txBody>
          <a:bodyPr>
            <a:normAutofit/>
          </a:bodyPr>
          <a:lstStyle/>
          <a:p>
            <a:pPr algn="l"/>
            <a:r>
              <a:rPr lang="ru-RU" sz="2000" dirty="0" err="1" smtClean="0"/>
              <a:t>Виконав</a:t>
            </a:r>
            <a:r>
              <a:rPr lang="ru-RU" sz="2000" dirty="0" smtClean="0"/>
              <a:t> студент 2 курсу</a:t>
            </a:r>
          </a:p>
          <a:p>
            <a:pPr algn="l"/>
            <a:r>
              <a:rPr lang="ru-RU" sz="2000" dirty="0" err="1" smtClean="0"/>
              <a:t>Групи</a:t>
            </a:r>
            <a:r>
              <a:rPr lang="ru-RU" sz="2000" dirty="0" smtClean="0"/>
              <a:t> ТКД  1/С- 2013</a:t>
            </a:r>
          </a:p>
          <a:p>
            <a:pPr algn="l"/>
            <a:r>
              <a:rPr lang="ru-RU" sz="2000" dirty="0" err="1" smtClean="0"/>
              <a:t>Потакевич</a:t>
            </a:r>
            <a:r>
              <a:rPr lang="ru-RU" sz="2000" dirty="0" smtClean="0"/>
              <a:t> С. В</a:t>
            </a:r>
            <a:endParaRPr lang="ru-RU" sz="2000" dirty="0"/>
          </a:p>
        </p:txBody>
      </p:sp>
    </p:spTree>
  </p:cSld>
  <p:clrMapOvr>
    <a:masterClrMapping/>
  </p:clrMapOvr>
  <p:transition spd="med" advTm="2000">
    <p:wheel spokes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14480" y="2643182"/>
            <a:ext cx="52864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Дякую</a:t>
            </a:r>
            <a:r>
              <a:rPr lang="ru-RU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за </a:t>
            </a:r>
            <a:r>
              <a:rPr lang="ru-RU" sz="40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увагу</a:t>
            </a:r>
            <a:endParaRPr lang="ru-RU" sz="4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advTm="2000"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3114668" cy="928694"/>
          </a:xfrm>
        </p:spPr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43174" y="1428736"/>
            <a:ext cx="5857916" cy="4817748"/>
          </a:xfrm>
        </p:spPr>
        <p:txBody>
          <a:bodyPr>
            <a:normAutofit/>
          </a:bodyPr>
          <a:lstStyle/>
          <a:p>
            <a:r>
              <a:rPr lang="ru-RU" sz="2800" dirty="0" err="1" smtClean="0"/>
              <a:t>Під</a:t>
            </a:r>
            <a:r>
              <a:rPr lang="ru-RU" sz="2800" dirty="0" smtClean="0"/>
              <a:t> </a:t>
            </a:r>
            <a:r>
              <a:rPr lang="ru-RU" sz="2800" dirty="0" err="1" smtClean="0"/>
              <a:t>архівацією</a:t>
            </a:r>
            <a:r>
              <a:rPr lang="ru-RU" sz="2800" dirty="0" smtClean="0"/>
              <a:t> </a:t>
            </a:r>
            <a:r>
              <a:rPr lang="ru-RU" sz="2800" dirty="0" err="1" smtClean="0"/>
              <a:t>розуміють</a:t>
            </a:r>
            <a:r>
              <a:rPr lang="ru-RU" sz="2800" dirty="0" smtClean="0"/>
              <a:t> </a:t>
            </a:r>
            <a:r>
              <a:rPr lang="ru-RU" sz="2800" dirty="0" err="1" smtClean="0"/>
              <a:t>стиснення</a:t>
            </a:r>
            <a:r>
              <a:rPr lang="ru-RU" sz="2800" dirty="0" smtClean="0"/>
              <a:t> </a:t>
            </a:r>
            <a:r>
              <a:rPr lang="ru-RU" sz="2800" dirty="0" err="1" smtClean="0"/>
              <a:t>даних</a:t>
            </a:r>
            <a:r>
              <a:rPr lang="ru-RU" sz="2800" dirty="0" smtClean="0"/>
              <a:t>. </a:t>
            </a:r>
            <a:r>
              <a:rPr lang="ru-RU" sz="2800" dirty="0" err="1" smtClean="0"/>
              <a:t>Стиснення</a:t>
            </a:r>
            <a:r>
              <a:rPr lang="ru-RU" sz="2800" dirty="0" smtClean="0"/>
              <a:t> </a:t>
            </a:r>
            <a:r>
              <a:rPr lang="ru-RU" sz="2800" dirty="0" err="1" smtClean="0"/>
              <a:t>даних</a:t>
            </a:r>
            <a:r>
              <a:rPr lang="ru-RU" sz="2800" dirty="0" smtClean="0"/>
              <a:t> — </a:t>
            </a:r>
            <a:r>
              <a:rPr lang="ru-RU" sz="2800" dirty="0" err="1" smtClean="0"/>
              <a:t>це</a:t>
            </a:r>
            <a:r>
              <a:rPr lang="ru-RU" sz="2800" dirty="0" smtClean="0"/>
              <a:t> процедура </a:t>
            </a:r>
            <a:r>
              <a:rPr lang="ru-RU" sz="2800" dirty="0" err="1" smtClean="0"/>
              <a:t>перекодування</a:t>
            </a:r>
            <a:r>
              <a:rPr lang="ru-RU" sz="2800" dirty="0" smtClean="0"/>
              <a:t> </a:t>
            </a:r>
            <a:r>
              <a:rPr lang="ru-RU" sz="2800" dirty="0" err="1" smtClean="0"/>
              <a:t>даних</a:t>
            </a:r>
            <a:r>
              <a:rPr lang="ru-RU" sz="2800" dirty="0" smtClean="0"/>
              <a:t>, яка проводиться </a:t>
            </a:r>
            <a:r>
              <a:rPr lang="ru-RU" sz="2800" dirty="0" err="1" smtClean="0"/>
              <a:t>з</a:t>
            </a:r>
            <a:r>
              <a:rPr lang="ru-RU" sz="2800" dirty="0" smtClean="0"/>
              <a:t> метою </a:t>
            </a:r>
            <a:r>
              <a:rPr lang="ru-RU" sz="2800" dirty="0" err="1" smtClean="0"/>
              <a:t>зменшення</a:t>
            </a:r>
            <a:r>
              <a:rPr lang="ru-RU" sz="2800" dirty="0" smtClean="0"/>
              <a:t> </a:t>
            </a:r>
            <a:r>
              <a:rPr lang="ru-RU" sz="2800" dirty="0" err="1" smtClean="0"/>
              <a:t>їхнього</a:t>
            </a:r>
            <a:r>
              <a:rPr lang="ru-RU" sz="2800" dirty="0" smtClean="0"/>
              <a:t> </a:t>
            </a:r>
            <a:r>
              <a:rPr lang="ru-RU" sz="2800" dirty="0" err="1" smtClean="0"/>
              <a:t>обсягу</a:t>
            </a:r>
            <a:r>
              <a:rPr lang="ru-RU" sz="2800" dirty="0" smtClean="0"/>
              <a:t>. </a:t>
            </a:r>
          </a:p>
          <a:p>
            <a:r>
              <a:rPr lang="ru-RU" sz="2800" dirty="0" err="1" smtClean="0"/>
              <a:t>А</a:t>
            </a:r>
            <a:r>
              <a:rPr lang="ru-RU" sz="2800" dirty="0" err="1" smtClean="0"/>
              <a:t>рхівація</a:t>
            </a:r>
            <a:r>
              <a:rPr lang="ru-RU" sz="2800" dirty="0" smtClean="0"/>
              <a:t> </a:t>
            </a:r>
            <a:r>
              <a:rPr lang="ru-RU" sz="2800" dirty="0" smtClean="0"/>
              <a:t>- </a:t>
            </a:r>
            <a:r>
              <a:rPr lang="ru-RU" sz="2800" dirty="0" err="1" smtClean="0"/>
              <a:t>це</a:t>
            </a:r>
            <a:r>
              <a:rPr lang="ru-RU" sz="2800" dirty="0" smtClean="0"/>
              <a:t> </a:t>
            </a:r>
            <a:r>
              <a:rPr lang="ru-RU" sz="2800" dirty="0" err="1" smtClean="0"/>
              <a:t>перекодування</a:t>
            </a:r>
            <a:r>
              <a:rPr lang="ru-RU" sz="2800" dirty="0" smtClean="0"/>
              <a:t> </a:t>
            </a:r>
            <a:r>
              <a:rPr lang="ru-RU" sz="2800" dirty="0" err="1" smtClean="0"/>
              <a:t>деякої</a:t>
            </a:r>
            <a:r>
              <a:rPr lang="ru-RU" sz="2800" dirty="0" smtClean="0"/>
              <a:t> </a:t>
            </a:r>
            <a:r>
              <a:rPr lang="ru-RU" sz="2800" dirty="0" err="1" smtClean="0"/>
              <a:t>сукупності</a:t>
            </a:r>
            <a:r>
              <a:rPr lang="ru-RU" sz="2800" dirty="0" smtClean="0"/>
              <a:t> </a:t>
            </a:r>
            <a:r>
              <a:rPr lang="ru-RU" sz="2800" dirty="0" err="1" smtClean="0"/>
              <a:t>файлів</a:t>
            </a:r>
            <a:r>
              <a:rPr lang="ru-RU" sz="2800" dirty="0" smtClean="0"/>
              <a:t> </a:t>
            </a:r>
            <a:r>
              <a:rPr lang="ru-RU" sz="2800" dirty="0" err="1" smtClean="0"/>
              <a:t>з</a:t>
            </a:r>
            <a:r>
              <a:rPr lang="ru-RU" sz="2800" dirty="0" smtClean="0"/>
              <a:t> метою </a:t>
            </a:r>
            <a:r>
              <a:rPr lang="ru-RU" sz="2800" dirty="0" err="1" smtClean="0"/>
              <a:t>зменшення</a:t>
            </a:r>
            <a:r>
              <a:rPr lang="ru-RU" sz="2800" dirty="0" smtClean="0"/>
              <a:t> </a:t>
            </a:r>
            <a:r>
              <a:rPr lang="ru-RU" sz="2800" dirty="0" err="1" smtClean="0"/>
              <a:t>об’єму</a:t>
            </a:r>
            <a:r>
              <a:rPr lang="ru-RU" sz="2800" dirty="0" smtClean="0"/>
              <a:t> </a:t>
            </a:r>
            <a:r>
              <a:rPr lang="ru-RU" sz="2800" dirty="0" err="1" smtClean="0"/>
              <a:t>інформації</a:t>
            </a:r>
            <a:endParaRPr lang="ru-RU" sz="2800" dirty="0" smtClean="0"/>
          </a:p>
        </p:txBody>
      </p:sp>
      <p:pic>
        <p:nvPicPr>
          <p:cNvPr id="4" name="Рисунок 3" descr="Безымянный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20" y="2357430"/>
            <a:ext cx="2314898" cy="2086266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 spd="med" advTm="2000">
    <p:diamond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28860" y="785794"/>
            <a:ext cx="4214842" cy="715089"/>
          </a:xfrm>
          <a:prstGeom prst="flowChartAlternateProcess">
            <a:avLst/>
          </a:prstGeom>
          <a:noFill/>
          <a:ln w="19050">
            <a:solidFill>
              <a:schemeClr val="bg2">
                <a:lumMod val="5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uk-UA" sz="3600" b="1" dirty="0" smtClean="0">
                <a:solidFill>
                  <a:srgbClr val="92D050"/>
                </a:solidFill>
              </a:rPr>
              <a:t>Види стиснення</a:t>
            </a:r>
            <a:endParaRPr lang="ru-RU" sz="3600" b="1" dirty="0">
              <a:solidFill>
                <a:srgbClr val="92D05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42976" y="2285992"/>
            <a:ext cx="2786082" cy="635675"/>
          </a:xfrm>
          <a:prstGeom prst="snip2SameRect">
            <a:avLst/>
          </a:prstGeom>
          <a:noFill/>
          <a:ln w="28575">
            <a:solidFill>
              <a:schemeClr val="bg2">
                <a:lumMod val="75000"/>
              </a:schemeClr>
            </a:solidFill>
          </a:ln>
          <a:effectLst/>
        </p:spPr>
        <p:txBody>
          <a:bodyPr wrap="square" rtlCol="0">
            <a:spAutoFit/>
          </a:bodyPr>
          <a:lstStyle/>
          <a:p>
            <a:pPr algn="ctr"/>
            <a:r>
              <a:rPr lang="uk-UA" sz="3200" i="1" dirty="0" smtClean="0"/>
              <a:t>З втратами</a:t>
            </a:r>
            <a:endParaRPr lang="ru-RU" sz="3200" i="1" dirty="0"/>
          </a:p>
        </p:txBody>
      </p:sp>
      <p:sp>
        <p:nvSpPr>
          <p:cNvPr id="4" name="TextBox 3"/>
          <p:cNvSpPr txBox="1"/>
          <p:nvPr/>
        </p:nvSpPr>
        <p:spPr>
          <a:xfrm>
            <a:off x="5143504" y="2285992"/>
            <a:ext cx="2857520" cy="635675"/>
          </a:xfrm>
          <a:prstGeom prst="snip2SameRect">
            <a:avLst/>
          </a:prstGeom>
          <a:noFill/>
          <a:ln w="28575">
            <a:solidFill>
              <a:schemeClr val="bg2">
                <a:lumMod val="75000"/>
              </a:schemeClr>
            </a:solidFill>
            <a:prstDash val="solid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rtlCol="0">
            <a:spAutoFit/>
          </a:bodyPr>
          <a:lstStyle/>
          <a:p>
            <a:pPr algn="ctr"/>
            <a:r>
              <a:rPr lang="uk-UA" sz="3200" i="1" dirty="0" smtClean="0"/>
              <a:t>Без втрат</a:t>
            </a:r>
            <a:endParaRPr lang="ru-RU" sz="3200" i="1" dirty="0"/>
          </a:p>
        </p:txBody>
      </p:sp>
      <p:sp>
        <p:nvSpPr>
          <p:cNvPr id="6" name="TextBox 5"/>
          <p:cNvSpPr txBox="1"/>
          <p:nvPr/>
        </p:nvSpPr>
        <p:spPr>
          <a:xfrm>
            <a:off x="1142976" y="3786190"/>
            <a:ext cx="2786082" cy="1652885"/>
          </a:xfrm>
          <a:prstGeom prst="foldedCorner">
            <a:avLst/>
          </a:prstGeom>
          <a:noFill/>
          <a:ln w="12700">
            <a:solidFill>
              <a:schemeClr val="bg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uk-UA" sz="2800" dirty="0" smtClean="0"/>
              <a:t>Формати</a:t>
            </a:r>
            <a:r>
              <a:rPr lang="en-US" sz="2800" dirty="0" smtClean="0"/>
              <a:t> </a:t>
            </a:r>
            <a:r>
              <a:rPr lang="en-US" sz="2800" dirty="0" err="1" smtClean="0"/>
              <a:t>Jped</a:t>
            </a:r>
            <a:r>
              <a:rPr lang="ru-RU" sz="2800" dirty="0" smtClean="0"/>
              <a:t>,</a:t>
            </a:r>
            <a:r>
              <a:rPr lang="en-US" sz="2800" dirty="0" smtClean="0"/>
              <a:t> gif</a:t>
            </a:r>
            <a:r>
              <a:rPr lang="ru-RU" sz="2800" dirty="0" smtClean="0"/>
              <a:t>,</a:t>
            </a:r>
            <a:r>
              <a:rPr lang="en-US" sz="2800" dirty="0" smtClean="0"/>
              <a:t> </a:t>
            </a:r>
            <a:r>
              <a:rPr lang="en-US" sz="2800" dirty="0" err="1" smtClean="0"/>
              <a:t>png</a:t>
            </a:r>
            <a:r>
              <a:rPr lang="ru-RU" sz="2800" dirty="0" smtClean="0"/>
              <a:t>,</a:t>
            </a:r>
            <a:r>
              <a:rPr lang="en-US" sz="2800" dirty="0" smtClean="0"/>
              <a:t> mp3</a:t>
            </a:r>
            <a:r>
              <a:rPr lang="ru-RU" sz="2800" dirty="0" smtClean="0"/>
              <a:t>,</a:t>
            </a:r>
            <a:r>
              <a:rPr lang="en-US" sz="2800" dirty="0" smtClean="0"/>
              <a:t> mpeg</a:t>
            </a:r>
            <a:endParaRPr lang="ru-RU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5143504" y="3786190"/>
            <a:ext cx="2857520" cy="1652885"/>
          </a:xfrm>
          <a:prstGeom prst="foldedCorner">
            <a:avLst/>
          </a:prstGeom>
          <a:noFill/>
          <a:ln w="12700">
            <a:solidFill>
              <a:schemeClr val="bg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sz="2800" dirty="0" err="1" smtClean="0"/>
              <a:t>Формати</a:t>
            </a:r>
            <a:r>
              <a:rPr lang="ru-RU" sz="2800" dirty="0" smtClean="0"/>
              <a:t> </a:t>
            </a:r>
            <a:r>
              <a:rPr lang="en-US" sz="2800" dirty="0" smtClean="0"/>
              <a:t>Doc</a:t>
            </a:r>
            <a:r>
              <a:rPr lang="ru-RU" sz="2800" dirty="0" smtClean="0"/>
              <a:t>,</a:t>
            </a:r>
            <a:r>
              <a:rPr lang="en-US" sz="2800" dirty="0" smtClean="0"/>
              <a:t> </a:t>
            </a:r>
            <a:r>
              <a:rPr lang="en-US" sz="2800" dirty="0" err="1" smtClean="0"/>
              <a:t>waw</a:t>
            </a:r>
            <a:r>
              <a:rPr lang="ru-RU" sz="2800" dirty="0" smtClean="0"/>
              <a:t>,</a:t>
            </a:r>
            <a:r>
              <a:rPr lang="en-US" sz="2800" dirty="0" smtClean="0"/>
              <a:t> bmp</a:t>
            </a:r>
            <a:r>
              <a:rPr lang="ru-RU" sz="2800" dirty="0" smtClean="0"/>
              <a:t>,  </a:t>
            </a:r>
            <a:r>
              <a:rPr lang="en-US" sz="2800" dirty="0" smtClean="0"/>
              <a:t>rtf </a:t>
            </a:r>
            <a:r>
              <a:rPr lang="ru-RU" sz="2800" dirty="0" smtClean="0"/>
              <a:t>,</a:t>
            </a:r>
            <a:r>
              <a:rPr lang="en-US" sz="2800" dirty="0" smtClean="0"/>
              <a:t>txt</a:t>
            </a:r>
            <a:endParaRPr lang="ru-RU" sz="2800" dirty="0"/>
          </a:p>
        </p:txBody>
      </p:sp>
      <p:cxnSp>
        <p:nvCxnSpPr>
          <p:cNvPr id="9" name="Прямая со стрелкой 8"/>
          <p:cNvCxnSpPr>
            <a:stCxn id="2" idx="2"/>
            <a:endCxn id="3" idx="3"/>
          </p:cNvCxnSpPr>
          <p:nvPr/>
        </p:nvCxnSpPr>
        <p:spPr>
          <a:xfrm rot="5400000">
            <a:off x="3143595" y="893305"/>
            <a:ext cx="785109" cy="20002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>
            <a:stCxn id="2" idx="2"/>
            <a:endCxn id="4" idx="3"/>
          </p:cNvCxnSpPr>
          <p:nvPr/>
        </p:nvCxnSpPr>
        <p:spPr>
          <a:xfrm rot="16200000" flipH="1">
            <a:off x="5161718" y="875445"/>
            <a:ext cx="785109" cy="203598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>
            <a:stCxn id="3" idx="1"/>
            <a:endCxn id="6" idx="0"/>
          </p:cNvCxnSpPr>
          <p:nvPr/>
        </p:nvCxnSpPr>
        <p:spPr>
          <a:xfrm rot="5400000">
            <a:off x="2103756" y="3353928"/>
            <a:ext cx="864523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>
            <a:stCxn id="4" idx="1"/>
            <a:endCxn id="7" idx="0"/>
          </p:cNvCxnSpPr>
          <p:nvPr/>
        </p:nvCxnSpPr>
        <p:spPr>
          <a:xfrm rot="5400000">
            <a:off x="6140003" y="3353928"/>
            <a:ext cx="864523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 advTm="2000">
    <p:diamond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Рисунок 40" descr="freeunrar-mobil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72330" y="785794"/>
            <a:ext cx="1571636" cy="1825147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</p:pic>
      <p:sp>
        <p:nvSpPr>
          <p:cNvPr id="3" name="TextBox 2"/>
          <p:cNvSpPr txBox="1"/>
          <p:nvPr/>
        </p:nvSpPr>
        <p:spPr>
          <a:xfrm>
            <a:off x="214282" y="785794"/>
            <a:ext cx="4643470" cy="108198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uk-UA" sz="4400" dirty="0" smtClean="0"/>
              <a:t>Архівація</a:t>
            </a:r>
            <a:endParaRPr lang="ru-RU" sz="4400" dirty="0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5400000">
            <a:off x="-1017344" y="4017685"/>
            <a:ext cx="4500596" cy="3707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>
            <a:off x="1214414" y="6286520"/>
            <a:ext cx="171451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>
            <a:off x="1214414" y="5143512"/>
            <a:ext cx="171451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>
            <a:off x="1214414" y="4000504"/>
            <a:ext cx="171451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>
            <a:off x="1214414" y="2928934"/>
            <a:ext cx="171451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3000364" y="2714620"/>
            <a:ext cx="49292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dirty="0" smtClean="0"/>
              <a:t>Створення резервних копій</a:t>
            </a:r>
            <a:endParaRPr lang="ru-RU" sz="2400" dirty="0"/>
          </a:p>
        </p:txBody>
      </p:sp>
      <p:sp>
        <p:nvSpPr>
          <p:cNvPr id="38" name="TextBox 37"/>
          <p:cNvSpPr txBox="1"/>
          <p:nvPr/>
        </p:nvSpPr>
        <p:spPr>
          <a:xfrm>
            <a:off x="3000364" y="3786190"/>
            <a:ext cx="52149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dirty="0" smtClean="0"/>
              <a:t>Стиснення файлів</a:t>
            </a:r>
            <a:endParaRPr lang="ru-RU" sz="2400" dirty="0"/>
          </a:p>
        </p:txBody>
      </p:sp>
      <p:sp>
        <p:nvSpPr>
          <p:cNvPr id="39" name="TextBox 38"/>
          <p:cNvSpPr txBox="1"/>
          <p:nvPr/>
        </p:nvSpPr>
        <p:spPr>
          <a:xfrm>
            <a:off x="3000364" y="4929198"/>
            <a:ext cx="52149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dirty="0" smtClean="0"/>
              <a:t>Перекодування файлів</a:t>
            </a:r>
            <a:endParaRPr lang="ru-RU" sz="2400" dirty="0"/>
          </a:p>
        </p:txBody>
      </p:sp>
      <p:sp>
        <p:nvSpPr>
          <p:cNvPr id="40" name="TextBox 39"/>
          <p:cNvSpPr txBox="1"/>
          <p:nvPr/>
        </p:nvSpPr>
        <p:spPr>
          <a:xfrm>
            <a:off x="3000364" y="6072206"/>
            <a:ext cx="50006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dirty="0" smtClean="0"/>
              <a:t>Зменшення об'єму оригіналу</a:t>
            </a:r>
            <a:endParaRPr lang="ru-RU" sz="2400" dirty="0"/>
          </a:p>
        </p:txBody>
      </p:sp>
    </p:spTree>
  </p:cSld>
  <p:clrMapOvr>
    <a:masterClrMapping/>
  </p:clrMapOvr>
  <p:transition spd="med" advTm="2000">
    <p:diamond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38962"/>
          </a:xfrm>
        </p:spPr>
        <p:txBody>
          <a:bodyPr>
            <a:normAutofit fontScale="90000"/>
          </a:bodyPr>
          <a:lstStyle/>
          <a:p>
            <a:r>
              <a:rPr lang="uk-UA" sz="4800" b="1" dirty="0" smtClean="0">
                <a:solidFill>
                  <a:srgbClr val="00B050"/>
                </a:solidFill>
              </a:rPr>
              <a:t>Архівацію використовують для:</a:t>
            </a:r>
            <a:endParaRPr lang="ru-RU" b="1" dirty="0">
              <a:solidFill>
                <a:srgbClr val="00B050"/>
              </a:solidFill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1" cy="3531663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8229601"/>
              </a:tblGrid>
              <a:tr h="109326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2800" b="0" dirty="0" smtClean="0"/>
                        <a:t>1.  Зберігання запасних копій файлів на дискетах чи на жорстких дисках;</a:t>
                      </a:r>
                      <a:endParaRPr lang="ru-RU" sz="2800" b="0" dirty="0"/>
                    </a:p>
                  </a:txBody>
                  <a:tcPr marL="91439" marR="91439">
                    <a:solidFill>
                      <a:schemeClr val="bg1"/>
                    </a:solidFill>
                  </a:tcPr>
                </a:tc>
              </a:tr>
              <a:tr h="109326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2800" dirty="0" smtClean="0"/>
                        <a:t>2. Перенесення на диски файлів які перевищують ємність диска;</a:t>
                      </a:r>
                    </a:p>
                    <a:p>
                      <a:endParaRPr lang="ru-RU" dirty="0"/>
                    </a:p>
                  </a:txBody>
                  <a:tcPr marL="91439" marR="91439">
                    <a:solidFill>
                      <a:schemeClr val="bg1"/>
                    </a:solidFill>
                  </a:tcPr>
                </a:tc>
              </a:tr>
              <a:tr h="109326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2800" dirty="0" smtClean="0"/>
                        <a:t>3. Створення </a:t>
                      </a:r>
                      <a:r>
                        <a:rPr lang="uk-UA" sz="2800" dirty="0" err="1" smtClean="0"/>
                        <a:t>дистрибюторів</a:t>
                      </a:r>
                      <a:r>
                        <a:rPr lang="uk-UA" sz="2800" dirty="0" smtClean="0"/>
                        <a:t> </a:t>
                      </a:r>
                      <a:r>
                        <a:rPr lang="uk-UA" sz="2800" dirty="0" smtClean="0"/>
                        <a:t>програмних продуктів.</a:t>
                      </a:r>
                      <a:endParaRPr lang="ru-RU" sz="2800" dirty="0" smtClean="0"/>
                    </a:p>
                    <a:p>
                      <a:endParaRPr lang="ru-RU" dirty="0"/>
                    </a:p>
                  </a:txBody>
                  <a:tcPr marL="91439" marR="91439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 advTm="2000">
    <p:diamond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 rot="21372297">
            <a:off x="1142976" y="1714488"/>
            <a:ext cx="45005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err="1" smtClean="0"/>
              <a:t>ступінь</a:t>
            </a:r>
            <a:r>
              <a:rPr lang="ru-RU" sz="2800" dirty="0" smtClean="0"/>
              <a:t> </a:t>
            </a:r>
            <a:r>
              <a:rPr lang="ru-RU" sz="2800" dirty="0" err="1" smtClean="0"/>
              <a:t>стиснення</a:t>
            </a:r>
            <a:r>
              <a:rPr lang="ru-RU" sz="2800" dirty="0" smtClean="0"/>
              <a:t> </a:t>
            </a:r>
            <a:r>
              <a:rPr lang="ru-RU" sz="2800" dirty="0" err="1" smtClean="0"/>
              <a:t>файлів</a:t>
            </a:r>
            <a:r>
              <a:rPr lang="ru-RU" sz="2800" dirty="0" smtClean="0"/>
              <a:t>;</a:t>
            </a:r>
            <a:endParaRPr lang="ru-RU" sz="2800" dirty="0"/>
          </a:p>
        </p:txBody>
      </p:sp>
      <p:sp>
        <p:nvSpPr>
          <p:cNvPr id="6" name="TextBox 5"/>
          <p:cNvSpPr txBox="1"/>
          <p:nvPr/>
        </p:nvSpPr>
        <p:spPr>
          <a:xfrm rot="21357505">
            <a:off x="5135361" y="2956554"/>
            <a:ext cx="32147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err="1" smtClean="0"/>
              <a:t>швидкість</a:t>
            </a:r>
            <a:r>
              <a:rPr lang="ru-RU" sz="2800" dirty="0" smtClean="0"/>
              <a:t> </a:t>
            </a:r>
            <a:r>
              <a:rPr lang="ru-RU" sz="2800" dirty="0" err="1" smtClean="0"/>
              <a:t>роботи</a:t>
            </a:r>
            <a:r>
              <a:rPr lang="ru-RU" sz="2800" dirty="0" smtClean="0"/>
              <a:t>; </a:t>
            </a:r>
            <a:endParaRPr lang="ru-RU" sz="2800" dirty="0"/>
          </a:p>
        </p:txBody>
      </p:sp>
      <p:sp>
        <p:nvSpPr>
          <p:cNvPr id="7" name="TextBox 6"/>
          <p:cNvSpPr txBox="1"/>
          <p:nvPr/>
        </p:nvSpPr>
        <p:spPr>
          <a:xfrm rot="21447221">
            <a:off x="1224737" y="4801980"/>
            <a:ext cx="56436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err="1" smtClean="0"/>
              <a:t>сервіс</a:t>
            </a:r>
            <a:r>
              <a:rPr lang="ru-RU" sz="2800" dirty="0" smtClean="0"/>
              <a:t> (</a:t>
            </a:r>
            <a:r>
              <a:rPr lang="ru-RU" sz="2800" dirty="0" err="1" smtClean="0"/>
              <a:t>набір</a:t>
            </a:r>
            <a:r>
              <a:rPr lang="ru-RU" sz="2800" dirty="0" smtClean="0"/>
              <a:t> </a:t>
            </a:r>
            <a:r>
              <a:rPr lang="ru-RU" sz="2800" dirty="0" err="1" smtClean="0"/>
              <a:t>функцій</a:t>
            </a:r>
            <a:r>
              <a:rPr lang="ru-RU" sz="2800" dirty="0" smtClean="0"/>
              <a:t> </a:t>
            </a:r>
            <a:r>
              <a:rPr lang="ru-RU" sz="2800" dirty="0" err="1" smtClean="0"/>
              <a:t>архіватора</a:t>
            </a:r>
            <a:r>
              <a:rPr lang="ru-RU" sz="2800" dirty="0" smtClean="0"/>
              <a:t>).</a:t>
            </a:r>
            <a:endParaRPr lang="ru-RU" sz="2800" dirty="0" smtClean="0"/>
          </a:p>
        </p:txBody>
      </p:sp>
      <p:sp>
        <p:nvSpPr>
          <p:cNvPr id="8" name="TextBox 7"/>
          <p:cNvSpPr txBox="1"/>
          <p:nvPr/>
        </p:nvSpPr>
        <p:spPr>
          <a:xfrm rot="21384087">
            <a:off x="1142976" y="500042"/>
            <a:ext cx="70009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solidFill>
                  <a:srgbClr val="00B050"/>
                </a:solidFill>
              </a:rPr>
              <a:t>Характеристики </a:t>
            </a:r>
            <a:r>
              <a:rPr lang="ru-RU" sz="3600" dirty="0" err="1" smtClean="0">
                <a:solidFill>
                  <a:srgbClr val="00B050"/>
                </a:solidFill>
              </a:rPr>
              <a:t>архіваторів</a:t>
            </a:r>
            <a:r>
              <a:rPr lang="ru-RU" sz="3600" dirty="0" smtClean="0">
                <a:solidFill>
                  <a:srgbClr val="00B050"/>
                </a:solidFill>
              </a:rPr>
              <a:t>:</a:t>
            </a:r>
            <a:endParaRPr lang="ru-RU" sz="3600" dirty="0"/>
          </a:p>
        </p:txBody>
      </p:sp>
      <p:pic>
        <p:nvPicPr>
          <p:cNvPr id="9" name="Рисунок 8" descr="images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1331126">
            <a:off x="1704770" y="2727371"/>
            <a:ext cx="2466975" cy="1847850"/>
          </a:xfrm>
          <a:prstGeom prst="rect">
            <a:avLst/>
          </a:prstGeom>
        </p:spPr>
      </p:pic>
    </p:spTree>
  </p:cSld>
  <p:clrMapOvr>
    <a:masterClrMapping/>
  </p:clrMapOvr>
  <p:transition spd="med" advTm="2000">
    <p:diamond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85786" y="642918"/>
            <a:ext cx="807249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err="1" smtClean="0"/>
              <a:t>Програми-архіватори</a:t>
            </a:r>
            <a:r>
              <a:rPr lang="ru-RU" sz="2400" dirty="0" smtClean="0"/>
              <a:t> — </a:t>
            </a:r>
            <a:r>
              <a:rPr lang="ru-RU" sz="2400" dirty="0" err="1" smtClean="0"/>
              <a:t>програмні</a:t>
            </a:r>
            <a:r>
              <a:rPr lang="ru-RU" sz="2400" dirty="0" smtClean="0"/>
              <a:t> </a:t>
            </a:r>
            <a:r>
              <a:rPr lang="ru-RU" sz="2400" dirty="0" err="1" smtClean="0"/>
              <a:t>засоби</a:t>
            </a:r>
            <a:r>
              <a:rPr lang="ru-RU" sz="2400" dirty="0" smtClean="0"/>
              <a:t> для </a:t>
            </a:r>
            <a:r>
              <a:rPr lang="ru-RU" sz="2400" dirty="0" err="1" smtClean="0"/>
              <a:t>створення</a:t>
            </a:r>
            <a:r>
              <a:rPr lang="ru-RU" sz="2400" dirty="0" smtClean="0"/>
              <a:t> та </a:t>
            </a:r>
            <a:r>
              <a:rPr lang="ru-RU" sz="2400" dirty="0" err="1" smtClean="0"/>
              <a:t>обслуговування</a:t>
            </a:r>
            <a:r>
              <a:rPr lang="ru-RU" sz="2400" dirty="0" smtClean="0"/>
              <a:t> </a:t>
            </a:r>
            <a:r>
              <a:rPr lang="ru-RU" sz="2400" dirty="0" err="1" smtClean="0"/>
              <a:t>архівів</a:t>
            </a:r>
            <a:r>
              <a:rPr lang="ru-RU" sz="2400" dirty="0" smtClean="0"/>
              <a:t>.</a:t>
            </a:r>
          </a:p>
          <a:p>
            <a:endParaRPr lang="ru-RU" sz="2400" dirty="0" smtClean="0"/>
          </a:p>
          <a:p>
            <a:r>
              <a:rPr lang="uk-UA" sz="2400" dirty="0" smtClean="0"/>
              <a:t>Серед них найбільш відомі:  </a:t>
            </a:r>
            <a:r>
              <a:rPr lang="en-US" sz="2400" dirty="0" smtClean="0"/>
              <a:t>WinZip</a:t>
            </a:r>
            <a:r>
              <a:rPr lang="ru-RU" sz="2400" dirty="0" smtClean="0"/>
              <a:t>,</a:t>
            </a:r>
            <a:r>
              <a:rPr lang="en-US" sz="2400" dirty="0" smtClean="0"/>
              <a:t> </a:t>
            </a:r>
            <a:r>
              <a:rPr lang="en-US" sz="2400" dirty="0" err="1" smtClean="0"/>
              <a:t>WinRaR</a:t>
            </a:r>
            <a:r>
              <a:rPr lang="ru-RU" sz="2400" dirty="0" smtClean="0"/>
              <a:t>. </a:t>
            </a:r>
            <a:endParaRPr lang="ru-RU" sz="2400" dirty="0" smtClean="0"/>
          </a:p>
          <a:p>
            <a:endParaRPr lang="ru-RU" sz="2400" dirty="0" smtClean="0"/>
          </a:p>
          <a:p>
            <a:r>
              <a:rPr lang="ru-RU" sz="2400" dirty="0" smtClean="0"/>
              <a:t>За </a:t>
            </a:r>
            <a:r>
              <a:rPr lang="ru-RU" sz="2400" dirty="0" err="1" smtClean="0"/>
              <a:t>допомогою</a:t>
            </a:r>
            <a:r>
              <a:rPr lang="ru-RU" sz="2400" dirty="0" smtClean="0"/>
              <a:t> </a:t>
            </a:r>
            <a:r>
              <a:rPr lang="ru-RU" sz="2400" dirty="0" err="1" smtClean="0"/>
              <a:t>спеціальних</a:t>
            </a:r>
            <a:r>
              <a:rPr lang="ru-RU" sz="2400" dirty="0" smtClean="0"/>
              <a:t> </a:t>
            </a:r>
            <a:r>
              <a:rPr lang="ru-RU" sz="2400" dirty="0" err="1" smtClean="0"/>
              <a:t>алгоритмів</a:t>
            </a:r>
            <a:r>
              <a:rPr lang="ru-RU" sz="2400" dirty="0" smtClean="0"/>
              <a:t> </a:t>
            </a:r>
            <a:r>
              <a:rPr lang="ru-RU" sz="2400" dirty="0" err="1" smtClean="0"/>
              <a:t>арх</a:t>
            </a:r>
            <a:r>
              <a:rPr lang="en-US" sz="2400" dirty="0" err="1" smtClean="0"/>
              <a:t>i</a:t>
            </a:r>
            <a:r>
              <a:rPr lang="ru-RU" sz="2400" dirty="0" err="1" smtClean="0"/>
              <a:t>ватори</a:t>
            </a:r>
            <a:r>
              <a:rPr lang="ru-RU" sz="2400" dirty="0" smtClean="0"/>
              <a:t> </a:t>
            </a:r>
            <a:r>
              <a:rPr lang="ru-RU" sz="2400" dirty="0" err="1" smtClean="0"/>
              <a:t>видаляють</a:t>
            </a:r>
            <a:r>
              <a:rPr lang="ru-RU" sz="2400" dirty="0" smtClean="0"/>
              <a:t> </a:t>
            </a:r>
            <a:r>
              <a:rPr lang="ru-RU" sz="2400" dirty="0" err="1" smtClean="0"/>
              <a:t>із</a:t>
            </a:r>
            <a:r>
              <a:rPr lang="ru-RU" sz="2400" dirty="0" smtClean="0"/>
              <a:t> </a:t>
            </a:r>
            <a:r>
              <a:rPr lang="ru-RU" sz="2400" dirty="0" err="1" smtClean="0"/>
              <a:t>файлів</a:t>
            </a:r>
            <a:r>
              <a:rPr lang="ru-RU" sz="2400" dirty="0" smtClean="0"/>
              <a:t> </a:t>
            </a:r>
            <a:r>
              <a:rPr lang="ru-RU" sz="2400" dirty="0" err="1" smtClean="0"/>
              <a:t>надлишкову</a:t>
            </a:r>
            <a:r>
              <a:rPr lang="ru-RU" sz="2400" dirty="0" smtClean="0"/>
              <a:t> </a:t>
            </a:r>
            <a:r>
              <a:rPr lang="ru-RU" sz="2400" dirty="0" err="1" smtClean="0"/>
              <a:t>інформацію</a:t>
            </a:r>
            <a:r>
              <a:rPr lang="ru-RU" sz="2400" dirty="0" smtClean="0"/>
              <a:t>, а при </a:t>
            </a:r>
            <a:r>
              <a:rPr lang="ru-RU" sz="2400" dirty="0" err="1" smtClean="0"/>
              <a:t>зворотній</a:t>
            </a:r>
            <a:r>
              <a:rPr lang="ru-RU" sz="2400" dirty="0" smtClean="0"/>
              <a:t> </a:t>
            </a:r>
            <a:r>
              <a:rPr lang="ru-RU" sz="2400" dirty="0" err="1" smtClean="0"/>
              <a:t>операції</a:t>
            </a:r>
            <a:r>
              <a:rPr lang="ru-RU" sz="2400" dirty="0" smtClean="0"/>
              <a:t> </a:t>
            </a:r>
            <a:r>
              <a:rPr lang="ru-RU" sz="2400" dirty="0" err="1" smtClean="0"/>
              <a:t>розпаковування</a:t>
            </a:r>
            <a:r>
              <a:rPr lang="ru-RU" sz="2400" dirty="0" smtClean="0"/>
              <a:t> вони </a:t>
            </a:r>
            <a:r>
              <a:rPr lang="ru-RU" sz="2400" dirty="0" err="1" smtClean="0"/>
              <a:t>відновлюють</a:t>
            </a:r>
            <a:r>
              <a:rPr lang="ru-RU" sz="2400" dirty="0" smtClean="0"/>
              <a:t> </a:t>
            </a:r>
            <a:r>
              <a:rPr lang="ru-RU" sz="2400" dirty="0" err="1" smtClean="0"/>
              <a:t>інформацію</a:t>
            </a:r>
            <a:r>
              <a:rPr lang="ru-RU" sz="2400" dirty="0" smtClean="0"/>
              <a:t> в </a:t>
            </a:r>
            <a:r>
              <a:rPr lang="ru-RU" sz="2400" dirty="0" err="1" smtClean="0"/>
              <a:t>первісному</a:t>
            </a:r>
            <a:r>
              <a:rPr lang="ru-RU" sz="2400" dirty="0" smtClean="0"/>
              <a:t> </a:t>
            </a:r>
            <a:r>
              <a:rPr lang="ru-RU" sz="2400" dirty="0" err="1" smtClean="0"/>
              <a:t>вигляді</a:t>
            </a:r>
            <a:r>
              <a:rPr lang="ru-RU" sz="2400" dirty="0" smtClean="0"/>
              <a:t>.</a:t>
            </a:r>
            <a:endParaRPr lang="ru-RU" sz="2400" dirty="0" smtClean="0"/>
          </a:p>
        </p:txBody>
      </p:sp>
      <p:pic>
        <p:nvPicPr>
          <p:cNvPr id="5" name="Рисунок 4" descr="images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3768" y="4857760"/>
            <a:ext cx="1500198" cy="1500198"/>
          </a:xfrm>
          <a:prstGeom prst="rect">
            <a:avLst/>
          </a:prstGeom>
        </p:spPr>
      </p:pic>
      <p:pic>
        <p:nvPicPr>
          <p:cNvPr id="7" name="Рисунок 6" descr="1329848841_winrar_1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28926" y="4143380"/>
            <a:ext cx="1661983" cy="2428892"/>
          </a:xfrm>
          <a:prstGeom prst="rect">
            <a:avLst/>
          </a:prstGeom>
        </p:spPr>
      </p:pic>
      <p:pic>
        <p:nvPicPr>
          <p:cNvPr id="8" name="Рисунок 7" descr="post-203175-1245096934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43504" y="4357694"/>
            <a:ext cx="1758705" cy="2005378"/>
          </a:xfrm>
          <a:prstGeom prst="rect">
            <a:avLst/>
          </a:prstGeom>
        </p:spPr>
      </p:pic>
      <p:pic>
        <p:nvPicPr>
          <p:cNvPr id="10" name="Рисунок 9" descr="images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7224" y="4786322"/>
            <a:ext cx="1563232" cy="1571636"/>
          </a:xfrm>
          <a:prstGeom prst="rect">
            <a:avLst/>
          </a:prstGeom>
        </p:spPr>
      </p:pic>
    </p:spTree>
  </p:cSld>
  <p:clrMapOvr>
    <a:masterClrMapping/>
  </p:clrMapOvr>
  <p:transition spd="med" advTm="2000">
    <p:diamond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785786" y="2071676"/>
          <a:ext cx="7643866" cy="3429025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7643866"/>
              </a:tblGrid>
              <a:tr h="685805">
                <a:tc>
                  <a:txBody>
                    <a:bodyPr/>
                    <a:lstStyle/>
                    <a:p>
                      <a:r>
                        <a:rPr lang="ru-RU" sz="2800" b="0" dirty="0" smtClean="0"/>
                        <a:t>1) </a:t>
                      </a:r>
                      <a:r>
                        <a:rPr lang="ru-RU" sz="2800" b="0" dirty="0" err="1" smtClean="0"/>
                        <a:t>розпакування</a:t>
                      </a:r>
                      <a:r>
                        <a:rPr lang="ru-RU" sz="2800" b="0" dirty="0" smtClean="0"/>
                        <a:t> </a:t>
                      </a:r>
                      <a:r>
                        <a:rPr lang="ru-RU" sz="2800" b="0" dirty="0" err="1" smtClean="0"/>
                        <a:t>файлів</a:t>
                      </a:r>
                      <a:r>
                        <a:rPr lang="ru-RU" sz="2800" b="0" dirty="0" smtClean="0"/>
                        <a:t> </a:t>
                      </a:r>
                      <a:r>
                        <a:rPr lang="ru-RU" sz="2800" b="0" dirty="0" err="1" smtClean="0"/>
                        <a:t>з</a:t>
                      </a:r>
                      <a:r>
                        <a:rPr lang="ru-RU" sz="2800" b="0" dirty="0" smtClean="0"/>
                        <a:t> </a:t>
                      </a:r>
                      <a:r>
                        <a:rPr lang="ru-RU" sz="2800" b="0" dirty="0" err="1" smtClean="0"/>
                        <a:t>архівів</a:t>
                      </a:r>
                      <a:r>
                        <a:rPr lang="ru-RU" sz="2800" b="0" dirty="0" smtClean="0"/>
                        <a:t>;</a:t>
                      </a:r>
                      <a:endParaRPr lang="ru-RU" sz="2800" b="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685805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2) </a:t>
                      </a:r>
                      <a:r>
                        <a:rPr lang="ru-RU" sz="2800" dirty="0" err="1" smtClean="0"/>
                        <a:t>створення</a:t>
                      </a:r>
                      <a:r>
                        <a:rPr lang="ru-RU" sz="2800" dirty="0" smtClean="0"/>
                        <a:t> </a:t>
                      </a:r>
                      <a:r>
                        <a:rPr lang="ru-RU" sz="2800" dirty="0" err="1" smtClean="0"/>
                        <a:t>нових</a:t>
                      </a:r>
                      <a:r>
                        <a:rPr lang="ru-RU" sz="2800" dirty="0" smtClean="0"/>
                        <a:t> </a:t>
                      </a:r>
                      <a:r>
                        <a:rPr lang="ru-RU" sz="2800" dirty="0" err="1" smtClean="0"/>
                        <a:t>архівів</a:t>
                      </a:r>
                      <a:r>
                        <a:rPr lang="ru-RU" sz="2800" dirty="0" smtClean="0"/>
                        <a:t>;</a:t>
                      </a:r>
                      <a:endParaRPr lang="ru-RU" sz="28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685805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3) </a:t>
                      </a:r>
                      <a:r>
                        <a:rPr lang="ru-RU" sz="2800" dirty="0" err="1" smtClean="0"/>
                        <a:t>додавання</a:t>
                      </a:r>
                      <a:r>
                        <a:rPr lang="ru-RU" sz="2800" dirty="0" smtClean="0"/>
                        <a:t> </a:t>
                      </a:r>
                      <a:r>
                        <a:rPr lang="ru-RU" sz="2800" dirty="0" err="1" smtClean="0"/>
                        <a:t>файлів</a:t>
                      </a:r>
                      <a:r>
                        <a:rPr lang="ru-RU" sz="2800" dirty="0" smtClean="0"/>
                        <a:t> до </a:t>
                      </a:r>
                      <a:r>
                        <a:rPr lang="ru-RU" sz="2800" dirty="0" err="1" smtClean="0"/>
                        <a:t>наявного</a:t>
                      </a:r>
                      <a:r>
                        <a:rPr lang="ru-RU" sz="2800" dirty="0" smtClean="0"/>
                        <a:t> </a:t>
                      </a:r>
                      <a:r>
                        <a:rPr lang="ru-RU" sz="2800" dirty="0" err="1" smtClean="0"/>
                        <a:t>архіву</a:t>
                      </a:r>
                      <a:r>
                        <a:rPr lang="ru-RU" sz="2800" dirty="0" smtClean="0"/>
                        <a:t>;</a:t>
                      </a:r>
                      <a:endParaRPr lang="ru-RU" sz="28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685805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4) </a:t>
                      </a:r>
                      <a:r>
                        <a:rPr lang="ru-RU" sz="2800" dirty="0" err="1" smtClean="0"/>
                        <a:t>створення</a:t>
                      </a:r>
                      <a:r>
                        <a:rPr lang="ru-RU" sz="2800" dirty="0" smtClean="0"/>
                        <a:t> </a:t>
                      </a:r>
                      <a:r>
                        <a:rPr lang="ru-RU" sz="2800" dirty="0" err="1" smtClean="0"/>
                        <a:t>архіву</a:t>
                      </a:r>
                      <a:r>
                        <a:rPr lang="ru-RU" sz="2800" dirty="0" smtClean="0"/>
                        <a:t>, </a:t>
                      </a:r>
                      <a:r>
                        <a:rPr lang="ru-RU" sz="2800" dirty="0" err="1" smtClean="0"/>
                        <a:t>що</a:t>
                      </a:r>
                      <a:r>
                        <a:rPr lang="ru-RU" sz="2800" dirty="0" smtClean="0"/>
                        <a:t> </a:t>
                      </a:r>
                      <a:r>
                        <a:rPr lang="ru-RU" sz="2800" dirty="0" err="1" smtClean="0"/>
                        <a:t>саморозпаковується</a:t>
                      </a:r>
                      <a:r>
                        <a:rPr lang="ru-RU" sz="2800" dirty="0" smtClean="0"/>
                        <a:t>;</a:t>
                      </a:r>
                      <a:endParaRPr lang="ru-RU" sz="28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685805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5) </a:t>
                      </a:r>
                      <a:r>
                        <a:rPr lang="ru-RU" sz="2800" dirty="0" err="1" smtClean="0"/>
                        <a:t>створення</a:t>
                      </a:r>
                      <a:r>
                        <a:rPr lang="ru-RU" sz="2800" dirty="0" smtClean="0"/>
                        <a:t> </a:t>
                      </a:r>
                      <a:r>
                        <a:rPr lang="ru-RU" sz="2800" dirty="0" err="1" smtClean="0"/>
                        <a:t>багатотомних</a:t>
                      </a:r>
                      <a:r>
                        <a:rPr lang="ru-RU" sz="2800" dirty="0" smtClean="0"/>
                        <a:t> </a:t>
                      </a:r>
                      <a:r>
                        <a:rPr lang="ru-RU" sz="2800" dirty="0" err="1" smtClean="0"/>
                        <a:t>архівів</a:t>
                      </a:r>
                      <a:r>
                        <a:rPr lang="ru-RU" sz="2800" dirty="0" smtClean="0"/>
                        <a:t>.</a:t>
                      </a:r>
                      <a:endParaRPr lang="ru-RU" sz="28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571472" y="928670"/>
            <a:ext cx="7786742" cy="707886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uk-UA" sz="4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92D05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Функції </a:t>
            </a:r>
            <a:r>
              <a:rPr lang="uk-UA" sz="40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92D05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програм-архіваторів</a:t>
            </a:r>
            <a:r>
              <a:rPr lang="uk-UA" sz="4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92D05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:</a:t>
            </a:r>
            <a:endParaRPr lang="ru-RU" sz="40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92D05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 advTm="2000">
    <p:diamond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Безымянный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034" y="1571612"/>
            <a:ext cx="8072494" cy="341995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00034" y="857232"/>
            <a:ext cx="8358246" cy="58477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uk-UA" sz="32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Рейтинг </a:t>
            </a:r>
            <a:r>
              <a:rPr lang="uk-UA" sz="32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корисності </a:t>
            </a:r>
            <a:r>
              <a:rPr lang="uk-UA" sz="3200" b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архіваторів</a:t>
            </a:r>
            <a:endParaRPr lang="ru-RU" sz="32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pic>
        <p:nvPicPr>
          <p:cNvPr id="4" name="Рисунок 3" descr="Безымянный5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57489" y="5143512"/>
            <a:ext cx="3071834" cy="50006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 rot="10800000" flipV="1">
            <a:off x="3143240" y="5214949"/>
            <a:ext cx="2714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Чим менше, тим краще</a:t>
            </a:r>
            <a:endParaRPr lang="ru-RU" dirty="0"/>
          </a:p>
        </p:txBody>
      </p:sp>
    </p:spTree>
  </p:cSld>
  <p:clrMapOvr>
    <a:masterClrMapping/>
  </p:clrMapOvr>
  <p:transition spd="med" advTm="2000">
    <p:diamond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18066</TotalTime>
  <Words>228</Words>
  <Application>Microsoft Office PowerPoint</Application>
  <PresentationFormat>Экран (4:3)</PresentationFormat>
  <Paragraphs>38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Поток</vt:lpstr>
      <vt:lpstr>Архівація</vt:lpstr>
      <vt:lpstr>Слайд 2</vt:lpstr>
      <vt:lpstr>Слайд 3</vt:lpstr>
      <vt:lpstr>Слайд 4</vt:lpstr>
      <vt:lpstr>Архівацію використовують для:</vt:lpstr>
      <vt:lpstr>Слайд 6</vt:lpstr>
      <vt:lpstr>Слайд 7</vt:lpstr>
      <vt:lpstr>Слайд 8</vt:lpstr>
      <vt:lpstr>Слайд 9</vt:lpstr>
      <vt:lpstr>Слайд 10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Архівація</dc:title>
  <dc:creator>ан</dc:creator>
  <cp:lastModifiedBy>ан</cp:lastModifiedBy>
  <cp:revision>913</cp:revision>
  <dcterms:created xsi:type="dcterms:W3CDTF">2014-01-28T18:49:49Z</dcterms:created>
  <dcterms:modified xsi:type="dcterms:W3CDTF">2014-02-16T22:34:57Z</dcterms:modified>
</cp:coreProperties>
</file>