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31DA5F-5A6F-4DBB-A1F2-1FFA5BDA33FE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22C0E2-1E7F-4B19-B732-9F56A01E097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 як наука</a:t>
            </a:r>
            <a:endParaRPr lang="uk-UA" dirty="0"/>
          </a:p>
        </p:txBody>
      </p:sp>
      <p:sp>
        <p:nvSpPr>
          <p:cNvPr id="1027" name="plant"/>
          <p:cNvSpPr>
            <a:spLocks noEditPoints="1" noChangeArrowheads="1"/>
          </p:cNvSpPr>
          <p:nvPr/>
        </p:nvSpPr>
        <p:spPr bwMode="auto">
          <a:xfrm>
            <a:off x="571472" y="504825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8" name="plant"/>
          <p:cNvSpPr>
            <a:spLocks noEditPoints="1" noChangeArrowheads="1"/>
          </p:cNvSpPr>
          <p:nvPr/>
        </p:nvSpPr>
        <p:spPr bwMode="auto">
          <a:xfrm>
            <a:off x="0" y="378619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Этапы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r>
              <a:rPr lang="uk-UA" dirty="0" smtClean="0"/>
              <a:t> </a:t>
            </a:r>
            <a:r>
              <a:rPr lang="uk-UA" dirty="0" err="1" smtClean="0"/>
              <a:t>информационного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28802"/>
            <a:ext cx="8062912" cy="492919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III </a:t>
            </a:r>
            <a:r>
              <a:rPr lang="uk-UA" sz="3400" dirty="0" smtClean="0"/>
              <a:t>етап - винахід електрики (кінець </a:t>
            </a:r>
            <a:r>
              <a:rPr lang="en-US" sz="3400" dirty="0" smtClean="0"/>
              <a:t>XIX </a:t>
            </a:r>
            <a:r>
              <a:rPr lang="uk-UA" sz="3400" dirty="0" smtClean="0"/>
              <a:t>століття) Поява засобів інформаційної </a:t>
            </a:r>
            <a:r>
              <a:rPr lang="uk-UA" sz="3400" dirty="0" err="1" smtClean="0"/>
              <a:t>коммунікацііТелеграф</a:t>
            </a:r>
            <a:r>
              <a:rPr lang="uk-UA" sz="3400" dirty="0" smtClean="0"/>
              <a:t> був винайдений в 1837 році двома англійцями К. </a:t>
            </a:r>
            <a:r>
              <a:rPr lang="uk-UA" sz="3400" dirty="0" err="1" smtClean="0"/>
              <a:t>Бетстоном</a:t>
            </a:r>
            <a:r>
              <a:rPr lang="uk-UA" sz="3400" dirty="0" smtClean="0"/>
              <a:t> і Б. </a:t>
            </a:r>
            <a:r>
              <a:rPr lang="uk-UA" sz="3400" dirty="0" err="1" smtClean="0"/>
              <a:t>Куком</a:t>
            </a:r>
            <a:r>
              <a:rPr lang="uk-UA" sz="3400" dirty="0" smtClean="0"/>
              <a:t>. Сучасніший телеграф з'явився в Америці. Його створив </a:t>
            </a:r>
            <a:r>
              <a:rPr lang="uk-UA" sz="3400" dirty="0" err="1" smtClean="0"/>
              <a:t>Семюель</a:t>
            </a:r>
            <a:r>
              <a:rPr lang="uk-UA" sz="3400" dirty="0" smtClean="0"/>
              <a:t> Морзе в 1838 році. У 1876 році інший американець, </a:t>
            </a:r>
            <a:r>
              <a:rPr lang="uk-UA" sz="3400" dirty="0" err="1" smtClean="0"/>
              <a:t>Александр</a:t>
            </a:r>
            <a:r>
              <a:rPr lang="uk-UA" sz="3400" dirty="0" smtClean="0"/>
              <a:t> </a:t>
            </a:r>
            <a:r>
              <a:rPr lang="uk-UA" sz="3400" dirty="0" err="1" smtClean="0"/>
              <a:t>Белл</a:t>
            </a:r>
            <a:r>
              <a:rPr lang="uk-UA" sz="3400" dirty="0" smtClean="0"/>
              <a:t>, винайшов телефон. У 1884 році телефонна кампанія Белла простягнула першу довгу телефонну лінію від Нью-Йорка до </a:t>
            </a:r>
            <a:r>
              <a:rPr lang="uk-UA" sz="3400" dirty="0" err="1" smtClean="0"/>
              <a:t>Фестона.Настоящей</a:t>
            </a:r>
            <a:r>
              <a:rPr lang="uk-UA" sz="3400" dirty="0" smtClean="0"/>
              <a:t> революцією в історії поширення інформації став винахід радіо. </a:t>
            </a:r>
            <a:r>
              <a:rPr lang="en-US" sz="3400" dirty="0" smtClean="0"/>
              <a:t>Radio - </a:t>
            </a:r>
            <a:r>
              <a:rPr lang="uk-UA" sz="3400" dirty="0" smtClean="0"/>
              <a:t>по латині означає випускає промені. 25 квітня 1895 А. С. Попов (1859-1906), застосувавши антену, демонстрував свій «</a:t>
            </a:r>
            <a:r>
              <a:rPr lang="uk-UA" sz="3400" dirty="0" err="1" smtClean="0"/>
              <a:t>грозоотметчик</a:t>
            </a:r>
            <a:r>
              <a:rPr lang="uk-UA" sz="3400" dirty="0" smtClean="0"/>
              <a:t>» - перший в світі радіоприймач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Этапы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r>
              <a:rPr lang="uk-UA" dirty="0" smtClean="0"/>
              <a:t> </a:t>
            </a:r>
            <a:r>
              <a:rPr lang="uk-UA" dirty="0" err="1" smtClean="0"/>
              <a:t>информационного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07678"/>
          </a:xfrm>
        </p:spPr>
        <p:txBody>
          <a:bodyPr>
            <a:normAutofit/>
          </a:bodyPr>
          <a:lstStyle/>
          <a:p>
            <a:r>
              <a:rPr lang="en-US" dirty="0" smtClean="0"/>
              <a:t>IV </a:t>
            </a:r>
            <a:r>
              <a:rPr lang="uk-UA" dirty="0" smtClean="0"/>
              <a:t>етап - винахід мікропроцесорної технології і ПК (70-ті </a:t>
            </a:r>
            <a:r>
              <a:rPr lang="uk-UA" dirty="0" err="1" smtClean="0"/>
              <a:t>р.р</a:t>
            </a:r>
            <a:r>
              <a:rPr lang="uk-UA" dirty="0" smtClean="0"/>
              <a:t>. </a:t>
            </a:r>
            <a:r>
              <a:rPr lang="en-US" dirty="0" smtClean="0"/>
              <a:t>XX </a:t>
            </a:r>
            <a:r>
              <a:rPr lang="uk-UA" dirty="0" smtClean="0"/>
              <a:t>століття) Поява персонального комп'ютера, що дозволяє вирішувати проблему збереження і передачі інформації на якісно новому рівні</a:t>
            </a:r>
            <a:endParaRPr lang="uk-UA" dirty="0"/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4114800" cy="4643470"/>
          </a:xfrm>
        </p:spPr>
        <p:txBody>
          <a:bodyPr/>
          <a:lstStyle/>
          <a:p>
            <a:r>
              <a:rPr lang="uk-UA" dirty="0" smtClean="0"/>
              <a:t>ПРЕЗЕНАЦІЮ ВИКОАЛА СТУДЕНТКА ГРУПИ БМ-11 СТЕФУРАНИН ХРИСТИНА ВАСИЛІВНА</a:t>
            </a:r>
            <a:endParaRPr lang="uk-UA" dirty="0"/>
          </a:p>
        </p:txBody>
      </p:sp>
      <p:pic>
        <p:nvPicPr>
          <p:cNvPr id="5" name="Содержимое 4" descr="20140803_103902~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142984"/>
            <a:ext cx="3394472" cy="45259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8062912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Коротка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інформатики</a:t>
            </a:r>
            <a:r>
              <a:rPr lang="ru-RU" dirty="0" smtClean="0"/>
              <a:t> .I </a:t>
            </a:r>
            <a:r>
              <a:rPr lang="ru-RU" dirty="0" smtClean="0"/>
              <a:t>половина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062912" cy="63222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FF0000"/>
                </a:solidFill>
              </a:rPr>
              <a:t>XIX </a:t>
            </a:r>
            <a:r>
              <a:rPr lang="uk-UA" sz="2300" dirty="0" smtClean="0">
                <a:solidFill>
                  <a:srgbClr val="FF0000"/>
                </a:solidFill>
              </a:rPr>
              <a:t>століття </a:t>
            </a:r>
            <a:r>
              <a:rPr lang="uk-UA" sz="2300" dirty="0" smtClean="0">
                <a:solidFill>
                  <a:schemeClr val="tx1"/>
                </a:solidFill>
              </a:rPr>
              <a:t>- Андре Ампер ввів поняття «кібернетика» - наука, що займається вивченням мистецтва </a:t>
            </a:r>
            <a:r>
              <a:rPr lang="uk-UA" sz="2300" dirty="0" err="1" smtClean="0">
                <a:solidFill>
                  <a:schemeClr val="tx1"/>
                </a:solidFill>
              </a:rPr>
              <a:t>управленія</a:t>
            </a:r>
            <a:endParaRPr lang="uk-UA" sz="2300" dirty="0" smtClean="0">
              <a:solidFill>
                <a:schemeClr val="tx1"/>
              </a:solidFill>
            </a:endParaRPr>
          </a:p>
          <a:p>
            <a:r>
              <a:rPr lang="uk-UA" sz="2300" dirty="0" smtClean="0">
                <a:solidFill>
                  <a:srgbClr val="FF0000"/>
                </a:solidFill>
              </a:rPr>
              <a:t>1948 рік </a:t>
            </a:r>
            <a:r>
              <a:rPr lang="uk-UA" sz="2300" dirty="0" smtClean="0">
                <a:solidFill>
                  <a:schemeClr val="tx1"/>
                </a:solidFill>
              </a:rPr>
              <a:t>- Норберт Вінер Кібернетика - наука про управління в живій природі і в технічних </a:t>
            </a:r>
            <a:r>
              <a:rPr lang="uk-UA" sz="2300" dirty="0" err="1" smtClean="0">
                <a:solidFill>
                  <a:schemeClr val="tx1"/>
                </a:solidFill>
              </a:rPr>
              <a:t>сістемах</a:t>
            </a:r>
            <a:endParaRPr lang="uk-UA" sz="2300" dirty="0" smtClean="0">
              <a:solidFill>
                <a:schemeClr val="tx1"/>
              </a:solidFill>
            </a:endParaRPr>
          </a:p>
          <a:p>
            <a:r>
              <a:rPr lang="en-US" sz="2300" dirty="0" smtClean="0">
                <a:solidFill>
                  <a:srgbClr val="FF0000"/>
                </a:solidFill>
              </a:rPr>
              <a:t>XX </a:t>
            </a:r>
            <a:r>
              <a:rPr lang="uk-UA" sz="2300" dirty="0" smtClean="0">
                <a:solidFill>
                  <a:srgbClr val="FF0000"/>
                </a:solidFill>
              </a:rPr>
              <a:t>століття </a:t>
            </a:r>
            <a:r>
              <a:rPr lang="uk-UA" sz="2300" dirty="0" smtClean="0">
                <a:solidFill>
                  <a:schemeClr val="tx1"/>
                </a:solidFill>
              </a:rPr>
              <a:t>- кібернетика - наука про загальні закономірності в управлінні і зв'язку в різних системах: штучних , біологічних, соціальних </a:t>
            </a:r>
            <a:endParaRPr lang="uk-UA" sz="2300" dirty="0" smtClean="0">
              <a:solidFill>
                <a:schemeClr val="tx1"/>
              </a:solidFill>
            </a:endParaRPr>
          </a:p>
          <a:p>
            <a:r>
              <a:rPr lang="uk-UA" sz="2300" dirty="0" smtClean="0">
                <a:solidFill>
                  <a:srgbClr val="FF0000"/>
                </a:solidFill>
              </a:rPr>
              <a:t>50-ті </a:t>
            </a:r>
            <a:r>
              <a:rPr lang="uk-UA" sz="2300" dirty="0" err="1" smtClean="0">
                <a:solidFill>
                  <a:srgbClr val="FF0000"/>
                </a:solidFill>
              </a:rPr>
              <a:t>р.р</a:t>
            </a:r>
            <a:r>
              <a:rPr lang="uk-UA" sz="2300" dirty="0" smtClean="0">
                <a:solidFill>
                  <a:schemeClr val="tx1"/>
                </a:solidFill>
              </a:rPr>
              <a:t>. </a:t>
            </a:r>
            <a:r>
              <a:rPr lang="en-US" sz="2300" dirty="0" smtClean="0">
                <a:solidFill>
                  <a:schemeClr val="tx1"/>
                </a:solidFill>
              </a:rPr>
              <a:t>XX </a:t>
            </a:r>
            <a:r>
              <a:rPr lang="uk-UA" sz="2300" dirty="0" smtClean="0">
                <a:solidFill>
                  <a:schemeClr val="tx1"/>
                </a:solidFill>
              </a:rPr>
              <a:t>століття - «</a:t>
            </a:r>
            <a:r>
              <a:rPr lang="en-US" sz="2300" dirty="0" smtClean="0">
                <a:solidFill>
                  <a:schemeClr val="tx1"/>
                </a:solidFill>
              </a:rPr>
              <a:t>Computer Science» - </a:t>
            </a:r>
            <a:r>
              <a:rPr lang="uk-UA" sz="2300" dirty="0" smtClean="0">
                <a:solidFill>
                  <a:schemeClr val="tx1"/>
                </a:solidFill>
              </a:rPr>
              <a:t>комп'ютерна </a:t>
            </a:r>
            <a:r>
              <a:rPr lang="uk-UA" sz="2300" dirty="0" smtClean="0">
                <a:solidFill>
                  <a:schemeClr val="tx1"/>
                </a:solidFill>
              </a:rPr>
              <a:t>наука</a:t>
            </a:r>
          </a:p>
          <a:p>
            <a:r>
              <a:rPr lang="uk-UA" sz="2300" dirty="0" smtClean="0">
                <a:solidFill>
                  <a:srgbClr val="FF0000"/>
                </a:solidFill>
              </a:rPr>
              <a:t>60-ті </a:t>
            </a:r>
            <a:r>
              <a:rPr lang="uk-UA" sz="2300" dirty="0" err="1" smtClean="0">
                <a:solidFill>
                  <a:srgbClr val="FF0000"/>
                </a:solidFill>
              </a:rPr>
              <a:t>р.р</a:t>
            </a:r>
            <a:r>
              <a:rPr lang="uk-UA" sz="2300" dirty="0" smtClean="0">
                <a:solidFill>
                  <a:srgbClr val="FF0000"/>
                </a:solidFill>
              </a:rPr>
              <a:t>. </a:t>
            </a:r>
            <a:r>
              <a:rPr lang="en-US" sz="2300" dirty="0" smtClean="0">
                <a:solidFill>
                  <a:schemeClr val="tx1"/>
                </a:solidFill>
              </a:rPr>
              <a:t>XX </a:t>
            </a:r>
            <a:r>
              <a:rPr lang="uk-UA" sz="2300" dirty="0" smtClean="0">
                <a:solidFill>
                  <a:schemeClr val="tx1"/>
                </a:solidFill>
              </a:rPr>
              <a:t>століття - «</a:t>
            </a:r>
            <a:r>
              <a:rPr lang="en-US" sz="2300" dirty="0" err="1" smtClean="0">
                <a:solidFill>
                  <a:schemeClr val="tx1"/>
                </a:solidFill>
              </a:rPr>
              <a:t>Informatique</a:t>
            </a:r>
            <a:r>
              <a:rPr lang="en-US" sz="2300" dirty="0" smtClean="0">
                <a:solidFill>
                  <a:schemeClr val="tx1"/>
                </a:solidFill>
              </a:rPr>
              <a:t>» - information </a:t>
            </a:r>
            <a:r>
              <a:rPr lang="en-US" sz="2300" dirty="0" err="1" smtClean="0">
                <a:solidFill>
                  <a:schemeClr val="tx1"/>
                </a:solidFill>
              </a:rPr>
              <a:t>automatique</a:t>
            </a:r>
            <a:r>
              <a:rPr lang="en-US" sz="2300" dirty="0" smtClean="0">
                <a:solidFill>
                  <a:schemeClr val="tx1"/>
                </a:solidFill>
              </a:rPr>
              <a:t> - </a:t>
            </a:r>
            <a:r>
              <a:rPr lang="uk-UA" sz="2300" dirty="0" smtClean="0">
                <a:solidFill>
                  <a:schemeClr val="tx1"/>
                </a:solidFill>
              </a:rPr>
              <a:t>інформаційна </a:t>
            </a:r>
            <a:r>
              <a:rPr lang="uk-UA" sz="2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автоматика</a:t>
            </a:r>
          </a:p>
          <a:p>
            <a:endParaRPr lang="uk-UA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62912" cy="1470025"/>
          </a:xfrm>
        </p:spPr>
        <p:txBody>
          <a:bodyPr/>
          <a:lstStyle/>
          <a:p>
            <a:r>
              <a:rPr lang="uk-UA" dirty="0" smtClean="0"/>
              <a:t>Поняття і структура інформатики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64"/>
            <a:ext cx="8062912" cy="514353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Інформатика</a:t>
            </a:r>
            <a:r>
              <a:rPr lang="ru-RU" sz="4000" dirty="0" smtClean="0"/>
              <a:t> - </a:t>
            </a:r>
            <a:r>
              <a:rPr lang="ru-RU" sz="4000" dirty="0" err="1" smtClean="0"/>
              <a:t>це</a:t>
            </a:r>
            <a:r>
              <a:rPr lang="ru-RU" sz="4000" dirty="0" smtClean="0"/>
              <a:t> область </a:t>
            </a:r>
            <a:r>
              <a:rPr lang="ru-RU" sz="4000" dirty="0" err="1" smtClean="0"/>
              <a:t>людської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діяльності</a:t>
            </a:r>
            <a:r>
              <a:rPr lang="ru-RU" sz="4000" dirty="0" smtClean="0"/>
              <a:t>, </a:t>
            </a:r>
            <a:r>
              <a:rPr lang="ru-RU" sz="4000" dirty="0" err="1" smtClean="0"/>
              <a:t>пов'язана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процесами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перетворення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інформації</a:t>
            </a:r>
            <a:r>
              <a:rPr lang="ru-RU" sz="4000" dirty="0" smtClean="0"/>
              <a:t> за </a:t>
            </a:r>
            <a:r>
              <a:rPr lang="ru-RU" sz="4000" dirty="0" err="1" smtClean="0"/>
              <a:t>допомогою</a:t>
            </a:r>
            <a:r>
              <a:rPr lang="ru-RU" sz="4000" dirty="0" smtClean="0"/>
              <a:t> </a:t>
            </a:r>
            <a:r>
              <a:rPr lang="ru-RU" sz="4000" dirty="0" err="1" smtClean="0"/>
              <a:t>комп'ютера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</a:t>
            </a:r>
            <a:r>
              <a:rPr lang="ru-RU" sz="4000" dirty="0" err="1" smtClean="0"/>
              <a:t>взаємодія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середовищем</a:t>
            </a:r>
            <a:r>
              <a:rPr lang="ru-RU" sz="4000" dirty="0" smtClean="0"/>
              <a:t> </a:t>
            </a:r>
            <a:r>
              <a:rPr lang="ru-RU" sz="4000" dirty="0" err="1" smtClean="0"/>
              <a:t>застосування</a:t>
            </a:r>
            <a:r>
              <a:rPr lang="ru-RU" sz="4000" dirty="0" smtClean="0"/>
              <a:t>.</a:t>
            </a:r>
            <a:endParaRPr lang="uk-UA" sz="4000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928670"/>
            <a:ext cx="4572032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142984"/>
            <a:ext cx="4128053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ІНФОРМАТИКА</a:t>
            </a:r>
            <a:endParaRPr lang="ru-RU" sz="3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000240"/>
            <a:ext cx="2643174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2590774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ТЕОРЕТИЧНА</a:t>
            </a:r>
          </a:p>
          <a:p>
            <a:pPr algn="ctr"/>
            <a:r>
              <a:rPr lang="ru-RU" sz="2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ІНФОРМАТИКА</a:t>
            </a:r>
            <a:endParaRPr lang="ru-RU" sz="2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571876"/>
            <a:ext cx="3143272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1736" y="4929198"/>
            <a:ext cx="3643338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3500438"/>
            <a:ext cx="3429024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6512" y="2000240"/>
            <a:ext cx="2857488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4286248" y="2000240"/>
            <a:ext cx="357190" cy="257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Стрелка влево 16"/>
          <p:cNvSpPr/>
          <p:nvPr/>
        </p:nvSpPr>
        <p:spPr>
          <a:xfrm rot="19540571">
            <a:off x="2571440" y="2237191"/>
            <a:ext cx="92869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право 17"/>
          <p:cNvSpPr/>
          <p:nvPr/>
        </p:nvSpPr>
        <p:spPr>
          <a:xfrm rot="2404457">
            <a:off x="5506411" y="2183651"/>
            <a:ext cx="907378" cy="317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 rot="1490328">
            <a:off x="3471819" y="1927827"/>
            <a:ext cx="357190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 rot="20358699">
            <a:off x="5033580" y="1948812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3786190"/>
            <a:ext cx="315823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ОБЧИСНЮВАЛЬНА</a:t>
            </a:r>
          </a:p>
          <a:p>
            <a:pPr algn="ctr"/>
            <a:r>
              <a:rPr lang="ru-RU" sz="2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ТЕХНІКА</a:t>
            </a:r>
            <a:endParaRPr lang="ru-RU" sz="2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5500702"/>
            <a:ext cx="32896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ПРОГРАМУВАННЯ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0694" y="3714752"/>
            <a:ext cx="2949845" cy="9848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ІНФОРМАЦІЙНІ</a:t>
            </a:r>
          </a:p>
          <a:p>
            <a:pPr algn="ctr"/>
            <a:r>
              <a:rPr lang="uk-UA" sz="2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СИСТЕМИ</a:t>
            </a:r>
            <a:endParaRPr lang="ru-RU" sz="29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72264" y="2000240"/>
            <a:ext cx="22910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3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ШТУЧНИЙ </a:t>
            </a:r>
          </a:p>
          <a:p>
            <a:pPr algn="ctr"/>
            <a:r>
              <a:rPr lang="uk-UA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ІНТЕЛЕКТ</a:t>
            </a:r>
            <a:endParaRPr lang="ru-RU" sz="33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062912" cy="1470025"/>
          </a:xfrm>
        </p:spPr>
        <p:txBody>
          <a:bodyPr/>
          <a:lstStyle/>
          <a:p>
            <a:r>
              <a:rPr lang="uk-UA" dirty="0" smtClean="0"/>
              <a:t>І</a:t>
            </a:r>
            <a:r>
              <a:rPr lang="uk-UA" dirty="0" smtClean="0"/>
              <a:t>нформаційне </a:t>
            </a:r>
            <a:r>
              <a:rPr lang="uk-UA" dirty="0" smtClean="0"/>
              <a:t>суспільство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928802"/>
            <a:ext cx="8062912" cy="4286280"/>
          </a:xfrm>
        </p:spPr>
        <p:txBody>
          <a:bodyPr>
            <a:normAutofit/>
          </a:bodyPr>
          <a:lstStyle/>
          <a:p>
            <a:r>
              <a:rPr lang="uk-UA" sz="3500" dirty="0" smtClean="0">
                <a:solidFill>
                  <a:srgbClr val="FF0000"/>
                </a:solidFill>
              </a:rPr>
              <a:t>Інформаційне суспільство </a:t>
            </a:r>
            <a:r>
              <a:rPr lang="uk-UA" sz="3500" dirty="0" smtClean="0"/>
              <a:t>- це суспільство, в якому більшість працюючих зайнято виробництвом, зберіганням, переробкою і реалізацією інформації і особливо вищої її форми - знань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470025"/>
          </a:xfrm>
        </p:spPr>
        <p:txBody>
          <a:bodyPr/>
          <a:lstStyle/>
          <a:p>
            <a:r>
              <a:rPr lang="uk-UA" dirty="0" smtClean="0"/>
              <a:t>Риси інформаційного </a:t>
            </a:r>
            <a:r>
              <a:rPr lang="uk-UA" dirty="0" smtClean="0"/>
              <a:t>суспільства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71612"/>
            <a:ext cx="8062912" cy="485778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Вирішена проблема </a:t>
            </a:r>
            <a:r>
              <a:rPr lang="uk-UA" dirty="0" smtClean="0"/>
              <a:t>інформаційної кризи; забезпечений пріоритет інформації в порівнянні з іншими ресурсами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 smtClean="0"/>
              <a:t>головною формою розвитку є інформаційна економіка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 smtClean="0"/>
              <a:t>інформаційна технологія набуває глобального характеру, охоплюючи всі сфери соціальної діяльності людини; формується інформаційна єдність всієї людської цивілізації; </a:t>
            </a: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 smtClean="0"/>
              <a:t>допомогою засобів інформатики реалізований вільний доступ кожної людини до світових інформаційних ресурсів.</a:t>
            </a:r>
            <a:endParaRPr lang="uk-UA" dirty="0"/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Негативні моменти інформаційного суспільства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062912" cy="4286280"/>
          </a:xfrm>
        </p:spPr>
        <p:txBody>
          <a:bodyPr>
            <a:normAutofit/>
          </a:bodyPr>
          <a:lstStyle/>
          <a:p>
            <a:r>
              <a:rPr lang="uk-UA" dirty="0" smtClean="0"/>
              <a:t>все більший вплив на суспільство мають ЗМІ; </a:t>
            </a:r>
            <a:endParaRPr lang="uk-UA" dirty="0" smtClean="0"/>
          </a:p>
          <a:p>
            <a:r>
              <a:rPr lang="uk-UA" dirty="0" smtClean="0"/>
              <a:t>інформаційні </a:t>
            </a:r>
            <a:r>
              <a:rPr lang="uk-UA" dirty="0" smtClean="0"/>
              <a:t>технології можуть зруйнувати приватне життя людей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 smtClean="0"/>
              <a:t>існує проблема відбору якісної і достовірної інформації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скоюються</a:t>
            </a:r>
            <a:r>
              <a:rPr lang="uk-UA" dirty="0" smtClean="0"/>
              <a:t> високотехнологічні </a:t>
            </a:r>
            <a:r>
              <a:rPr lang="uk-UA" dirty="0" smtClean="0"/>
              <a:t>злочини.</a:t>
            </a:r>
            <a:endParaRPr lang="uk-UA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розвитку інформаційного суспільства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93364"/>
          </a:xfrm>
        </p:spPr>
        <p:txBody>
          <a:bodyPr>
            <a:noAutofit/>
          </a:bodyPr>
          <a:lstStyle/>
          <a:p>
            <a:r>
              <a:rPr lang="en-US" sz="5000" dirty="0" smtClean="0"/>
              <a:t>I </a:t>
            </a:r>
            <a:r>
              <a:rPr lang="uk-UA" sz="5000" dirty="0" smtClean="0"/>
              <a:t>етап - винахід писемності (</a:t>
            </a:r>
            <a:r>
              <a:rPr lang="en-US" sz="5000" dirty="0" smtClean="0"/>
              <a:t>IV </a:t>
            </a:r>
            <a:r>
              <a:rPr lang="uk-UA" sz="5000" dirty="0" smtClean="0"/>
              <a:t>тис. До н.е.) Поява засобів і методів накопичення інформації</a:t>
            </a:r>
            <a:endParaRPr lang="uk-UA" sz="5000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Этапы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r>
              <a:rPr lang="uk-UA" dirty="0" smtClean="0"/>
              <a:t> </a:t>
            </a:r>
            <a:r>
              <a:rPr lang="uk-UA" dirty="0" err="1" smtClean="0"/>
              <a:t>информационного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r>
              <a:rPr lang="uk-UA" dirty="0" smtClean="0"/>
              <a:t> 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393430"/>
          </a:xfrm>
        </p:spPr>
        <p:txBody>
          <a:bodyPr>
            <a:noAutofit/>
          </a:bodyPr>
          <a:lstStyle/>
          <a:p>
            <a:r>
              <a:rPr lang="ru-RU" sz="5000" dirty="0" smtClean="0"/>
              <a:t>II </a:t>
            </a:r>
            <a:r>
              <a:rPr lang="ru-RU" sz="5000" dirty="0" err="1" smtClean="0"/>
              <a:t>етап</a:t>
            </a:r>
            <a:r>
              <a:rPr lang="ru-RU" sz="5000" dirty="0" smtClean="0"/>
              <a:t> - </a:t>
            </a:r>
            <a:r>
              <a:rPr lang="ru-RU" sz="5000" dirty="0" err="1" smtClean="0"/>
              <a:t>винахід</a:t>
            </a:r>
            <a:r>
              <a:rPr lang="ru-RU" sz="5000" dirty="0" smtClean="0"/>
              <a:t> </a:t>
            </a:r>
            <a:r>
              <a:rPr lang="ru-RU" sz="5000" dirty="0" err="1" smtClean="0"/>
              <a:t>друкарства</a:t>
            </a:r>
            <a:r>
              <a:rPr lang="ru-RU" sz="5000" dirty="0" smtClean="0"/>
              <a:t> (середина XVI </a:t>
            </a:r>
            <a:r>
              <a:rPr lang="ru-RU" sz="5000" dirty="0" err="1" smtClean="0"/>
              <a:t>століття</a:t>
            </a:r>
            <a:r>
              <a:rPr lang="ru-RU" sz="5000" dirty="0" smtClean="0"/>
              <a:t>) </a:t>
            </a:r>
            <a:r>
              <a:rPr lang="ru-RU" sz="5000" dirty="0" err="1" smtClean="0"/>
              <a:t>Поява</a:t>
            </a:r>
            <a:r>
              <a:rPr lang="ru-RU" sz="5000" dirty="0" smtClean="0"/>
              <a:t> </a:t>
            </a:r>
            <a:r>
              <a:rPr lang="ru-RU" sz="5000" dirty="0" err="1" smtClean="0"/>
              <a:t>якісно</a:t>
            </a:r>
            <a:r>
              <a:rPr lang="ru-RU" sz="5000" dirty="0" smtClean="0"/>
              <a:t> нового способу </a:t>
            </a:r>
            <a:r>
              <a:rPr lang="ru-RU" sz="5000" dirty="0" err="1" smtClean="0"/>
              <a:t>зберігання</a:t>
            </a:r>
            <a:r>
              <a:rPr lang="ru-RU" sz="5000" dirty="0" smtClean="0"/>
              <a:t> </a:t>
            </a:r>
            <a:r>
              <a:rPr lang="ru-RU" sz="5000" dirty="0" err="1" smtClean="0"/>
              <a:t>інформації</a:t>
            </a:r>
            <a:endParaRPr lang="uk-UA" sz="5000" dirty="0"/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455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Інформатика як наука</vt:lpstr>
      <vt:lpstr>Коротка історія інформатики .I половина</vt:lpstr>
      <vt:lpstr>Поняття і структура інформатики</vt:lpstr>
      <vt:lpstr>Слайд 4</vt:lpstr>
      <vt:lpstr>Інформаційне суспільство</vt:lpstr>
      <vt:lpstr>Риси інформаційного суспільства</vt:lpstr>
      <vt:lpstr>Негативні моменти інформаційного суспільства</vt:lpstr>
      <vt:lpstr>Етапи розвитку інформаційного суспільства</vt:lpstr>
      <vt:lpstr>Этапы развития информационного общества </vt:lpstr>
      <vt:lpstr>Этапы развития информационного общества</vt:lpstr>
      <vt:lpstr>Этапы развития информационного общества</vt:lpstr>
      <vt:lpstr>ПРЕЗЕНАЦІЮ ВИКОАЛА СТУДЕНТКА ГРУПИ БМ-11 СТЕФУРАНИН ХРИСТИНА ВАСИЛІВНА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як наука</dc:title>
  <dc:creator>Користувач</dc:creator>
  <cp:lastModifiedBy>Користувач</cp:lastModifiedBy>
  <cp:revision>13</cp:revision>
  <dcterms:created xsi:type="dcterms:W3CDTF">2014-09-10T16:27:32Z</dcterms:created>
  <dcterms:modified xsi:type="dcterms:W3CDTF">2014-09-10T18:35:29Z</dcterms:modified>
</cp:coreProperties>
</file>