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6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7" r:id="rId13"/>
  </p:sldIdLst>
  <p:sldSz cx="9144000" cy="6858000" type="screen4x3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38" d="100"/>
          <a:sy n="38" d="100"/>
        </p:scale>
        <p:origin x="-90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Равнобедренный треугольник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CE31DA5F-5A6F-4DBB-A1F2-1FFA5BDA33FE}" type="datetimeFigureOut">
              <a:rPr lang="uk-UA" smtClean="0"/>
              <a:t>10.09.2014</a:t>
            </a:fld>
            <a:endParaRPr lang="uk-UA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uk-UA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D322C0E2-1E7F-4B19-B732-9F56A01E0971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1DA5F-5A6F-4DBB-A1F2-1FFA5BDA33FE}" type="datetimeFigureOut">
              <a:rPr lang="uk-UA" smtClean="0"/>
              <a:t>10.09.2014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2C0E2-1E7F-4B19-B732-9F56A01E0971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1DA5F-5A6F-4DBB-A1F2-1FFA5BDA33FE}" type="datetimeFigureOut">
              <a:rPr lang="uk-UA" smtClean="0"/>
              <a:t>10.09.2014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2C0E2-1E7F-4B19-B732-9F56A01E0971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CE31DA5F-5A6F-4DBB-A1F2-1FFA5BDA33FE}" type="datetimeFigureOut">
              <a:rPr lang="uk-UA" smtClean="0"/>
              <a:t>10.09.2014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2C0E2-1E7F-4B19-B732-9F56A01E0971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ый треугольник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Равнобедренный треугольник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CE31DA5F-5A6F-4DBB-A1F2-1FFA5BDA33FE}" type="datetimeFigureOut">
              <a:rPr lang="uk-UA" smtClean="0"/>
              <a:t>10.09.2014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D322C0E2-1E7F-4B19-B732-9F56A01E0971}" type="slidenum">
              <a:rPr lang="uk-UA" smtClean="0"/>
              <a:t>‹#›</a:t>
            </a:fld>
            <a:endParaRPr lang="uk-UA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CE31DA5F-5A6F-4DBB-A1F2-1FFA5BDA33FE}" type="datetimeFigureOut">
              <a:rPr lang="uk-UA" smtClean="0"/>
              <a:t>10.09.2014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D322C0E2-1E7F-4B19-B732-9F56A01E0971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CE31DA5F-5A6F-4DBB-A1F2-1FFA5BDA33FE}" type="datetimeFigureOut">
              <a:rPr lang="uk-UA" smtClean="0"/>
              <a:t>10.09.2014</a:t>
            </a:fld>
            <a:endParaRPr lang="uk-UA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uk-UA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D322C0E2-1E7F-4B19-B732-9F56A01E0971}" type="slidenum">
              <a:rPr lang="uk-UA" smtClean="0"/>
              <a:t>‹#›</a:t>
            </a:fld>
            <a:endParaRPr lang="uk-U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1DA5F-5A6F-4DBB-A1F2-1FFA5BDA33FE}" type="datetimeFigureOut">
              <a:rPr lang="uk-UA" smtClean="0"/>
              <a:t>10.09.2014</a:t>
            </a:fld>
            <a:endParaRPr lang="uk-UA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2C0E2-1E7F-4B19-B732-9F56A01E0971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CE31DA5F-5A6F-4DBB-A1F2-1FFA5BDA33FE}" type="datetimeFigureOut">
              <a:rPr lang="uk-UA" smtClean="0"/>
              <a:t>10.09.2014</a:t>
            </a:fld>
            <a:endParaRPr lang="uk-UA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D322C0E2-1E7F-4B19-B732-9F56A01E0971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CE31DA5F-5A6F-4DBB-A1F2-1FFA5BDA33FE}" type="datetimeFigureOut">
              <a:rPr lang="uk-UA" smtClean="0"/>
              <a:t>10.09.2014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D322C0E2-1E7F-4B19-B732-9F56A01E0971}" type="slidenum">
              <a:rPr lang="uk-UA" smtClean="0"/>
              <a:t>‹#›</a:t>
            </a:fld>
            <a:endParaRPr lang="uk-U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CE31DA5F-5A6F-4DBB-A1F2-1FFA5BDA33FE}" type="datetimeFigureOut">
              <a:rPr lang="uk-UA" smtClean="0"/>
              <a:t>10.09.2014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D322C0E2-1E7F-4B19-B732-9F56A01E0971}" type="slidenum">
              <a:rPr lang="uk-UA" smtClean="0"/>
              <a:t>‹#›</a:t>
            </a:fld>
            <a:endParaRPr lang="uk-U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ый треугольник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CE31DA5F-5A6F-4DBB-A1F2-1FFA5BDA33FE}" type="datetimeFigureOut">
              <a:rPr lang="uk-UA" smtClean="0"/>
              <a:t>10.09.2014</a:t>
            </a:fld>
            <a:endParaRPr lang="uk-UA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uk-UA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D322C0E2-1E7F-4B19-B732-9F56A01E0971}" type="slidenum">
              <a:rPr lang="uk-UA" smtClean="0"/>
              <a:t>‹#›</a:t>
            </a:fld>
            <a:endParaRPr lang="uk-UA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dirty="0" smtClean="0"/>
              <a:t>Інформатика як наука</a:t>
            </a:r>
            <a:endParaRPr lang="uk-UA" dirty="0"/>
          </a:p>
        </p:txBody>
      </p:sp>
      <p:sp>
        <p:nvSpPr>
          <p:cNvPr id="1027" name="plant"/>
          <p:cNvSpPr>
            <a:spLocks noEditPoints="1" noChangeArrowheads="1"/>
          </p:cNvSpPr>
          <p:nvPr/>
        </p:nvSpPr>
        <p:spPr bwMode="auto">
          <a:xfrm>
            <a:off x="571472" y="5048250"/>
            <a:ext cx="1809750" cy="1809750"/>
          </a:xfrm>
          <a:custGeom>
            <a:avLst/>
            <a:gdLst>
              <a:gd name="T0" fmla="*/ 0 w 21600"/>
              <a:gd name="T1" fmla="*/ 0 h 21600"/>
              <a:gd name="T2" fmla="*/ 10800 w 21600"/>
              <a:gd name="T3" fmla="*/ 0 h 21600"/>
              <a:gd name="T4" fmla="*/ 21600 w 21600"/>
              <a:gd name="T5" fmla="*/ 0 h 21600"/>
              <a:gd name="T6" fmla="*/ 21600 w 21600"/>
              <a:gd name="T7" fmla="*/ 10800 h 21600"/>
              <a:gd name="T8" fmla="*/ 21600 w 21600"/>
              <a:gd name="T9" fmla="*/ 21600 h 21600"/>
              <a:gd name="T10" fmla="*/ 10800 w 21600"/>
              <a:gd name="T11" fmla="*/ 21600 h 21600"/>
              <a:gd name="T12" fmla="*/ 0 w 21600"/>
              <a:gd name="T13" fmla="*/ 21600 h 21600"/>
              <a:gd name="T14" fmla="*/ 0 w 21600"/>
              <a:gd name="T15" fmla="*/ 10800 h 21600"/>
              <a:gd name="T16" fmla="*/ 7100 w 21600"/>
              <a:gd name="T17" fmla="*/ 10092 h 21600"/>
              <a:gd name="T18" fmla="*/ 14545 w 21600"/>
              <a:gd name="T19" fmla="*/ 13573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9368" y="9002"/>
                </a:moveTo>
                <a:lnTo>
                  <a:pt x="9254" y="8422"/>
                </a:lnTo>
                <a:lnTo>
                  <a:pt x="9139" y="7935"/>
                </a:lnTo>
                <a:lnTo>
                  <a:pt x="8819" y="7355"/>
                </a:lnTo>
                <a:lnTo>
                  <a:pt x="8475" y="6728"/>
                </a:lnTo>
                <a:lnTo>
                  <a:pt x="8040" y="6287"/>
                </a:lnTo>
                <a:lnTo>
                  <a:pt x="7421" y="5707"/>
                </a:lnTo>
                <a:lnTo>
                  <a:pt x="6574" y="5429"/>
                </a:lnTo>
                <a:lnTo>
                  <a:pt x="5452" y="5313"/>
                </a:lnTo>
                <a:lnTo>
                  <a:pt x="4856" y="5220"/>
                </a:lnTo>
                <a:lnTo>
                  <a:pt x="4169" y="5220"/>
                </a:lnTo>
                <a:lnTo>
                  <a:pt x="3665" y="5104"/>
                </a:lnTo>
                <a:lnTo>
                  <a:pt x="3001" y="4872"/>
                </a:lnTo>
                <a:lnTo>
                  <a:pt x="2497" y="4756"/>
                </a:lnTo>
                <a:lnTo>
                  <a:pt x="2062" y="4408"/>
                </a:lnTo>
                <a:lnTo>
                  <a:pt x="1603" y="4083"/>
                </a:lnTo>
                <a:lnTo>
                  <a:pt x="1283" y="3689"/>
                </a:lnTo>
                <a:lnTo>
                  <a:pt x="1283" y="4315"/>
                </a:lnTo>
                <a:lnTo>
                  <a:pt x="1489" y="5104"/>
                </a:lnTo>
                <a:lnTo>
                  <a:pt x="1832" y="6055"/>
                </a:lnTo>
                <a:lnTo>
                  <a:pt x="2382" y="6914"/>
                </a:lnTo>
                <a:lnTo>
                  <a:pt x="2680" y="7471"/>
                </a:lnTo>
                <a:lnTo>
                  <a:pt x="3115" y="7935"/>
                </a:lnTo>
                <a:lnTo>
                  <a:pt x="3573" y="8213"/>
                </a:lnTo>
                <a:lnTo>
                  <a:pt x="4077" y="8654"/>
                </a:lnTo>
                <a:lnTo>
                  <a:pt x="4627" y="9002"/>
                </a:lnTo>
                <a:lnTo>
                  <a:pt x="5245" y="9234"/>
                </a:lnTo>
                <a:lnTo>
                  <a:pt x="6024" y="9443"/>
                </a:lnTo>
                <a:lnTo>
                  <a:pt x="6757" y="9628"/>
                </a:lnTo>
                <a:lnTo>
                  <a:pt x="5177" y="10069"/>
                </a:lnTo>
                <a:lnTo>
                  <a:pt x="3963" y="10649"/>
                </a:lnTo>
                <a:lnTo>
                  <a:pt x="3344" y="11044"/>
                </a:lnTo>
                <a:lnTo>
                  <a:pt x="2886" y="11600"/>
                </a:lnTo>
                <a:lnTo>
                  <a:pt x="2497" y="12041"/>
                </a:lnTo>
                <a:lnTo>
                  <a:pt x="1947" y="12343"/>
                </a:lnTo>
                <a:lnTo>
                  <a:pt x="1168" y="12668"/>
                </a:lnTo>
                <a:lnTo>
                  <a:pt x="0" y="12900"/>
                </a:lnTo>
                <a:lnTo>
                  <a:pt x="435" y="13248"/>
                </a:lnTo>
                <a:lnTo>
                  <a:pt x="779" y="13456"/>
                </a:lnTo>
                <a:lnTo>
                  <a:pt x="1283" y="13642"/>
                </a:lnTo>
                <a:lnTo>
                  <a:pt x="1718" y="13758"/>
                </a:lnTo>
                <a:lnTo>
                  <a:pt x="2680" y="13851"/>
                </a:lnTo>
                <a:lnTo>
                  <a:pt x="3573" y="13758"/>
                </a:lnTo>
                <a:lnTo>
                  <a:pt x="4512" y="13526"/>
                </a:lnTo>
                <a:lnTo>
                  <a:pt x="5360" y="13248"/>
                </a:lnTo>
                <a:lnTo>
                  <a:pt x="6139" y="12900"/>
                </a:lnTo>
                <a:lnTo>
                  <a:pt x="6757" y="12552"/>
                </a:lnTo>
                <a:lnTo>
                  <a:pt x="6459" y="13132"/>
                </a:lnTo>
                <a:lnTo>
                  <a:pt x="6139" y="13642"/>
                </a:lnTo>
                <a:lnTo>
                  <a:pt x="5910" y="14199"/>
                </a:lnTo>
                <a:lnTo>
                  <a:pt x="5681" y="14663"/>
                </a:lnTo>
                <a:lnTo>
                  <a:pt x="5681" y="15150"/>
                </a:lnTo>
                <a:lnTo>
                  <a:pt x="5681" y="15730"/>
                </a:lnTo>
                <a:lnTo>
                  <a:pt x="5681" y="16241"/>
                </a:lnTo>
                <a:lnTo>
                  <a:pt x="5795" y="16913"/>
                </a:lnTo>
                <a:lnTo>
                  <a:pt x="5910" y="17586"/>
                </a:lnTo>
                <a:lnTo>
                  <a:pt x="5910" y="18213"/>
                </a:lnTo>
                <a:lnTo>
                  <a:pt x="5795" y="18885"/>
                </a:lnTo>
                <a:lnTo>
                  <a:pt x="5566" y="19396"/>
                </a:lnTo>
                <a:lnTo>
                  <a:pt x="5245" y="19976"/>
                </a:lnTo>
                <a:lnTo>
                  <a:pt x="4971" y="20370"/>
                </a:lnTo>
                <a:lnTo>
                  <a:pt x="4512" y="20811"/>
                </a:lnTo>
                <a:lnTo>
                  <a:pt x="4077" y="21043"/>
                </a:lnTo>
                <a:lnTo>
                  <a:pt x="5177" y="20927"/>
                </a:lnTo>
                <a:lnTo>
                  <a:pt x="6253" y="20486"/>
                </a:lnTo>
                <a:lnTo>
                  <a:pt x="7421" y="19976"/>
                </a:lnTo>
                <a:lnTo>
                  <a:pt x="8361" y="19187"/>
                </a:lnTo>
                <a:lnTo>
                  <a:pt x="8819" y="18769"/>
                </a:lnTo>
                <a:lnTo>
                  <a:pt x="9139" y="18213"/>
                </a:lnTo>
                <a:lnTo>
                  <a:pt x="9437" y="17772"/>
                </a:lnTo>
                <a:lnTo>
                  <a:pt x="9643" y="17261"/>
                </a:lnTo>
                <a:lnTo>
                  <a:pt x="9872" y="16681"/>
                </a:lnTo>
                <a:lnTo>
                  <a:pt x="9872" y="16171"/>
                </a:lnTo>
                <a:lnTo>
                  <a:pt x="9872" y="15614"/>
                </a:lnTo>
                <a:lnTo>
                  <a:pt x="9758" y="15057"/>
                </a:lnTo>
                <a:lnTo>
                  <a:pt x="10216" y="15498"/>
                </a:lnTo>
                <a:lnTo>
                  <a:pt x="10537" y="16241"/>
                </a:lnTo>
                <a:lnTo>
                  <a:pt x="10834" y="17145"/>
                </a:lnTo>
                <a:lnTo>
                  <a:pt x="11041" y="18213"/>
                </a:lnTo>
                <a:lnTo>
                  <a:pt x="11155" y="19187"/>
                </a:lnTo>
                <a:lnTo>
                  <a:pt x="11155" y="20185"/>
                </a:lnTo>
                <a:lnTo>
                  <a:pt x="11155" y="20579"/>
                </a:lnTo>
                <a:lnTo>
                  <a:pt x="11041" y="21043"/>
                </a:lnTo>
                <a:lnTo>
                  <a:pt x="10926" y="21391"/>
                </a:lnTo>
                <a:lnTo>
                  <a:pt x="10766" y="21600"/>
                </a:lnTo>
                <a:lnTo>
                  <a:pt x="11499" y="21484"/>
                </a:lnTo>
                <a:lnTo>
                  <a:pt x="12323" y="21043"/>
                </a:lnTo>
                <a:lnTo>
                  <a:pt x="13102" y="20370"/>
                </a:lnTo>
                <a:lnTo>
                  <a:pt x="13606" y="19628"/>
                </a:lnTo>
                <a:lnTo>
                  <a:pt x="13950" y="19071"/>
                </a:lnTo>
                <a:lnTo>
                  <a:pt x="14064" y="18677"/>
                </a:lnTo>
                <a:lnTo>
                  <a:pt x="14179" y="18097"/>
                </a:lnTo>
                <a:lnTo>
                  <a:pt x="14293" y="17586"/>
                </a:lnTo>
                <a:lnTo>
                  <a:pt x="14179" y="16913"/>
                </a:lnTo>
                <a:lnTo>
                  <a:pt x="14064" y="16241"/>
                </a:lnTo>
                <a:lnTo>
                  <a:pt x="13835" y="15614"/>
                </a:lnTo>
                <a:lnTo>
                  <a:pt x="13560" y="14872"/>
                </a:lnTo>
                <a:lnTo>
                  <a:pt x="13950" y="14941"/>
                </a:lnTo>
                <a:lnTo>
                  <a:pt x="14408" y="15150"/>
                </a:lnTo>
                <a:lnTo>
                  <a:pt x="14843" y="15266"/>
                </a:lnTo>
                <a:lnTo>
                  <a:pt x="15232" y="15614"/>
                </a:lnTo>
                <a:lnTo>
                  <a:pt x="15576" y="15846"/>
                </a:lnTo>
                <a:lnTo>
                  <a:pt x="15897" y="16171"/>
                </a:lnTo>
                <a:lnTo>
                  <a:pt x="16126" y="16473"/>
                </a:lnTo>
                <a:lnTo>
                  <a:pt x="16240" y="16913"/>
                </a:lnTo>
                <a:lnTo>
                  <a:pt x="16515" y="17261"/>
                </a:lnTo>
                <a:lnTo>
                  <a:pt x="17088" y="17586"/>
                </a:lnTo>
                <a:lnTo>
                  <a:pt x="17798" y="17865"/>
                </a:lnTo>
                <a:lnTo>
                  <a:pt x="18576" y="18097"/>
                </a:lnTo>
                <a:lnTo>
                  <a:pt x="19424" y="18213"/>
                </a:lnTo>
                <a:lnTo>
                  <a:pt x="20317" y="18213"/>
                </a:lnTo>
                <a:lnTo>
                  <a:pt x="21050" y="18213"/>
                </a:lnTo>
                <a:lnTo>
                  <a:pt x="21600" y="17865"/>
                </a:lnTo>
                <a:lnTo>
                  <a:pt x="21165" y="17656"/>
                </a:lnTo>
                <a:lnTo>
                  <a:pt x="20592" y="17470"/>
                </a:lnTo>
                <a:lnTo>
                  <a:pt x="20088" y="17029"/>
                </a:lnTo>
                <a:lnTo>
                  <a:pt x="19653" y="16681"/>
                </a:lnTo>
                <a:lnTo>
                  <a:pt x="19195" y="16241"/>
                </a:lnTo>
                <a:lnTo>
                  <a:pt x="18920" y="15962"/>
                </a:lnTo>
                <a:lnTo>
                  <a:pt x="18576" y="15498"/>
                </a:lnTo>
                <a:lnTo>
                  <a:pt x="18576" y="15057"/>
                </a:lnTo>
                <a:lnTo>
                  <a:pt x="18485" y="14756"/>
                </a:lnTo>
                <a:lnTo>
                  <a:pt x="18256" y="14199"/>
                </a:lnTo>
                <a:lnTo>
                  <a:pt x="17912" y="13526"/>
                </a:lnTo>
                <a:lnTo>
                  <a:pt x="17523" y="13016"/>
                </a:lnTo>
                <a:lnTo>
                  <a:pt x="16973" y="12436"/>
                </a:lnTo>
                <a:lnTo>
                  <a:pt x="16355" y="12041"/>
                </a:lnTo>
                <a:lnTo>
                  <a:pt x="16011" y="11832"/>
                </a:lnTo>
                <a:lnTo>
                  <a:pt x="15690" y="11716"/>
                </a:lnTo>
                <a:lnTo>
                  <a:pt x="15232" y="11716"/>
                </a:lnTo>
                <a:lnTo>
                  <a:pt x="14843" y="11716"/>
                </a:lnTo>
                <a:lnTo>
                  <a:pt x="15461" y="11252"/>
                </a:lnTo>
                <a:lnTo>
                  <a:pt x="16126" y="10858"/>
                </a:lnTo>
                <a:lnTo>
                  <a:pt x="16973" y="10649"/>
                </a:lnTo>
                <a:lnTo>
                  <a:pt x="17798" y="10417"/>
                </a:lnTo>
                <a:lnTo>
                  <a:pt x="18806" y="10301"/>
                </a:lnTo>
                <a:lnTo>
                  <a:pt x="19653" y="10301"/>
                </a:lnTo>
                <a:lnTo>
                  <a:pt x="20478" y="10417"/>
                </a:lnTo>
                <a:lnTo>
                  <a:pt x="21256" y="10533"/>
                </a:lnTo>
                <a:lnTo>
                  <a:pt x="20707" y="9837"/>
                </a:lnTo>
                <a:lnTo>
                  <a:pt x="19859" y="9234"/>
                </a:lnTo>
                <a:lnTo>
                  <a:pt x="18806" y="8538"/>
                </a:lnTo>
                <a:lnTo>
                  <a:pt x="17637" y="8144"/>
                </a:lnTo>
                <a:lnTo>
                  <a:pt x="16973" y="8027"/>
                </a:lnTo>
                <a:lnTo>
                  <a:pt x="16355" y="7935"/>
                </a:lnTo>
                <a:lnTo>
                  <a:pt x="15805" y="7935"/>
                </a:lnTo>
                <a:lnTo>
                  <a:pt x="15118" y="8027"/>
                </a:lnTo>
                <a:lnTo>
                  <a:pt x="14614" y="8144"/>
                </a:lnTo>
                <a:lnTo>
                  <a:pt x="14064" y="8422"/>
                </a:lnTo>
                <a:lnTo>
                  <a:pt x="13606" y="8886"/>
                </a:lnTo>
                <a:lnTo>
                  <a:pt x="13217" y="9327"/>
                </a:lnTo>
                <a:lnTo>
                  <a:pt x="13606" y="8538"/>
                </a:lnTo>
                <a:lnTo>
                  <a:pt x="13950" y="7935"/>
                </a:lnTo>
                <a:lnTo>
                  <a:pt x="14293" y="7123"/>
                </a:lnTo>
                <a:lnTo>
                  <a:pt x="14499" y="6519"/>
                </a:lnTo>
                <a:lnTo>
                  <a:pt x="14614" y="5823"/>
                </a:lnTo>
                <a:lnTo>
                  <a:pt x="14614" y="5220"/>
                </a:lnTo>
                <a:lnTo>
                  <a:pt x="14408" y="4524"/>
                </a:lnTo>
                <a:lnTo>
                  <a:pt x="14064" y="3898"/>
                </a:lnTo>
                <a:lnTo>
                  <a:pt x="13606" y="3225"/>
                </a:lnTo>
                <a:lnTo>
                  <a:pt x="13331" y="2598"/>
                </a:lnTo>
                <a:lnTo>
                  <a:pt x="13102" y="2042"/>
                </a:lnTo>
                <a:lnTo>
                  <a:pt x="12896" y="1485"/>
                </a:lnTo>
                <a:lnTo>
                  <a:pt x="12781" y="1090"/>
                </a:lnTo>
                <a:lnTo>
                  <a:pt x="12667" y="626"/>
                </a:lnTo>
                <a:lnTo>
                  <a:pt x="12667" y="278"/>
                </a:lnTo>
                <a:lnTo>
                  <a:pt x="12667" y="0"/>
                </a:lnTo>
                <a:lnTo>
                  <a:pt x="12163" y="394"/>
                </a:lnTo>
                <a:lnTo>
                  <a:pt x="11728" y="974"/>
                </a:lnTo>
                <a:lnTo>
                  <a:pt x="11155" y="1601"/>
                </a:lnTo>
                <a:lnTo>
                  <a:pt x="10766" y="2390"/>
                </a:lnTo>
                <a:lnTo>
                  <a:pt x="10330" y="3109"/>
                </a:lnTo>
                <a:lnTo>
                  <a:pt x="10101" y="3898"/>
                </a:lnTo>
                <a:lnTo>
                  <a:pt x="9987" y="4524"/>
                </a:lnTo>
                <a:lnTo>
                  <a:pt x="10101" y="5220"/>
                </a:lnTo>
                <a:lnTo>
                  <a:pt x="10216" y="5823"/>
                </a:lnTo>
                <a:lnTo>
                  <a:pt x="10330" y="6403"/>
                </a:lnTo>
                <a:lnTo>
                  <a:pt x="10330" y="6914"/>
                </a:lnTo>
                <a:lnTo>
                  <a:pt x="10216" y="7471"/>
                </a:lnTo>
                <a:lnTo>
                  <a:pt x="10101" y="7935"/>
                </a:lnTo>
                <a:lnTo>
                  <a:pt x="9872" y="8329"/>
                </a:lnTo>
                <a:lnTo>
                  <a:pt x="9643" y="8654"/>
                </a:lnTo>
                <a:lnTo>
                  <a:pt x="9368" y="9002"/>
                </a:lnTo>
                <a:close/>
              </a:path>
            </a:pathLst>
          </a:custGeom>
          <a:solidFill>
            <a:srgbClr val="008000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k-UA"/>
          </a:p>
        </p:txBody>
      </p:sp>
      <p:sp>
        <p:nvSpPr>
          <p:cNvPr id="1028" name="plant"/>
          <p:cNvSpPr>
            <a:spLocks noEditPoints="1" noChangeArrowheads="1"/>
          </p:cNvSpPr>
          <p:nvPr/>
        </p:nvSpPr>
        <p:spPr bwMode="auto">
          <a:xfrm>
            <a:off x="0" y="3786190"/>
            <a:ext cx="1809750" cy="1809750"/>
          </a:xfrm>
          <a:custGeom>
            <a:avLst/>
            <a:gdLst>
              <a:gd name="T0" fmla="*/ 0 w 21600"/>
              <a:gd name="T1" fmla="*/ 0 h 21600"/>
              <a:gd name="T2" fmla="*/ 10800 w 21600"/>
              <a:gd name="T3" fmla="*/ 0 h 21600"/>
              <a:gd name="T4" fmla="*/ 21600 w 21600"/>
              <a:gd name="T5" fmla="*/ 0 h 21600"/>
              <a:gd name="T6" fmla="*/ 21600 w 21600"/>
              <a:gd name="T7" fmla="*/ 10800 h 21600"/>
              <a:gd name="T8" fmla="*/ 21600 w 21600"/>
              <a:gd name="T9" fmla="*/ 21600 h 21600"/>
              <a:gd name="T10" fmla="*/ 10800 w 21600"/>
              <a:gd name="T11" fmla="*/ 21600 h 21600"/>
              <a:gd name="T12" fmla="*/ 0 w 21600"/>
              <a:gd name="T13" fmla="*/ 21600 h 21600"/>
              <a:gd name="T14" fmla="*/ 0 w 21600"/>
              <a:gd name="T15" fmla="*/ 10800 h 21600"/>
              <a:gd name="T16" fmla="*/ 7100 w 21600"/>
              <a:gd name="T17" fmla="*/ 10092 h 21600"/>
              <a:gd name="T18" fmla="*/ 14545 w 21600"/>
              <a:gd name="T19" fmla="*/ 13573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9368" y="9002"/>
                </a:moveTo>
                <a:lnTo>
                  <a:pt x="9254" y="8422"/>
                </a:lnTo>
                <a:lnTo>
                  <a:pt x="9139" y="7935"/>
                </a:lnTo>
                <a:lnTo>
                  <a:pt x="8819" y="7355"/>
                </a:lnTo>
                <a:lnTo>
                  <a:pt x="8475" y="6728"/>
                </a:lnTo>
                <a:lnTo>
                  <a:pt x="8040" y="6287"/>
                </a:lnTo>
                <a:lnTo>
                  <a:pt x="7421" y="5707"/>
                </a:lnTo>
                <a:lnTo>
                  <a:pt x="6574" y="5429"/>
                </a:lnTo>
                <a:lnTo>
                  <a:pt x="5452" y="5313"/>
                </a:lnTo>
                <a:lnTo>
                  <a:pt x="4856" y="5220"/>
                </a:lnTo>
                <a:lnTo>
                  <a:pt x="4169" y="5220"/>
                </a:lnTo>
                <a:lnTo>
                  <a:pt x="3665" y="5104"/>
                </a:lnTo>
                <a:lnTo>
                  <a:pt x="3001" y="4872"/>
                </a:lnTo>
                <a:lnTo>
                  <a:pt x="2497" y="4756"/>
                </a:lnTo>
                <a:lnTo>
                  <a:pt x="2062" y="4408"/>
                </a:lnTo>
                <a:lnTo>
                  <a:pt x="1603" y="4083"/>
                </a:lnTo>
                <a:lnTo>
                  <a:pt x="1283" y="3689"/>
                </a:lnTo>
                <a:lnTo>
                  <a:pt x="1283" y="4315"/>
                </a:lnTo>
                <a:lnTo>
                  <a:pt x="1489" y="5104"/>
                </a:lnTo>
                <a:lnTo>
                  <a:pt x="1832" y="6055"/>
                </a:lnTo>
                <a:lnTo>
                  <a:pt x="2382" y="6914"/>
                </a:lnTo>
                <a:lnTo>
                  <a:pt x="2680" y="7471"/>
                </a:lnTo>
                <a:lnTo>
                  <a:pt x="3115" y="7935"/>
                </a:lnTo>
                <a:lnTo>
                  <a:pt x="3573" y="8213"/>
                </a:lnTo>
                <a:lnTo>
                  <a:pt x="4077" y="8654"/>
                </a:lnTo>
                <a:lnTo>
                  <a:pt x="4627" y="9002"/>
                </a:lnTo>
                <a:lnTo>
                  <a:pt x="5245" y="9234"/>
                </a:lnTo>
                <a:lnTo>
                  <a:pt x="6024" y="9443"/>
                </a:lnTo>
                <a:lnTo>
                  <a:pt x="6757" y="9628"/>
                </a:lnTo>
                <a:lnTo>
                  <a:pt x="5177" y="10069"/>
                </a:lnTo>
                <a:lnTo>
                  <a:pt x="3963" y="10649"/>
                </a:lnTo>
                <a:lnTo>
                  <a:pt x="3344" y="11044"/>
                </a:lnTo>
                <a:lnTo>
                  <a:pt x="2886" y="11600"/>
                </a:lnTo>
                <a:lnTo>
                  <a:pt x="2497" y="12041"/>
                </a:lnTo>
                <a:lnTo>
                  <a:pt x="1947" y="12343"/>
                </a:lnTo>
                <a:lnTo>
                  <a:pt x="1168" y="12668"/>
                </a:lnTo>
                <a:lnTo>
                  <a:pt x="0" y="12900"/>
                </a:lnTo>
                <a:lnTo>
                  <a:pt x="435" y="13248"/>
                </a:lnTo>
                <a:lnTo>
                  <a:pt x="779" y="13456"/>
                </a:lnTo>
                <a:lnTo>
                  <a:pt x="1283" y="13642"/>
                </a:lnTo>
                <a:lnTo>
                  <a:pt x="1718" y="13758"/>
                </a:lnTo>
                <a:lnTo>
                  <a:pt x="2680" y="13851"/>
                </a:lnTo>
                <a:lnTo>
                  <a:pt x="3573" y="13758"/>
                </a:lnTo>
                <a:lnTo>
                  <a:pt x="4512" y="13526"/>
                </a:lnTo>
                <a:lnTo>
                  <a:pt x="5360" y="13248"/>
                </a:lnTo>
                <a:lnTo>
                  <a:pt x="6139" y="12900"/>
                </a:lnTo>
                <a:lnTo>
                  <a:pt x="6757" y="12552"/>
                </a:lnTo>
                <a:lnTo>
                  <a:pt x="6459" y="13132"/>
                </a:lnTo>
                <a:lnTo>
                  <a:pt x="6139" y="13642"/>
                </a:lnTo>
                <a:lnTo>
                  <a:pt x="5910" y="14199"/>
                </a:lnTo>
                <a:lnTo>
                  <a:pt x="5681" y="14663"/>
                </a:lnTo>
                <a:lnTo>
                  <a:pt x="5681" y="15150"/>
                </a:lnTo>
                <a:lnTo>
                  <a:pt x="5681" y="15730"/>
                </a:lnTo>
                <a:lnTo>
                  <a:pt x="5681" y="16241"/>
                </a:lnTo>
                <a:lnTo>
                  <a:pt x="5795" y="16913"/>
                </a:lnTo>
                <a:lnTo>
                  <a:pt x="5910" y="17586"/>
                </a:lnTo>
                <a:lnTo>
                  <a:pt x="5910" y="18213"/>
                </a:lnTo>
                <a:lnTo>
                  <a:pt x="5795" y="18885"/>
                </a:lnTo>
                <a:lnTo>
                  <a:pt x="5566" y="19396"/>
                </a:lnTo>
                <a:lnTo>
                  <a:pt x="5245" y="19976"/>
                </a:lnTo>
                <a:lnTo>
                  <a:pt x="4971" y="20370"/>
                </a:lnTo>
                <a:lnTo>
                  <a:pt x="4512" y="20811"/>
                </a:lnTo>
                <a:lnTo>
                  <a:pt x="4077" y="21043"/>
                </a:lnTo>
                <a:lnTo>
                  <a:pt x="5177" y="20927"/>
                </a:lnTo>
                <a:lnTo>
                  <a:pt x="6253" y="20486"/>
                </a:lnTo>
                <a:lnTo>
                  <a:pt x="7421" y="19976"/>
                </a:lnTo>
                <a:lnTo>
                  <a:pt x="8361" y="19187"/>
                </a:lnTo>
                <a:lnTo>
                  <a:pt x="8819" y="18769"/>
                </a:lnTo>
                <a:lnTo>
                  <a:pt x="9139" y="18213"/>
                </a:lnTo>
                <a:lnTo>
                  <a:pt x="9437" y="17772"/>
                </a:lnTo>
                <a:lnTo>
                  <a:pt x="9643" y="17261"/>
                </a:lnTo>
                <a:lnTo>
                  <a:pt x="9872" y="16681"/>
                </a:lnTo>
                <a:lnTo>
                  <a:pt x="9872" y="16171"/>
                </a:lnTo>
                <a:lnTo>
                  <a:pt x="9872" y="15614"/>
                </a:lnTo>
                <a:lnTo>
                  <a:pt x="9758" y="15057"/>
                </a:lnTo>
                <a:lnTo>
                  <a:pt x="10216" y="15498"/>
                </a:lnTo>
                <a:lnTo>
                  <a:pt x="10537" y="16241"/>
                </a:lnTo>
                <a:lnTo>
                  <a:pt x="10834" y="17145"/>
                </a:lnTo>
                <a:lnTo>
                  <a:pt x="11041" y="18213"/>
                </a:lnTo>
                <a:lnTo>
                  <a:pt x="11155" y="19187"/>
                </a:lnTo>
                <a:lnTo>
                  <a:pt x="11155" y="20185"/>
                </a:lnTo>
                <a:lnTo>
                  <a:pt x="11155" y="20579"/>
                </a:lnTo>
                <a:lnTo>
                  <a:pt x="11041" y="21043"/>
                </a:lnTo>
                <a:lnTo>
                  <a:pt x="10926" y="21391"/>
                </a:lnTo>
                <a:lnTo>
                  <a:pt x="10766" y="21600"/>
                </a:lnTo>
                <a:lnTo>
                  <a:pt x="11499" y="21484"/>
                </a:lnTo>
                <a:lnTo>
                  <a:pt x="12323" y="21043"/>
                </a:lnTo>
                <a:lnTo>
                  <a:pt x="13102" y="20370"/>
                </a:lnTo>
                <a:lnTo>
                  <a:pt x="13606" y="19628"/>
                </a:lnTo>
                <a:lnTo>
                  <a:pt x="13950" y="19071"/>
                </a:lnTo>
                <a:lnTo>
                  <a:pt x="14064" y="18677"/>
                </a:lnTo>
                <a:lnTo>
                  <a:pt x="14179" y="18097"/>
                </a:lnTo>
                <a:lnTo>
                  <a:pt x="14293" y="17586"/>
                </a:lnTo>
                <a:lnTo>
                  <a:pt x="14179" y="16913"/>
                </a:lnTo>
                <a:lnTo>
                  <a:pt x="14064" y="16241"/>
                </a:lnTo>
                <a:lnTo>
                  <a:pt x="13835" y="15614"/>
                </a:lnTo>
                <a:lnTo>
                  <a:pt x="13560" y="14872"/>
                </a:lnTo>
                <a:lnTo>
                  <a:pt x="13950" y="14941"/>
                </a:lnTo>
                <a:lnTo>
                  <a:pt x="14408" y="15150"/>
                </a:lnTo>
                <a:lnTo>
                  <a:pt x="14843" y="15266"/>
                </a:lnTo>
                <a:lnTo>
                  <a:pt x="15232" y="15614"/>
                </a:lnTo>
                <a:lnTo>
                  <a:pt x="15576" y="15846"/>
                </a:lnTo>
                <a:lnTo>
                  <a:pt x="15897" y="16171"/>
                </a:lnTo>
                <a:lnTo>
                  <a:pt x="16126" y="16473"/>
                </a:lnTo>
                <a:lnTo>
                  <a:pt x="16240" y="16913"/>
                </a:lnTo>
                <a:lnTo>
                  <a:pt x="16515" y="17261"/>
                </a:lnTo>
                <a:lnTo>
                  <a:pt x="17088" y="17586"/>
                </a:lnTo>
                <a:lnTo>
                  <a:pt x="17798" y="17865"/>
                </a:lnTo>
                <a:lnTo>
                  <a:pt x="18576" y="18097"/>
                </a:lnTo>
                <a:lnTo>
                  <a:pt x="19424" y="18213"/>
                </a:lnTo>
                <a:lnTo>
                  <a:pt x="20317" y="18213"/>
                </a:lnTo>
                <a:lnTo>
                  <a:pt x="21050" y="18213"/>
                </a:lnTo>
                <a:lnTo>
                  <a:pt x="21600" y="17865"/>
                </a:lnTo>
                <a:lnTo>
                  <a:pt x="21165" y="17656"/>
                </a:lnTo>
                <a:lnTo>
                  <a:pt x="20592" y="17470"/>
                </a:lnTo>
                <a:lnTo>
                  <a:pt x="20088" y="17029"/>
                </a:lnTo>
                <a:lnTo>
                  <a:pt x="19653" y="16681"/>
                </a:lnTo>
                <a:lnTo>
                  <a:pt x="19195" y="16241"/>
                </a:lnTo>
                <a:lnTo>
                  <a:pt x="18920" y="15962"/>
                </a:lnTo>
                <a:lnTo>
                  <a:pt x="18576" y="15498"/>
                </a:lnTo>
                <a:lnTo>
                  <a:pt x="18576" y="15057"/>
                </a:lnTo>
                <a:lnTo>
                  <a:pt x="18485" y="14756"/>
                </a:lnTo>
                <a:lnTo>
                  <a:pt x="18256" y="14199"/>
                </a:lnTo>
                <a:lnTo>
                  <a:pt x="17912" y="13526"/>
                </a:lnTo>
                <a:lnTo>
                  <a:pt x="17523" y="13016"/>
                </a:lnTo>
                <a:lnTo>
                  <a:pt x="16973" y="12436"/>
                </a:lnTo>
                <a:lnTo>
                  <a:pt x="16355" y="12041"/>
                </a:lnTo>
                <a:lnTo>
                  <a:pt x="16011" y="11832"/>
                </a:lnTo>
                <a:lnTo>
                  <a:pt x="15690" y="11716"/>
                </a:lnTo>
                <a:lnTo>
                  <a:pt x="15232" y="11716"/>
                </a:lnTo>
                <a:lnTo>
                  <a:pt x="14843" y="11716"/>
                </a:lnTo>
                <a:lnTo>
                  <a:pt x="15461" y="11252"/>
                </a:lnTo>
                <a:lnTo>
                  <a:pt x="16126" y="10858"/>
                </a:lnTo>
                <a:lnTo>
                  <a:pt x="16973" y="10649"/>
                </a:lnTo>
                <a:lnTo>
                  <a:pt x="17798" y="10417"/>
                </a:lnTo>
                <a:lnTo>
                  <a:pt x="18806" y="10301"/>
                </a:lnTo>
                <a:lnTo>
                  <a:pt x="19653" y="10301"/>
                </a:lnTo>
                <a:lnTo>
                  <a:pt x="20478" y="10417"/>
                </a:lnTo>
                <a:lnTo>
                  <a:pt x="21256" y="10533"/>
                </a:lnTo>
                <a:lnTo>
                  <a:pt x="20707" y="9837"/>
                </a:lnTo>
                <a:lnTo>
                  <a:pt x="19859" y="9234"/>
                </a:lnTo>
                <a:lnTo>
                  <a:pt x="18806" y="8538"/>
                </a:lnTo>
                <a:lnTo>
                  <a:pt x="17637" y="8144"/>
                </a:lnTo>
                <a:lnTo>
                  <a:pt x="16973" y="8027"/>
                </a:lnTo>
                <a:lnTo>
                  <a:pt x="16355" y="7935"/>
                </a:lnTo>
                <a:lnTo>
                  <a:pt x="15805" y="7935"/>
                </a:lnTo>
                <a:lnTo>
                  <a:pt x="15118" y="8027"/>
                </a:lnTo>
                <a:lnTo>
                  <a:pt x="14614" y="8144"/>
                </a:lnTo>
                <a:lnTo>
                  <a:pt x="14064" y="8422"/>
                </a:lnTo>
                <a:lnTo>
                  <a:pt x="13606" y="8886"/>
                </a:lnTo>
                <a:lnTo>
                  <a:pt x="13217" y="9327"/>
                </a:lnTo>
                <a:lnTo>
                  <a:pt x="13606" y="8538"/>
                </a:lnTo>
                <a:lnTo>
                  <a:pt x="13950" y="7935"/>
                </a:lnTo>
                <a:lnTo>
                  <a:pt x="14293" y="7123"/>
                </a:lnTo>
                <a:lnTo>
                  <a:pt x="14499" y="6519"/>
                </a:lnTo>
                <a:lnTo>
                  <a:pt x="14614" y="5823"/>
                </a:lnTo>
                <a:lnTo>
                  <a:pt x="14614" y="5220"/>
                </a:lnTo>
                <a:lnTo>
                  <a:pt x="14408" y="4524"/>
                </a:lnTo>
                <a:lnTo>
                  <a:pt x="14064" y="3898"/>
                </a:lnTo>
                <a:lnTo>
                  <a:pt x="13606" y="3225"/>
                </a:lnTo>
                <a:lnTo>
                  <a:pt x="13331" y="2598"/>
                </a:lnTo>
                <a:lnTo>
                  <a:pt x="13102" y="2042"/>
                </a:lnTo>
                <a:lnTo>
                  <a:pt x="12896" y="1485"/>
                </a:lnTo>
                <a:lnTo>
                  <a:pt x="12781" y="1090"/>
                </a:lnTo>
                <a:lnTo>
                  <a:pt x="12667" y="626"/>
                </a:lnTo>
                <a:lnTo>
                  <a:pt x="12667" y="278"/>
                </a:lnTo>
                <a:lnTo>
                  <a:pt x="12667" y="0"/>
                </a:lnTo>
                <a:lnTo>
                  <a:pt x="12163" y="394"/>
                </a:lnTo>
                <a:lnTo>
                  <a:pt x="11728" y="974"/>
                </a:lnTo>
                <a:lnTo>
                  <a:pt x="11155" y="1601"/>
                </a:lnTo>
                <a:lnTo>
                  <a:pt x="10766" y="2390"/>
                </a:lnTo>
                <a:lnTo>
                  <a:pt x="10330" y="3109"/>
                </a:lnTo>
                <a:lnTo>
                  <a:pt x="10101" y="3898"/>
                </a:lnTo>
                <a:lnTo>
                  <a:pt x="9987" y="4524"/>
                </a:lnTo>
                <a:lnTo>
                  <a:pt x="10101" y="5220"/>
                </a:lnTo>
                <a:lnTo>
                  <a:pt x="10216" y="5823"/>
                </a:lnTo>
                <a:lnTo>
                  <a:pt x="10330" y="6403"/>
                </a:lnTo>
                <a:lnTo>
                  <a:pt x="10330" y="6914"/>
                </a:lnTo>
                <a:lnTo>
                  <a:pt x="10216" y="7471"/>
                </a:lnTo>
                <a:lnTo>
                  <a:pt x="10101" y="7935"/>
                </a:lnTo>
                <a:lnTo>
                  <a:pt x="9872" y="8329"/>
                </a:lnTo>
                <a:lnTo>
                  <a:pt x="9643" y="8654"/>
                </a:lnTo>
                <a:lnTo>
                  <a:pt x="9368" y="9002"/>
                </a:lnTo>
                <a:close/>
              </a:path>
            </a:pathLst>
          </a:custGeom>
          <a:solidFill>
            <a:srgbClr val="008000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k-UA"/>
          </a:p>
        </p:txBody>
      </p:sp>
    </p:spTree>
  </p:cSld>
  <p:clrMapOvr>
    <a:masterClrMapping/>
  </p:clrMapOvr>
  <p:transition>
    <p:dissolv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71472" y="500042"/>
            <a:ext cx="8062912" cy="1470025"/>
          </a:xfrm>
        </p:spPr>
        <p:txBody>
          <a:bodyPr>
            <a:normAutofit fontScale="90000"/>
          </a:bodyPr>
          <a:lstStyle/>
          <a:p>
            <a:r>
              <a:rPr lang="uk-UA" dirty="0" err="1" smtClean="0"/>
              <a:t>Этапы</a:t>
            </a:r>
            <a:r>
              <a:rPr lang="uk-UA" dirty="0" smtClean="0"/>
              <a:t> </a:t>
            </a:r>
            <a:r>
              <a:rPr lang="uk-UA" dirty="0" err="1" smtClean="0"/>
              <a:t>развития</a:t>
            </a:r>
            <a:r>
              <a:rPr lang="uk-UA" dirty="0" smtClean="0"/>
              <a:t> </a:t>
            </a:r>
            <a:r>
              <a:rPr lang="uk-UA" dirty="0" err="1" smtClean="0"/>
              <a:t>информационного</a:t>
            </a:r>
            <a:r>
              <a:rPr lang="uk-UA" dirty="0" smtClean="0"/>
              <a:t> </a:t>
            </a:r>
            <a:r>
              <a:rPr lang="uk-UA" dirty="0" err="1" smtClean="0"/>
              <a:t>общества</a:t>
            </a:r>
            <a:endParaRPr lang="uk-UA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40544" y="1928802"/>
            <a:ext cx="8062912" cy="4929198"/>
          </a:xfrm>
        </p:spPr>
        <p:txBody>
          <a:bodyPr>
            <a:normAutofit fontScale="70000" lnSpcReduction="20000"/>
          </a:bodyPr>
          <a:lstStyle/>
          <a:p>
            <a:r>
              <a:rPr lang="en-US" sz="3400" dirty="0" smtClean="0"/>
              <a:t>III </a:t>
            </a:r>
            <a:r>
              <a:rPr lang="uk-UA" sz="3400" dirty="0" smtClean="0"/>
              <a:t>етап - винахід електрики (кінець </a:t>
            </a:r>
            <a:r>
              <a:rPr lang="en-US" sz="3400" dirty="0" smtClean="0"/>
              <a:t>XIX </a:t>
            </a:r>
            <a:r>
              <a:rPr lang="uk-UA" sz="3400" dirty="0" smtClean="0"/>
              <a:t>століття) Поява засобів інформаційної </a:t>
            </a:r>
            <a:r>
              <a:rPr lang="uk-UA" sz="3400" dirty="0" err="1" smtClean="0"/>
              <a:t>коммунікацііТелеграф</a:t>
            </a:r>
            <a:r>
              <a:rPr lang="uk-UA" sz="3400" dirty="0" smtClean="0"/>
              <a:t> був винайдений в 1837 році двома англійцями К. </a:t>
            </a:r>
            <a:r>
              <a:rPr lang="uk-UA" sz="3400" dirty="0" err="1" smtClean="0"/>
              <a:t>Бетстоном</a:t>
            </a:r>
            <a:r>
              <a:rPr lang="uk-UA" sz="3400" dirty="0" smtClean="0"/>
              <a:t> і Б. </a:t>
            </a:r>
            <a:r>
              <a:rPr lang="uk-UA" sz="3400" dirty="0" err="1" smtClean="0"/>
              <a:t>Куком</a:t>
            </a:r>
            <a:r>
              <a:rPr lang="uk-UA" sz="3400" dirty="0" smtClean="0"/>
              <a:t>. Сучасніший телеграф з'явився в Америці. Його створив </a:t>
            </a:r>
            <a:r>
              <a:rPr lang="uk-UA" sz="3400" dirty="0" err="1" smtClean="0"/>
              <a:t>Семюель</a:t>
            </a:r>
            <a:r>
              <a:rPr lang="uk-UA" sz="3400" dirty="0" smtClean="0"/>
              <a:t> Морзе в 1838 році. У 1876 році інший американець, </a:t>
            </a:r>
            <a:r>
              <a:rPr lang="uk-UA" sz="3400" dirty="0" err="1" smtClean="0"/>
              <a:t>Александр</a:t>
            </a:r>
            <a:r>
              <a:rPr lang="uk-UA" sz="3400" dirty="0" smtClean="0"/>
              <a:t> </a:t>
            </a:r>
            <a:r>
              <a:rPr lang="uk-UA" sz="3400" dirty="0" err="1" smtClean="0"/>
              <a:t>Белл</a:t>
            </a:r>
            <a:r>
              <a:rPr lang="uk-UA" sz="3400" dirty="0" smtClean="0"/>
              <a:t>, винайшов телефон. У 1884 році телефонна кампанія Белла простягнула першу довгу телефонну лінію від Нью-Йорка до </a:t>
            </a:r>
            <a:r>
              <a:rPr lang="uk-UA" sz="3400" dirty="0" err="1" smtClean="0"/>
              <a:t>Фестона.Настоящей</a:t>
            </a:r>
            <a:r>
              <a:rPr lang="uk-UA" sz="3400" dirty="0" smtClean="0"/>
              <a:t> революцією в історії поширення інформації став винахід радіо. </a:t>
            </a:r>
            <a:r>
              <a:rPr lang="en-US" sz="3400" dirty="0" smtClean="0"/>
              <a:t>Radio - </a:t>
            </a:r>
            <a:r>
              <a:rPr lang="uk-UA" sz="3400" dirty="0" smtClean="0"/>
              <a:t>по латині означає випускає промені. 25 квітня 1895 А. С. Попов (1859-1906), застосувавши антену, демонстрував свій «</a:t>
            </a:r>
            <a:r>
              <a:rPr lang="uk-UA" sz="3400" dirty="0" err="1" smtClean="0"/>
              <a:t>грозоотметчик</a:t>
            </a:r>
            <a:r>
              <a:rPr lang="uk-UA" sz="3400" dirty="0" smtClean="0"/>
              <a:t>» - перший в світі радіоприймач</a:t>
            </a:r>
            <a:r>
              <a:rPr lang="uk-UA" dirty="0" smtClean="0"/>
              <a:t>.</a:t>
            </a:r>
            <a:endParaRPr lang="uk-UA" dirty="0"/>
          </a:p>
        </p:txBody>
      </p:sp>
    </p:spTree>
  </p:cSld>
  <p:clrMapOvr>
    <a:masterClrMapping/>
  </p:clrMapOvr>
  <p:transition>
    <p:newsflash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uk-UA" dirty="0" err="1" smtClean="0"/>
              <a:t>Этапы</a:t>
            </a:r>
            <a:r>
              <a:rPr lang="uk-UA" dirty="0" smtClean="0"/>
              <a:t> </a:t>
            </a:r>
            <a:r>
              <a:rPr lang="uk-UA" dirty="0" err="1" smtClean="0"/>
              <a:t>развития</a:t>
            </a:r>
            <a:r>
              <a:rPr lang="uk-UA" dirty="0" smtClean="0"/>
              <a:t> </a:t>
            </a:r>
            <a:r>
              <a:rPr lang="uk-UA" dirty="0" err="1" smtClean="0"/>
              <a:t>информационного</a:t>
            </a:r>
            <a:r>
              <a:rPr lang="uk-UA" dirty="0" smtClean="0"/>
              <a:t> </a:t>
            </a:r>
            <a:r>
              <a:rPr lang="uk-UA" dirty="0" err="1" smtClean="0"/>
              <a:t>общества</a:t>
            </a:r>
            <a:endParaRPr lang="uk-UA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4107678"/>
          </a:xfrm>
        </p:spPr>
        <p:txBody>
          <a:bodyPr>
            <a:normAutofit/>
          </a:bodyPr>
          <a:lstStyle/>
          <a:p>
            <a:r>
              <a:rPr lang="en-US" dirty="0" smtClean="0"/>
              <a:t>IV </a:t>
            </a:r>
            <a:r>
              <a:rPr lang="uk-UA" dirty="0" smtClean="0"/>
              <a:t>етап - винахід мікропроцесорної технології і ПК (70-ті </a:t>
            </a:r>
            <a:r>
              <a:rPr lang="uk-UA" dirty="0" err="1" smtClean="0"/>
              <a:t>р.р</a:t>
            </a:r>
            <a:r>
              <a:rPr lang="uk-UA" dirty="0" smtClean="0"/>
              <a:t>. </a:t>
            </a:r>
            <a:r>
              <a:rPr lang="en-US" dirty="0" smtClean="0"/>
              <a:t>XX </a:t>
            </a:r>
            <a:r>
              <a:rPr lang="uk-UA" dirty="0" smtClean="0"/>
              <a:t>століття) Поява персонального комп'ютера, що дозволяє вирішувати проблему збереження і передачі інформації на якісно новому рівні</a:t>
            </a:r>
            <a:endParaRPr lang="uk-UA" dirty="0"/>
          </a:p>
        </p:txBody>
      </p:sp>
    </p:spTree>
  </p:cSld>
  <p:clrMapOvr>
    <a:masterClrMapping/>
  </p:clrMapOvr>
  <p:transition>
    <p:zoom dir="in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1071546"/>
            <a:ext cx="4114800" cy="4643470"/>
          </a:xfrm>
        </p:spPr>
        <p:txBody>
          <a:bodyPr/>
          <a:lstStyle/>
          <a:p>
            <a:r>
              <a:rPr lang="uk-UA" dirty="0" smtClean="0"/>
              <a:t>ПРЕЗЕНАЦІЮ ВИКОАЛА СТУДЕНТКА ГРУПИ БМ-11 СТЕФУРАНИН ХРИСТИНА ВАСИЛІВНА</a:t>
            </a:r>
            <a:endParaRPr lang="uk-UA" dirty="0"/>
          </a:p>
        </p:txBody>
      </p:sp>
      <p:pic>
        <p:nvPicPr>
          <p:cNvPr id="5" name="Содержимое 4" descr="20140803_103902~2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5143504" y="1142984"/>
            <a:ext cx="3394472" cy="4525962"/>
          </a:xfr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42910" y="0"/>
            <a:ext cx="8062912" cy="1470025"/>
          </a:xfrm>
        </p:spPr>
        <p:txBody>
          <a:bodyPr>
            <a:normAutofit/>
          </a:bodyPr>
          <a:lstStyle/>
          <a:p>
            <a:r>
              <a:rPr lang="ru-RU" dirty="0" smtClean="0"/>
              <a:t>Коротка </a:t>
            </a:r>
            <a:r>
              <a:rPr lang="ru-RU" dirty="0" err="1" smtClean="0"/>
              <a:t>історія</a:t>
            </a:r>
            <a:r>
              <a:rPr lang="ru-RU" dirty="0" smtClean="0"/>
              <a:t> </a:t>
            </a:r>
            <a:r>
              <a:rPr lang="ru-RU" dirty="0" err="1" smtClean="0"/>
              <a:t>інформатики</a:t>
            </a:r>
            <a:r>
              <a:rPr lang="ru-RU" dirty="0" smtClean="0"/>
              <a:t> .I </a:t>
            </a:r>
            <a:r>
              <a:rPr lang="ru-RU" dirty="0" smtClean="0"/>
              <a:t>половина</a:t>
            </a:r>
            <a:endParaRPr lang="uk-UA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42910" y="1571612"/>
            <a:ext cx="8062912" cy="6322256"/>
          </a:xfrm>
        </p:spPr>
        <p:txBody>
          <a:bodyPr>
            <a:normAutofit/>
          </a:bodyPr>
          <a:lstStyle/>
          <a:p>
            <a:r>
              <a:rPr lang="en-US" sz="2300" dirty="0" smtClean="0">
                <a:solidFill>
                  <a:srgbClr val="FF0000"/>
                </a:solidFill>
              </a:rPr>
              <a:t>XIX </a:t>
            </a:r>
            <a:r>
              <a:rPr lang="uk-UA" sz="2300" dirty="0" smtClean="0">
                <a:solidFill>
                  <a:srgbClr val="FF0000"/>
                </a:solidFill>
              </a:rPr>
              <a:t>століття </a:t>
            </a:r>
            <a:r>
              <a:rPr lang="uk-UA" sz="2300" dirty="0" smtClean="0">
                <a:solidFill>
                  <a:schemeClr val="tx1"/>
                </a:solidFill>
              </a:rPr>
              <a:t>- Андре Ампер ввів поняття «кібернетика» - наука, що займається вивченням мистецтва </a:t>
            </a:r>
            <a:r>
              <a:rPr lang="uk-UA" sz="2300" dirty="0" err="1" smtClean="0">
                <a:solidFill>
                  <a:schemeClr val="tx1"/>
                </a:solidFill>
              </a:rPr>
              <a:t>управленія</a:t>
            </a:r>
            <a:endParaRPr lang="uk-UA" sz="2300" dirty="0" smtClean="0">
              <a:solidFill>
                <a:schemeClr val="tx1"/>
              </a:solidFill>
            </a:endParaRPr>
          </a:p>
          <a:p>
            <a:r>
              <a:rPr lang="uk-UA" sz="2300" dirty="0" smtClean="0">
                <a:solidFill>
                  <a:srgbClr val="FF0000"/>
                </a:solidFill>
              </a:rPr>
              <a:t>1948 рік </a:t>
            </a:r>
            <a:r>
              <a:rPr lang="uk-UA" sz="2300" dirty="0" smtClean="0">
                <a:solidFill>
                  <a:schemeClr val="tx1"/>
                </a:solidFill>
              </a:rPr>
              <a:t>- Норберт Вінер Кібернетика - наука про управління в живій природі і в технічних </a:t>
            </a:r>
            <a:r>
              <a:rPr lang="uk-UA" sz="2300" dirty="0" err="1" smtClean="0">
                <a:solidFill>
                  <a:schemeClr val="tx1"/>
                </a:solidFill>
              </a:rPr>
              <a:t>сістемах</a:t>
            </a:r>
            <a:endParaRPr lang="uk-UA" sz="2300" dirty="0" smtClean="0">
              <a:solidFill>
                <a:schemeClr val="tx1"/>
              </a:solidFill>
            </a:endParaRPr>
          </a:p>
          <a:p>
            <a:r>
              <a:rPr lang="en-US" sz="2300" dirty="0" smtClean="0">
                <a:solidFill>
                  <a:srgbClr val="FF0000"/>
                </a:solidFill>
              </a:rPr>
              <a:t>XX </a:t>
            </a:r>
            <a:r>
              <a:rPr lang="uk-UA" sz="2300" dirty="0" smtClean="0">
                <a:solidFill>
                  <a:srgbClr val="FF0000"/>
                </a:solidFill>
              </a:rPr>
              <a:t>століття </a:t>
            </a:r>
            <a:r>
              <a:rPr lang="uk-UA" sz="2300" dirty="0" smtClean="0">
                <a:solidFill>
                  <a:schemeClr val="tx1"/>
                </a:solidFill>
              </a:rPr>
              <a:t>- кібернетика - наука про загальні закономірності в управлінні і зв'язку в різних системах: штучних , біологічних, соціальних </a:t>
            </a:r>
            <a:endParaRPr lang="uk-UA" sz="2300" dirty="0" smtClean="0">
              <a:solidFill>
                <a:schemeClr val="tx1"/>
              </a:solidFill>
            </a:endParaRPr>
          </a:p>
          <a:p>
            <a:r>
              <a:rPr lang="uk-UA" sz="2300" dirty="0" smtClean="0">
                <a:solidFill>
                  <a:srgbClr val="FF0000"/>
                </a:solidFill>
              </a:rPr>
              <a:t>50-ті </a:t>
            </a:r>
            <a:r>
              <a:rPr lang="uk-UA" sz="2300" dirty="0" err="1" smtClean="0">
                <a:solidFill>
                  <a:srgbClr val="FF0000"/>
                </a:solidFill>
              </a:rPr>
              <a:t>р.р</a:t>
            </a:r>
            <a:r>
              <a:rPr lang="uk-UA" sz="2300" dirty="0" smtClean="0">
                <a:solidFill>
                  <a:schemeClr val="tx1"/>
                </a:solidFill>
              </a:rPr>
              <a:t>. </a:t>
            </a:r>
            <a:r>
              <a:rPr lang="en-US" sz="2300" dirty="0" smtClean="0">
                <a:solidFill>
                  <a:schemeClr val="tx1"/>
                </a:solidFill>
              </a:rPr>
              <a:t>XX </a:t>
            </a:r>
            <a:r>
              <a:rPr lang="uk-UA" sz="2300" dirty="0" smtClean="0">
                <a:solidFill>
                  <a:schemeClr val="tx1"/>
                </a:solidFill>
              </a:rPr>
              <a:t>століття - «</a:t>
            </a:r>
            <a:r>
              <a:rPr lang="en-US" sz="2300" dirty="0" smtClean="0">
                <a:solidFill>
                  <a:schemeClr val="tx1"/>
                </a:solidFill>
              </a:rPr>
              <a:t>Computer Science» - </a:t>
            </a:r>
            <a:r>
              <a:rPr lang="uk-UA" sz="2300" dirty="0" smtClean="0">
                <a:solidFill>
                  <a:schemeClr val="tx1"/>
                </a:solidFill>
              </a:rPr>
              <a:t>комп'ютерна </a:t>
            </a:r>
            <a:r>
              <a:rPr lang="uk-UA" sz="2300" dirty="0" smtClean="0">
                <a:solidFill>
                  <a:schemeClr val="tx1"/>
                </a:solidFill>
              </a:rPr>
              <a:t>наука</a:t>
            </a:r>
          </a:p>
          <a:p>
            <a:r>
              <a:rPr lang="uk-UA" sz="2300" dirty="0" smtClean="0">
                <a:solidFill>
                  <a:srgbClr val="FF0000"/>
                </a:solidFill>
              </a:rPr>
              <a:t>60-ті </a:t>
            </a:r>
            <a:r>
              <a:rPr lang="uk-UA" sz="2300" dirty="0" err="1" smtClean="0">
                <a:solidFill>
                  <a:srgbClr val="FF0000"/>
                </a:solidFill>
              </a:rPr>
              <a:t>р.р</a:t>
            </a:r>
            <a:r>
              <a:rPr lang="uk-UA" sz="2300" dirty="0" smtClean="0">
                <a:solidFill>
                  <a:srgbClr val="FF0000"/>
                </a:solidFill>
              </a:rPr>
              <a:t>. </a:t>
            </a:r>
            <a:r>
              <a:rPr lang="en-US" sz="2300" dirty="0" smtClean="0">
                <a:solidFill>
                  <a:schemeClr val="tx1"/>
                </a:solidFill>
              </a:rPr>
              <a:t>XX </a:t>
            </a:r>
            <a:r>
              <a:rPr lang="uk-UA" sz="2300" dirty="0" smtClean="0">
                <a:solidFill>
                  <a:schemeClr val="tx1"/>
                </a:solidFill>
              </a:rPr>
              <a:t>століття - «</a:t>
            </a:r>
            <a:r>
              <a:rPr lang="en-US" sz="2300" dirty="0" err="1" smtClean="0">
                <a:solidFill>
                  <a:schemeClr val="tx1"/>
                </a:solidFill>
              </a:rPr>
              <a:t>Informatique</a:t>
            </a:r>
            <a:r>
              <a:rPr lang="en-US" sz="2300" dirty="0" smtClean="0">
                <a:solidFill>
                  <a:schemeClr val="tx1"/>
                </a:solidFill>
              </a:rPr>
              <a:t>» - information </a:t>
            </a:r>
            <a:r>
              <a:rPr lang="en-US" sz="2300" dirty="0" err="1" smtClean="0">
                <a:solidFill>
                  <a:schemeClr val="tx1"/>
                </a:solidFill>
              </a:rPr>
              <a:t>automatique</a:t>
            </a:r>
            <a:r>
              <a:rPr lang="en-US" sz="2300" dirty="0" smtClean="0">
                <a:solidFill>
                  <a:schemeClr val="tx1"/>
                </a:solidFill>
              </a:rPr>
              <a:t> - </a:t>
            </a:r>
            <a:r>
              <a:rPr lang="uk-UA" sz="2300" dirty="0" smtClean="0">
                <a:solidFill>
                  <a:schemeClr val="tx1"/>
                </a:solidFill>
              </a:rPr>
              <a:t>інформаційна </a:t>
            </a:r>
            <a:r>
              <a:rPr lang="uk-UA" sz="2300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автоматика</a:t>
            </a:r>
          </a:p>
          <a:p>
            <a:endParaRPr lang="uk-UA" sz="20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</p:spTree>
  </p:cSld>
  <p:clrMapOvr>
    <a:masterClrMapping/>
  </p:clrMapOvr>
  <p:transition>
    <p:wipe dir="d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71472" y="214290"/>
            <a:ext cx="8062912" cy="1470025"/>
          </a:xfrm>
        </p:spPr>
        <p:txBody>
          <a:bodyPr/>
          <a:lstStyle/>
          <a:p>
            <a:r>
              <a:rPr lang="uk-UA" dirty="0" smtClean="0"/>
              <a:t>Поняття і структура інформатики</a:t>
            </a:r>
            <a:endParaRPr lang="uk-UA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00034" y="1714464"/>
            <a:ext cx="8062912" cy="5143536"/>
          </a:xfrm>
        </p:spPr>
        <p:txBody>
          <a:bodyPr>
            <a:normAutofit/>
          </a:bodyPr>
          <a:lstStyle/>
          <a:p>
            <a:r>
              <a:rPr lang="ru-RU" sz="4000" dirty="0" err="1" smtClean="0">
                <a:solidFill>
                  <a:srgbClr val="FF0000"/>
                </a:solidFill>
              </a:rPr>
              <a:t>Інформатика</a:t>
            </a:r>
            <a:r>
              <a:rPr lang="ru-RU" sz="4000" dirty="0" smtClean="0"/>
              <a:t> - </a:t>
            </a:r>
            <a:r>
              <a:rPr lang="ru-RU" sz="4000" dirty="0" err="1" smtClean="0"/>
              <a:t>це</a:t>
            </a:r>
            <a:r>
              <a:rPr lang="ru-RU" sz="4000" dirty="0" smtClean="0"/>
              <a:t> область </a:t>
            </a:r>
            <a:r>
              <a:rPr lang="ru-RU" sz="4000" dirty="0" err="1" smtClean="0"/>
              <a:t>людської</a:t>
            </a:r>
            <a:r>
              <a:rPr lang="ru-RU" sz="4000" dirty="0" smtClean="0"/>
              <a:t> </a:t>
            </a:r>
            <a:r>
              <a:rPr lang="ru-RU" sz="4000" dirty="0" err="1" smtClean="0"/>
              <a:t>діяльності</a:t>
            </a:r>
            <a:r>
              <a:rPr lang="ru-RU" sz="4000" dirty="0" smtClean="0"/>
              <a:t>, </a:t>
            </a:r>
            <a:r>
              <a:rPr lang="ru-RU" sz="4000" dirty="0" err="1" smtClean="0"/>
              <a:t>пов'язана</a:t>
            </a:r>
            <a:r>
              <a:rPr lang="ru-RU" sz="4000" dirty="0" smtClean="0"/>
              <a:t> </a:t>
            </a:r>
            <a:r>
              <a:rPr lang="ru-RU" sz="4000" dirty="0" err="1" smtClean="0"/>
              <a:t>з</a:t>
            </a:r>
            <a:r>
              <a:rPr lang="ru-RU" sz="4000" dirty="0" smtClean="0"/>
              <a:t> </a:t>
            </a:r>
            <a:r>
              <a:rPr lang="ru-RU" sz="4000" dirty="0" err="1" smtClean="0"/>
              <a:t>процесами</a:t>
            </a:r>
            <a:r>
              <a:rPr lang="ru-RU" sz="4000" dirty="0" smtClean="0"/>
              <a:t> </a:t>
            </a:r>
            <a:r>
              <a:rPr lang="ru-RU" sz="4000" dirty="0" err="1" smtClean="0"/>
              <a:t>перетворення</a:t>
            </a:r>
            <a:r>
              <a:rPr lang="ru-RU" sz="4000" dirty="0" smtClean="0"/>
              <a:t> </a:t>
            </a:r>
            <a:r>
              <a:rPr lang="ru-RU" sz="4000" dirty="0" err="1" smtClean="0"/>
              <a:t>інформації</a:t>
            </a:r>
            <a:r>
              <a:rPr lang="ru-RU" sz="4000" dirty="0" smtClean="0"/>
              <a:t> за </a:t>
            </a:r>
            <a:r>
              <a:rPr lang="ru-RU" sz="4000" dirty="0" err="1" smtClean="0"/>
              <a:t>допомогою</a:t>
            </a:r>
            <a:r>
              <a:rPr lang="ru-RU" sz="4000" dirty="0" smtClean="0"/>
              <a:t> </a:t>
            </a:r>
            <a:r>
              <a:rPr lang="ru-RU" sz="4000" dirty="0" err="1" smtClean="0"/>
              <a:t>комп'ютера</a:t>
            </a:r>
            <a:r>
              <a:rPr lang="ru-RU" sz="4000" dirty="0" smtClean="0"/>
              <a:t> </a:t>
            </a:r>
            <a:r>
              <a:rPr lang="ru-RU" sz="4000" dirty="0" err="1" smtClean="0"/>
              <a:t>і</a:t>
            </a:r>
            <a:r>
              <a:rPr lang="ru-RU" sz="4000" dirty="0" smtClean="0"/>
              <a:t> </a:t>
            </a:r>
            <a:r>
              <a:rPr lang="ru-RU" sz="4000" dirty="0" err="1" smtClean="0"/>
              <a:t>їх</a:t>
            </a:r>
            <a:r>
              <a:rPr lang="ru-RU" sz="4000" dirty="0" smtClean="0"/>
              <a:t> </a:t>
            </a:r>
            <a:r>
              <a:rPr lang="ru-RU" sz="4000" dirty="0" err="1" smtClean="0"/>
              <a:t>взаємодія</a:t>
            </a:r>
            <a:r>
              <a:rPr lang="ru-RU" sz="4000" dirty="0" smtClean="0"/>
              <a:t> </a:t>
            </a:r>
            <a:r>
              <a:rPr lang="ru-RU" sz="4000" dirty="0" err="1" smtClean="0"/>
              <a:t>з</a:t>
            </a:r>
            <a:r>
              <a:rPr lang="ru-RU" sz="4000" dirty="0" smtClean="0"/>
              <a:t> </a:t>
            </a:r>
            <a:r>
              <a:rPr lang="ru-RU" sz="4000" dirty="0" err="1" smtClean="0"/>
              <a:t>середовищем</a:t>
            </a:r>
            <a:r>
              <a:rPr lang="ru-RU" sz="4000" dirty="0" smtClean="0"/>
              <a:t> </a:t>
            </a:r>
            <a:r>
              <a:rPr lang="ru-RU" sz="4000" dirty="0" err="1" smtClean="0"/>
              <a:t>застосування</a:t>
            </a:r>
            <a:r>
              <a:rPr lang="ru-RU" sz="4000" dirty="0" smtClean="0"/>
              <a:t>.</a:t>
            </a:r>
            <a:endParaRPr lang="uk-UA" sz="4000" dirty="0"/>
          </a:p>
        </p:txBody>
      </p:sp>
    </p:spTree>
  </p:cSld>
  <p:clrMapOvr>
    <a:masterClrMapping/>
  </p:clrMapOvr>
  <p:transition>
    <p:wip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2143108" y="928670"/>
            <a:ext cx="4572032" cy="1000132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3" name="Прямоугольник 2"/>
          <p:cNvSpPr/>
          <p:nvPr/>
        </p:nvSpPr>
        <p:spPr>
          <a:xfrm>
            <a:off x="2428860" y="1142984"/>
            <a:ext cx="4128053" cy="67710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3800" b="1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ІНФОРМАТИКА</a:t>
            </a:r>
            <a:endParaRPr lang="ru-RU" sz="3800" b="1" cap="none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0" y="2000240"/>
            <a:ext cx="2643174" cy="1214446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5" name="Прямоугольник 4"/>
          <p:cNvSpPr/>
          <p:nvPr/>
        </p:nvSpPr>
        <p:spPr>
          <a:xfrm>
            <a:off x="0" y="2143116"/>
            <a:ext cx="2590774" cy="89255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2600" b="1" cap="none" spc="0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ТЕОРЕТИЧНА</a:t>
            </a:r>
          </a:p>
          <a:p>
            <a:pPr algn="ctr"/>
            <a:r>
              <a:rPr lang="ru-RU" sz="2600" b="1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ІНФОРМАТИКА</a:t>
            </a:r>
            <a:endParaRPr lang="ru-RU" sz="2600" b="1" cap="none" spc="0" dirty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FFFF"/>
              </a:solidFill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285720" y="3571876"/>
            <a:ext cx="3143272" cy="1357322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2571736" y="4929198"/>
            <a:ext cx="3643338" cy="1714512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5286380" y="3500438"/>
            <a:ext cx="3429024" cy="142876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6286512" y="2000240"/>
            <a:ext cx="2857488" cy="1214446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16" name="Стрелка вверх 15"/>
          <p:cNvSpPr/>
          <p:nvPr/>
        </p:nvSpPr>
        <p:spPr>
          <a:xfrm rot="10800000">
            <a:off x="4286248" y="2000240"/>
            <a:ext cx="357190" cy="2571768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dirty="0"/>
          </a:p>
        </p:txBody>
      </p:sp>
      <p:sp>
        <p:nvSpPr>
          <p:cNvPr id="17" name="Стрелка влево 16"/>
          <p:cNvSpPr/>
          <p:nvPr/>
        </p:nvSpPr>
        <p:spPr>
          <a:xfrm rot="19540571">
            <a:off x="2571440" y="2237191"/>
            <a:ext cx="928694" cy="285752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18" name="Стрелка вправо 17"/>
          <p:cNvSpPr/>
          <p:nvPr/>
        </p:nvSpPr>
        <p:spPr>
          <a:xfrm rot="2404457">
            <a:off x="5506411" y="2183651"/>
            <a:ext cx="907378" cy="31711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19" name="Стрелка вниз 18"/>
          <p:cNvSpPr/>
          <p:nvPr/>
        </p:nvSpPr>
        <p:spPr>
          <a:xfrm rot="1490328">
            <a:off x="3471819" y="1927827"/>
            <a:ext cx="357190" cy="164307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20" name="Стрелка вниз 19"/>
          <p:cNvSpPr/>
          <p:nvPr/>
        </p:nvSpPr>
        <p:spPr>
          <a:xfrm rot="20358699">
            <a:off x="5033580" y="1948812"/>
            <a:ext cx="357190" cy="157163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21" name="Прямоугольник 20"/>
          <p:cNvSpPr/>
          <p:nvPr/>
        </p:nvSpPr>
        <p:spPr>
          <a:xfrm>
            <a:off x="285720" y="3786190"/>
            <a:ext cx="3158237" cy="861774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2500" b="1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ОБЧИСНЮВАЛЬНА</a:t>
            </a:r>
          </a:p>
          <a:p>
            <a:pPr algn="ctr"/>
            <a:r>
              <a:rPr lang="ru-RU" sz="2500" b="1" cap="none" spc="0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ТЕХНІКА</a:t>
            </a:r>
            <a:endParaRPr lang="ru-RU" sz="2500" b="1" cap="none" spc="0" dirty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FFFF"/>
              </a:solidFill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2714612" y="5500702"/>
            <a:ext cx="3289683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2800" b="1" cap="none" spc="0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ПРОГРАМУВАННЯ</a:t>
            </a:r>
            <a:endParaRPr lang="ru-RU" sz="2800" b="1" cap="none" spc="0" dirty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FFFF"/>
              </a:solidFill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5500694" y="3714752"/>
            <a:ext cx="2949845" cy="98488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uk-UA" sz="2900" b="1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ІНФОРМАЦІЙНІ</a:t>
            </a:r>
          </a:p>
          <a:p>
            <a:pPr algn="ctr"/>
            <a:r>
              <a:rPr lang="uk-UA" sz="2900" b="1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 СИСТЕМИ</a:t>
            </a:r>
            <a:endParaRPr lang="ru-RU" sz="2900" b="1" cap="none" spc="0" dirty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FFFF"/>
              </a:solidFill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6572264" y="2000240"/>
            <a:ext cx="2291012" cy="110799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3300" b="1" cap="none" spc="0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ШТУЧНИЙ </a:t>
            </a:r>
          </a:p>
          <a:p>
            <a:pPr algn="ctr"/>
            <a:r>
              <a:rPr lang="uk-UA" sz="3300" b="1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ІНТЕЛЕКТ</a:t>
            </a:r>
            <a:endParaRPr lang="ru-RU" sz="3300" b="1" cap="none" spc="0" dirty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FFFF"/>
              </a:solidFill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wheel spokes="2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42910" y="285728"/>
            <a:ext cx="8062912" cy="1470025"/>
          </a:xfrm>
        </p:spPr>
        <p:txBody>
          <a:bodyPr/>
          <a:lstStyle/>
          <a:p>
            <a:r>
              <a:rPr lang="uk-UA" dirty="0" smtClean="0"/>
              <a:t>І</a:t>
            </a:r>
            <a:r>
              <a:rPr lang="uk-UA" dirty="0" smtClean="0"/>
              <a:t>нформаційне </a:t>
            </a:r>
            <a:r>
              <a:rPr lang="uk-UA" dirty="0" smtClean="0"/>
              <a:t>суспільство</a:t>
            </a:r>
            <a:endParaRPr lang="uk-UA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40544" y="1928802"/>
            <a:ext cx="8062912" cy="4286280"/>
          </a:xfrm>
        </p:spPr>
        <p:txBody>
          <a:bodyPr>
            <a:normAutofit/>
          </a:bodyPr>
          <a:lstStyle/>
          <a:p>
            <a:r>
              <a:rPr lang="uk-UA" sz="3500" dirty="0" smtClean="0">
                <a:solidFill>
                  <a:srgbClr val="FF0000"/>
                </a:solidFill>
              </a:rPr>
              <a:t>Інформаційне суспільство </a:t>
            </a:r>
            <a:r>
              <a:rPr lang="uk-UA" sz="3500" dirty="0" smtClean="0"/>
              <a:t>- це суспільство, в якому більшість працюючих зайнято виробництвом, зберіганням, переробкою і реалізацією інформації і особливо вищої її форми - знань</a:t>
            </a:r>
            <a:r>
              <a:rPr lang="uk-UA" dirty="0" smtClean="0"/>
              <a:t>.</a:t>
            </a:r>
            <a:endParaRPr lang="uk-UA" dirty="0"/>
          </a:p>
        </p:txBody>
      </p:sp>
    </p:spTree>
  </p:cSld>
  <p:clrMapOvr>
    <a:masterClrMapping/>
  </p:clrMapOvr>
  <p:transition>
    <p:wipe dir="r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00034" y="0"/>
            <a:ext cx="8062912" cy="1470025"/>
          </a:xfrm>
        </p:spPr>
        <p:txBody>
          <a:bodyPr/>
          <a:lstStyle/>
          <a:p>
            <a:r>
              <a:rPr lang="uk-UA" dirty="0" smtClean="0"/>
              <a:t>Риси інформаційного </a:t>
            </a:r>
            <a:r>
              <a:rPr lang="uk-UA" dirty="0" smtClean="0"/>
              <a:t>суспільства</a:t>
            </a:r>
            <a:endParaRPr lang="uk-UA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40544" y="1571612"/>
            <a:ext cx="8062912" cy="4857784"/>
          </a:xfrm>
        </p:spPr>
        <p:txBody>
          <a:bodyPr>
            <a:normAutofit fontScale="85000" lnSpcReduction="10000"/>
          </a:bodyPr>
          <a:lstStyle/>
          <a:p>
            <a:r>
              <a:rPr lang="uk-UA" dirty="0" smtClean="0"/>
              <a:t>Вирішена проблема </a:t>
            </a:r>
            <a:r>
              <a:rPr lang="uk-UA" dirty="0" smtClean="0"/>
              <a:t>інформаційної кризи; забезпечений пріоритет інформації в порівнянні з іншими ресурсами</a:t>
            </a:r>
            <a:r>
              <a:rPr lang="uk-UA" dirty="0" smtClean="0"/>
              <a:t>;</a:t>
            </a:r>
          </a:p>
          <a:p>
            <a:r>
              <a:rPr lang="uk-UA" dirty="0" smtClean="0"/>
              <a:t> </a:t>
            </a:r>
            <a:r>
              <a:rPr lang="uk-UA" dirty="0" smtClean="0"/>
              <a:t>головною формою розвитку є інформаційна економіка</a:t>
            </a:r>
            <a:r>
              <a:rPr lang="uk-UA" dirty="0" smtClean="0"/>
              <a:t>;</a:t>
            </a:r>
          </a:p>
          <a:p>
            <a:r>
              <a:rPr lang="uk-UA" dirty="0" smtClean="0"/>
              <a:t> </a:t>
            </a:r>
            <a:r>
              <a:rPr lang="uk-UA" dirty="0" smtClean="0"/>
              <a:t>інформаційна технологія набуває глобального характеру, охоплюючи всі сфери соціальної діяльності людини; формується інформаційна єдність всієї людської цивілізації; </a:t>
            </a:r>
            <a:endParaRPr lang="uk-UA" dirty="0" smtClean="0"/>
          </a:p>
          <a:p>
            <a:r>
              <a:rPr lang="uk-UA" dirty="0" smtClean="0"/>
              <a:t>за </a:t>
            </a:r>
            <a:r>
              <a:rPr lang="uk-UA" dirty="0" smtClean="0"/>
              <a:t>допомогою засобів інформатики реалізований вільний доступ кожної людини до світових інформаційних ресурсів.</a:t>
            </a:r>
            <a:endParaRPr lang="uk-UA" dirty="0"/>
          </a:p>
        </p:txBody>
      </p:sp>
    </p:spTree>
  </p:cSld>
  <p:clrMapOvr>
    <a:masterClrMapping/>
  </p:clrMapOvr>
  <p:transition>
    <p:wipe dir="u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00034" y="500042"/>
            <a:ext cx="8062912" cy="1470025"/>
          </a:xfrm>
        </p:spPr>
        <p:txBody>
          <a:bodyPr>
            <a:normAutofit fontScale="90000"/>
          </a:bodyPr>
          <a:lstStyle/>
          <a:p>
            <a:r>
              <a:rPr lang="uk-UA" dirty="0" smtClean="0"/>
              <a:t>Негативні моменти інформаційного суспільства</a:t>
            </a:r>
            <a:endParaRPr lang="uk-UA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00034" y="2214554"/>
            <a:ext cx="8062912" cy="4286280"/>
          </a:xfrm>
        </p:spPr>
        <p:txBody>
          <a:bodyPr>
            <a:normAutofit/>
          </a:bodyPr>
          <a:lstStyle/>
          <a:p>
            <a:r>
              <a:rPr lang="uk-UA" dirty="0" smtClean="0"/>
              <a:t>все більший вплив на суспільство мають ЗМІ; </a:t>
            </a:r>
            <a:endParaRPr lang="uk-UA" dirty="0" smtClean="0"/>
          </a:p>
          <a:p>
            <a:r>
              <a:rPr lang="uk-UA" dirty="0" smtClean="0"/>
              <a:t>інформаційні </a:t>
            </a:r>
            <a:r>
              <a:rPr lang="uk-UA" dirty="0" smtClean="0"/>
              <a:t>технології можуть зруйнувати приватне життя людей</a:t>
            </a:r>
            <a:r>
              <a:rPr lang="uk-UA" dirty="0" smtClean="0"/>
              <a:t>;</a:t>
            </a:r>
          </a:p>
          <a:p>
            <a:r>
              <a:rPr lang="uk-UA" dirty="0" smtClean="0"/>
              <a:t> </a:t>
            </a:r>
            <a:r>
              <a:rPr lang="uk-UA" dirty="0" smtClean="0"/>
              <a:t>існує проблема відбору якісної і достовірної інформації</a:t>
            </a:r>
            <a:r>
              <a:rPr lang="uk-UA" dirty="0" smtClean="0"/>
              <a:t>;</a:t>
            </a:r>
          </a:p>
          <a:p>
            <a:r>
              <a:rPr lang="uk-UA" dirty="0" smtClean="0"/>
              <a:t> </a:t>
            </a:r>
            <a:r>
              <a:rPr lang="uk-UA" dirty="0" err="1" smtClean="0"/>
              <a:t>скоюються</a:t>
            </a:r>
            <a:r>
              <a:rPr lang="uk-UA" dirty="0" smtClean="0"/>
              <a:t> високотехнологічні </a:t>
            </a:r>
            <a:r>
              <a:rPr lang="uk-UA" dirty="0" smtClean="0"/>
              <a:t>злочини.</a:t>
            </a:r>
            <a:endParaRPr lang="uk-UA" dirty="0"/>
          </a:p>
        </p:txBody>
      </p:sp>
    </p:spTree>
  </p:cSld>
  <p:clrMapOvr>
    <a:masterClrMapping/>
  </p:clrMapOvr>
  <p:transition>
    <p:wedg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uk-UA" dirty="0" smtClean="0"/>
              <a:t>Етапи розвитку інформаційного суспільства</a:t>
            </a:r>
            <a:endParaRPr lang="uk-UA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3893364"/>
          </a:xfrm>
        </p:spPr>
        <p:txBody>
          <a:bodyPr>
            <a:noAutofit/>
          </a:bodyPr>
          <a:lstStyle/>
          <a:p>
            <a:r>
              <a:rPr lang="en-US" sz="5000" dirty="0" smtClean="0"/>
              <a:t>I </a:t>
            </a:r>
            <a:r>
              <a:rPr lang="uk-UA" sz="5000" dirty="0" smtClean="0"/>
              <a:t>етап - винахід писемності (</a:t>
            </a:r>
            <a:r>
              <a:rPr lang="en-US" sz="5000" dirty="0" smtClean="0"/>
              <a:t>IV </a:t>
            </a:r>
            <a:r>
              <a:rPr lang="uk-UA" sz="5000" dirty="0" smtClean="0"/>
              <a:t>тис. До н.е.) Поява засобів і методів накопичення інформації</a:t>
            </a:r>
            <a:endParaRPr lang="uk-UA" sz="5000" dirty="0"/>
          </a:p>
        </p:txBody>
      </p:sp>
    </p:spTree>
  </p:cSld>
  <p:clrMapOvr>
    <a:masterClrMapping/>
  </p:clrMapOvr>
  <p:transition>
    <p:wheel spokes="8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uk-UA" dirty="0" err="1" smtClean="0"/>
              <a:t>Этапы</a:t>
            </a:r>
            <a:r>
              <a:rPr lang="uk-UA" dirty="0" smtClean="0"/>
              <a:t> </a:t>
            </a:r>
            <a:r>
              <a:rPr lang="uk-UA" dirty="0" err="1" smtClean="0"/>
              <a:t>развития</a:t>
            </a:r>
            <a:r>
              <a:rPr lang="uk-UA" dirty="0" smtClean="0"/>
              <a:t> </a:t>
            </a:r>
            <a:r>
              <a:rPr lang="uk-UA" dirty="0" err="1" smtClean="0"/>
              <a:t>информационного</a:t>
            </a:r>
            <a:r>
              <a:rPr lang="uk-UA" dirty="0" smtClean="0"/>
              <a:t> </a:t>
            </a:r>
            <a:r>
              <a:rPr lang="uk-UA" dirty="0" err="1" smtClean="0"/>
              <a:t>общества</a:t>
            </a:r>
            <a:r>
              <a:rPr lang="uk-UA" dirty="0" smtClean="0"/>
              <a:t> </a:t>
            </a:r>
            <a:endParaRPr lang="uk-UA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4393430"/>
          </a:xfrm>
        </p:spPr>
        <p:txBody>
          <a:bodyPr>
            <a:noAutofit/>
          </a:bodyPr>
          <a:lstStyle/>
          <a:p>
            <a:r>
              <a:rPr lang="ru-RU" sz="5000" dirty="0" smtClean="0"/>
              <a:t>II </a:t>
            </a:r>
            <a:r>
              <a:rPr lang="ru-RU" sz="5000" dirty="0" err="1" smtClean="0"/>
              <a:t>етап</a:t>
            </a:r>
            <a:r>
              <a:rPr lang="ru-RU" sz="5000" dirty="0" smtClean="0"/>
              <a:t> - </a:t>
            </a:r>
            <a:r>
              <a:rPr lang="ru-RU" sz="5000" dirty="0" err="1" smtClean="0"/>
              <a:t>винахід</a:t>
            </a:r>
            <a:r>
              <a:rPr lang="ru-RU" sz="5000" dirty="0" smtClean="0"/>
              <a:t> </a:t>
            </a:r>
            <a:r>
              <a:rPr lang="ru-RU" sz="5000" dirty="0" err="1" smtClean="0"/>
              <a:t>друкарства</a:t>
            </a:r>
            <a:r>
              <a:rPr lang="ru-RU" sz="5000" dirty="0" smtClean="0"/>
              <a:t> (середина XVI </a:t>
            </a:r>
            <a:r>
              <a:rPr lang="ru-RU" sz="5000" dirty="0" err="1" smtClean="0"/>
              <a:t>століття</a:t>
            </a:r>
            <a:r>
              <a:rPr lang="ru-RU" sz="5000" dirty="0" smtClean="0"/>
              <a:t>) </a:t>
            </a:r>
            <a:r>
              <a:rPr lang="ru-RU" sz="5000" dirty="0" err="1" smtClean="0"/>
              <a:t>Поява</a:t>
            </a:r>
            <a:r>
              <a:rPr lang="ru-RU" sz="5000" dirty="0" smtClean="0"/>
              <a:t> </a:t>
            </a:r>
            <a:r>
              <a:rPr lang="ru-RU" sz="5000" dirty="0" err="1" smtClean="0"/>
              <a:t>якісно</a:t>
            </a:r>
            <a:r>
              <a:rPr lang="ru-RU" sz="5000" dirty="0" smtClean="0"/>
              <a:t> нового способу </a:t>
            </a:r>
            <a:r>
              <a:rPr lang="ru-RU" sz="5000" dirty="0" err="1" smtClean="0"/>
              <a:t>зберігання</a:t>
            </a:r>
            <a:r>
              <a:rPr lang="ru-RU" sz="5000" dirty="0" smtClean="0"/>
              <a:t> </a:t>
            </a:r>
            <a:r>
              <a:rPr lang="ru-RU" sz="5000" dirty="0" err="1" smtClean="0"/>
              <a:t>інформації</a:t>
            </a:r>
            <a:endParaRPr lang="uk-UA" sz="5000" dirty="0"/>
          </a:p>
        </p:txBody>
      </p:sp>
    </p:spTree>
  </p:cSld>
  <p:clrMapOvr>
    <a:masterClrMapping/>
  </p:clrMapOvr>
  <p:transition>
    <p:strips dir="rd"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Яркая">
  <a:themeElements>
    <a:clrScheme name="Яркая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Яркая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Яркая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127</TotalTime>
  <Words>455</Words>
  <Application>Microsoft Office PowerPoint</Application>
  <PresentationFormat>Экран (4:3)</PresentationFormat>
  <Paragraphs>40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Яркая</vt:lpstr>
      <vt:lpstr>Інформатика як наука</vt:lpstr>
      <vt:lpstr>Коротка історія інформатики .I половина</vt:lpstr>
      <vt:lpstr>Поняття і структура інформатики</vt:lpstr>
      <vt:lpstr>Слайд 4</vt:lpstr>
      <vt:lpstr>Інформаційне суспільство</vt:lpstr>
      <vt:lpstr>Риси інформаційного суспільства</vt:lpstr>
      <vt:lpstr>Негативні моменти інформаційного суспільства</vt:lpstr>
      <vt:lpstr>Етапи розвитку інформаційного суспільства</vt:lpstr>
      <vt:lpstr>Этапы развития информационного общества </vt:lpstr>
      <vt:lpstr>Этапы развития информационного общества</vt:lpstr>
      <vt:lpstr>Этапы развития информационного общества</vt:lpstr>
      <vt:lpstr>ПРЕЗЕНАЦІЮ ВИКОАЛА СТУДЕНТКА ГРУПИ БМ-11 СТЕФУРАНИН ХРИСТИНА ВАСИЛІВНА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Інформатика як наука</dc:title>
  <dc:creator>Користувач</dc:creator>
  <cp:lastModifiedBy>Користувач</cp:lastModifiedBy>
  <cp:revision>13</cp:revision>
  <dcterms:created xsi:type="dcterms:W3CDTF">2014-09-10T16:27:32Z</dcterms:created>
  <dcterms:modified xsi:type="dcterms:W3CDTF">2014-09-10T18:35:29Z</dcterms:modified>
</cp:coreProperties>
</file>