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4ABDDB8-29F8-487E-96A2-D537BE8D7DAC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615BC52-2CFD-41C3-9F84-B0F58A8D5BB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BDDB8-29F8-487E-96A2-D537BE8D7DAC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15BC52-2CFD-41C3-9F84-B0F58A8D5B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4ABDDB8-29F8-487E-96A2-D537BE8D7DAC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615BC52-2CFD-41C3-9F84-B0F58A8D5B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BDDB8-29F8-487E-96A2-D537BE8D7DAC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15BC52-2CFD-41C3-9F84-B0F58A8D5B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4ABDDB8-29F8-487E-96A2-D537BE8D7DAC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615BC52-2CFD-41C3-9F84-B0F58A8D5BB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BDDB8-29F8-487E-96A2-D537BE8D7DAC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15BC52-2CFD-41C3-9F84-B0F58A8D5B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BDDB8-29F8-487E-96A2-D537BE8D7DAC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15BC52-2CFD-41C3-9F84-B0F58A8D5B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BDDB8-29F8-487E-96A2-D537BE8D7DAC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15BC52-2CFD-41C3-9F84-B0F58A8D5B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4ABDDB8-29F8-487E-96A2-D537BE8D7DAC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15BC52-2CFD-41C3-9F84-B0F58A8D5B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BDDB8-29F8-487E-96A2-D537BE8D7DAC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15BC52-2CFD-41C3-9F84-B0F58A8D5B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BDDB8-29F8-487E-96A2-D537BE8D7DAC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15BC52-2CFD-41C3-9F84-B0F58A8D5BB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4ABDDB8-29F8-487E-96A2-D537BE8D7DAC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615BC52-2CFD-41C3-9F84-B0F58A8D5BB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ru-RU" dirty="0" err="1" smtClean="0"/>
              <a:t>Нотар</a:t>
            </a:r>
            <a:r>
              <a:rPr lang="uk-UA" dirty="0" err="1" smtClean="0"/>
              <a:t>іат</a:t>
            </a:r>
            <a:r>
              <a:rPr lang="uk-UA" dirty="0" smtClean="0"/>
              <a:t> в Україні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077072"/>
            <a:ext cx="6400800" cy="2448272"/>
          </a:xfrm>
        </p:spPr>
        <p:txBody>
          <a:bodyPr/>
          <a:lstStyle/>
          <a:p>
            <a:pPr algn="ctr"/>
            <a:r>
              <a:rPr lang="uk-UA" sz="3200" dirty="0" err="1" smtClean="0">
                <a:solidFill>
                  <a:schemeClr val="tx1"/>
                </a:solidFill>
              </a:rPr>
              <a:t>Призентацію</a:t>
            </a:r>
            <a:r>
              <a:rPr lang="uk-UA" sz="3200" dirty="0" smtClean="0">
                <a:solidFill>
                  <a:schemeClr val="tx1"/>
                </a:solidFill>
              </a:rPr>
              <a:t> підготували:</a:t>
            </a:r>
          </a:p>
          <a:p>
            <a:pPr algn="ctr"/>
            <a:r>
              <a:rPr lang="uk-UA" sz="3200" dirty="0" err="1" smtClean="0">
                <a:solidFill>
                  <a:schemeClr val="tx1"/>
                </a:solidFill>
              </a:rPr>
              <a:t>Пушкалова</a:t>
            </a:r>
            <a:r>
              <a:rPr lang="uk-UA" sz="3200" dirty="0" smtClean="0">
                <a:solidFill>
                  <a:schemeClr val="tx1"/>
                </a:solidFill>
              </a:rPr>
              <a:t> Яна</a:t>
            </a:r>
          </a:p>
          <a:p>
            <a:pPr algn="ctr"/>
            <a:r>
              <a:rPr lang="uk-UA" sz="3200" dirty="0" err="1" smtClean="0">
                <a:solidFill>
                  <a:schemeClr val="tx1"/>
                </a:solidFill>
              </a:rPr>
              <a:t>Кривошеева</a:t>
            </a:r>
            <a:r>
              <a:rPr lang="uk-UA" sz="3200" dirty="0" smtClean="0">
                <a:solidFill>
                  <a:schemeClr val="tx1"/>
                </a:solidFill>
              </a:rPr>
              <a:t> Анна</a:t>
            </a:r>
          </a:p>
          <a:p>
            <a:pPr algn="ctr"/>
            <a:r>
              <a:rPr lang="uk-UA" sz="3200" dirty="0" smtClean="0">
                <a:solidFill>
                  <a:schemeClr val="tx1"/>
                </a:solidFill>
              </a:rPr>
              <a:t>Студентки групи Ф-42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705678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u="sng" dirty="0" err="1">
                <a:solidFill>
                  <a:schemeClr val="bg2">
                    <a:lumMod val="50000"/>
                  </a:schemeClr>
                </a:solidFill>
              </a:rPr>
              <a:t>Нотаріус</a:t>
            </a:r>
            <a:r>
              <a:rPr lang="ru-RU" sz="2800" i="1" u="sng" dirty="0">
                <a:solidFill>
                  <a:schemeClr val="bg2">
                    <a:lumMod val="50000"/>
                  </a:schemeClr>
                </a:solidFill>
              </a:rPr>
              <a:t> (</a:t>
            </a:r>
            <a:r>
              <a:rPr lang="en-US" sz="2800" i="1" u="sng" dirty="0" err="1">
                <a:solidFill>
                  <a:schemeClr val="bg2">
                    <a:lumMod val="50000"/>
                  </a:schemeClr>
                </a:solidFill>
              </a:rPr>
              <a:t>notarius</a:t>
            </a:r>
            <a:r>
              <a:rPr lang="en-US" sz="2800" i="1" u="sng" dirty="0">
                <a:solidFill>
                  <a:schemeClr val="bg2">
                    <a:lumMod val="50000"/>
                  </a:schemeClr>
                </a:solidFill>
              </a:rPr>
              <a:t>) </a:t>
            </a:r>
            <a:r>
              <a:rPr lang="en-US" sz="2800" i="1" dirty="0">
                <a:solidFill>
                  <a:schemeClr val="bg2">
                    <a:lumMod val="50000"/>
                  </a:schemeClr>
                </a:solidFill>
              </a:rPr>
              <a:t>- 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слово </a:t>
            </a:r>
            <a:r>
              <a:rPr lang="ru-RU" sz="2800" i="1" dirty="0" err="1">
                <a:solidFill>
                  <a:schemeClr val="bg2">
                    <a:lumMod val="50000"/>
                  </a:schemeClr>
                </a:solidFill>
              </a:rPr>
              <a:t>іншомовного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bg2">
                    <a:lumMod val="50000"/>
                  </a:schemeClr>
                </a:solidFill>
              </a:rPr>
              <a:t>походження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, яке в </a:t>
            </a:r>
            <a:r>
              <a:rPr lang="ru-RU" sz="2800" i="1" dirty="0" err="1">
                <a:solidFill>
                  <a:schemeClr val="bg2">
                    <a:lumMod val="50000"/>
                  </a:schemeClr>
                </a:solidFill>
              </a:rPr>
              <a:t>дослівному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bg2">
                    <a:lumMod val="50000"/>
                  </a:schemeClr>
                </a:solidFill>
              </a:rPr>
              <a:t>перекладі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bg2">
                    <a:lumMod val="50000"/>
                  </a:schemeClr>
                </a:solidFill>
              </a:rPr>
              <a:t>з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 лат. </a:t>
            </a:r>
            <a:r>
              <a:rPr lang="ru-RU" sz="2800" i="1" dirty="0" err="1">
                <a:solidFill>
                  <a:schemeClr val="bg2">
                    <a:lumMod val="50000"/>
                  </a:schemeClr>
                </a:solidFill>
              </a:rPr>
              <a:t>означає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bg2">
                    <a:lumMod val="50000"/>
                  </a:schemeClr>
                </a:solidFill>
              </a:rPr>
              <a:t>писар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800" i="1" dirty="0" err="1">
                <a:solidFill>
                  <a:schemeClr val="bg2">
                    <a:lumMod val="50000"/>
                  </a:schemeClr>
                </a:solidFill>
              </a:rPr>
              <a:t>секретар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. У </a:t>
            </a:r>
            <a:r>
              <a:rPr lang="ru-RU" sz="2800" i="1" dirty="0" err="1">
                <a:solidFill>
                  <a:schemeClr val="bg2">
                    <a:lumMod val="50000"/>
                  </a:schemeClr>
                </a:solidFill>
              </a:rPr>
              <a:t>сучасному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bg2">
                    <a:lumMod val="50000"/>
                  </a:schemeClr>
                </a:solidFill>
              </a:rPr>
              <a:t>розумінні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bg2">
                    <a:lumMod val="50000"/>
                  </a:schemeClr>
                </a:solidFill>
              </a:rPr>
              <a:t>нотаріус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 - </a:t>
            </a:r>
            <a:r>
              <a:rPr lang="ru-RU" sz="2800" i="1" dirty="0" err="1">
                <a:solidFill>
                  <a:schemeClr val="bg2">
                    <a:lumMod val="50000"/>
                  </a:schemeClr>
                </a:solidFill>
              </a:rPr>
              <a:t>це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bg2">
                    <a:lumMod val="50000"/>
                  </a:schemeClr>
                </a:solidFill>
              </a:rPr>
              <a:t>службова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 особа, яка </a:t>
            </a:r>
            <a:r>
              <a:rPr lang="ru-RU" sz="2800" i="1" dirty="0" err="1">
                <a:solidFill>
                  <a:schemeClr val="bg2">
                    <a:lumMod val="50000"/>
                  </a:schemeClr>
                </a:solidFill>
              </a:rPr>
              <a:t>засвідчує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800" i="1" dirty="0" err="1">
                <a:solidFill>
                  <a:schemeClr val="bg2">
                    <a:lumMod val="50000"/>
                  </a:schemeClr>
                </a:solidFill>
              </a:rPr>
              <a:t>оформляє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bg2">
                    <a:lumMod val="50000"/>
                  </a:schemeClr>
                </a:solidFill>
              </a:rPr>
              <a:t>різні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bg2">
                    <a:lumMod val="50000"/>
                  </a:schemeClr>
                </a:solidFill>
              </a:rPr>
              <a:t>юридичні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bg2">
                    <a:lumMod val="50000"/>
                  </a:schemeClr>
                </a:solidFill>
              </a:rPr>
              <a:t>акти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ru-RU" sz="2800" i="1" dirty="0" err="1">
                <a:solidFill>
                  <a:schemeClr val="bg2">
                    <a:lumMod val="50000"/>
                  </a:schemeClr>
                </a:solidFill>
              </a:rPr>
              <a:t>Однак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bg2">
                    <a:lumMod val="50000"/>
                  </a:schemeClr>
                </a:solidFill>
              </a:rPr>
              <a:t>обмежене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bg2">
                    <a:lumMod val="50000"/>
                  </a:schemeClr>
                </a:solidFill>
              </a:rPr>
              <a:t>визначення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 не </a:t>
            </a:r>
            <a:r>
              <a:rPr lang="ru-RU" sz="2800" i="1" dirty="0" err="1">
                <a:solidFill>
                  <a:schemeClr val="bg2">
                    <a:lumMod val="50000"/>
                  </a:schemeClr>
                </a:solidFill>
              </a:rPr>
              <a:t>дає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bg2">
                    <a:lumMod val="50000"/>
                  </a:schemeClr>
                </a:solidFill>
              </a:rPr>
              <a:t>можливості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bg2">
                    <a:lumMod val="50000"/>
                  </a:schemeClr>
                </a:solidFill>
              </a:rPr>
              <a:t>скласти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bg2">
                    <a:lumMod val="50000"/>
                  </a:schemeClr>
                </a:solidFill>
              </a:rPr>
              <a:t>повне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bg2">
                    <a:lumMod val="50000"/>
                  </a:schemeClr>
                </a:solidFill>
              </a:rPr>
              <a:t>уявлення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 про роботу </a:t>
            </a:r>
            <a:r>
              <a:rPr lang="ru-RU" sz="2800" i="1" dirty="0" err="1">
                <a:solidFill>
                  <a:schemeClr val="bg2">
                    <a:lumMod val="50000"/>
                  </a:schemeClr>
                </a:solidFill>
              </a:rPr>
              <a:t>всієї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bg2">
                    <a:lumMod val="50000"/>
                  </a:schemeClr>
                </a:solidFill>
              </a:rPr>
              <a:t>системи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bg2">
                    <a:lumMod val="50000"/>
                  </a:schemeClr>
                </a:solidFill>
              </a:rPr>
              <a:t>органів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bg2">
                    <a:lumMod val="50000"/>
                  </a:schemeClr>
                </a:solidFill>
              </a:rPr>
              <a:t>нотаріату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800" i="1" dirty="0" err="1">
                <a:solidFill>
                  <a:schemeClr val="bg2">
                    <a:lumMod val="50000"/>
                  </a:schemeClr>
                </a:solidFill>
              </a:rPr>
              <a:t>прирівняних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 до них </a:t>
            </a:r>
            <a:r>
              <a:rPr lang="ru-RU" sz="2800" i="1" dirty="0" err="1">
                <a:solidFill>
                  <a:schemeClr val="bg2">
                    <a:lumMod val="50000"/>
                  </a:schemeClr>
                </a:solidFill>
              </a:rPr>
              <a:t>органів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, а </a:t>
            </a:r>
            <a:r>
              <a:rPr lang="ru-RU" sz="2800" i="1" dirty="0" err="1">
                <a:solidFill>
                  <a:schemeClr val="bg2">
                    <a:lumMod val="50000"/>
                  </a:schemeClr>
                </a:solidFill>
              </a:rPr>
              <a:t>отже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, про </a:t>
            </a:r>
            <a:r>
              <a:rPr lang="ru-RU" sz="2800" i="1" dirty="0" err="1">
                <a:solidFill>
                  <a:schemeClr val="bg2">
                    <a:lumMod val="50000"/>
                  </a:schemeClr>
                </a:solidFill>
              </a:rPr>
              <a:t>окремий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bg2">
                    <a:lumMod val="50000"/>
                  </a:schemeClr>
                </a:solidFill>
              </a:rPr>
              <a:t>напрям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bg2">
                    <a:lumMod val="50000"/>
                  </a:schemeClr>
                </a:solidFill>
              </a:rPr>
              <a:t>юридичної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bg2">
                    <a:lumMod val="50000"/>
                  </a:schemeClr>
                </a:solidFill>
              </a:rPr>
              <a:t>роботи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800" i="1" dirty="0" err="1">
                <a:solidFill>
                  <a:schemeClr val="bg2">
                    <a:lumMod val="50000"/>
                  </a:schemeClr>
                </a:solidFill>
              </a:rPr>
              <a:t>визначається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 як </a:t>
            </a:r>
            <a:r>
              <a:rPr lang="ru-RU" sz="2800" i="1" dirty="0" err="1">
                <a:solidFill>
                  <a:schemeClr val="bg2">
                    <a:lumMod val="50000"/>
                  </a:schemeClr>
                </a:solidFill>
              </a:rPr>
              <a:t>нотаріальна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bg2">
                    <a:lumMod val="50000"/>
                  </a:schemeClr>
                </a:solidFill>
              </a:rPr>
              <a:t>діяльність</a:t>
            </a:r>
            <a:r>
              <a:rPr lang="ru-RU" sz="2800" i="1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ransition>
    <p:wedg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Нотаріат в </a:t>
            </a:r>
            <a:r>
              <a:rPr lang="uk-UA" dirty="0" err="1" smtClean="0"/>
              <a:t>україні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err="1" smtClean="0">
                <a:solidFill>
                  <a:schemeClr val="bg2">
                    <a:lumMod val="50000"/>
                  </a:schemeClr>
                </a:solidFill>
              </a:rPr>
              <a:t>Нотаріат</a:t>
            </a:r>
            <a:r>
              <a:rPr lang="ru-RU" b="1" u="sng" dirty="0" smtClean="0">
                <a:solidFill>
                  <a:schemeClr val="bg2">
                    <a:lumMod val="50000"/>
                  </a:schemeClr>
                </a:solidFill>
              </a:rPr>
              <a:t> в </a:t>
            </a:r>
            <a:r>
              <a:rPr lang="ru-RU" b="1" u="sng" dirty="0" err="1" smtClean="0">
                <a:solidFill>
                  <a:schemeClr val="bg2">
                    <a:lumMod val="50000"/>
                  </a:schemeClr>
                </a:solidFill>
              </a:rPr>
              <a:t>Україні</a:t>
            </a:r>
            <a:r>
              <a:rPr lang="ru-RU" b="1" u="sng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-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це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система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органів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та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посадових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осі6, на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які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покладено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обов'язок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засвідчувати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права, а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також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факти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що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мають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юридичне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значення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, та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вчиняти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інші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нотаріальні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дії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передбачені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Законом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України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"Про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нотаріат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", для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надання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їм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юридичної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вірогідності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(ст.1 Закону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України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«Про </a:t>
            </a:r>
            <a:r>
              <a:rPr lang="ru-RU" b="1" dirty="0" err="1" smtClean="0">
                <a:solidFill>
                  <a:schemeClr val="bg2">
                    <a:lumMod val="50000"/>
                  </a:schemeClr>
                </a:solidFill>
              </a:rPr>
              <a:t>нотаріат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»).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heel spokes="3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"/>
            <a:ext cx="646246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Діяльність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нотаріату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спрямована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на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охорону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та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захист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прав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і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законних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інтересів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фізичних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та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юридичних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осіб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, на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запобігання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правопорушенням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шляхом правильного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і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своєчасного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вчинення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нотаріальних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дій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fontAlgn="base"/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Предметом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нотаріальної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діяльності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є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засвідчення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безспірних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прав,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безспірних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фактів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та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вчинення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інших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дій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що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випливає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з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повноважень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нотаріальних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органів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та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посадових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осіб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закріплених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у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Законі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України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"Про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нотаріат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". У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разі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виникнення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спору про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цивільне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право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нотаріус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зобов'язаний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зупинити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вчинення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нотаріальної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дії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до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вирішення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спірного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питання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судом.</a:t>
            </a:r>
          </a:p>
        </p:txBody>
      </p:sp>
    </p:spTree>
  </p:cSld>
  <p:clrMapOvr>
    <a:masterClrMapping/>
  </p:clrMapOvr>
  <p:transition>
    <p:checker dir="vert"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0"/>
            <a:ext cx="646246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800" b="1" i="1" u="sng" dirty="0">
                <a:solidFill>
                  <a:schemeClr val="bg2">
                    <a:lumMod val="50000"/>
                  </a:schemeClr>
                </a:solidFill>
              </a:rPr>
              <a:t>При </a:t>
            </a:r>
            <a:r>
              <a:rPr lang="ru-RU" sz="2800" b="1" i="1" u="sng" dirty="0" err="1">
                <a:solidFill>
                  <a:schemeClr val="bg2">
                    <a:lumMod val="50000"/>
                  </a:schemeClr>
                </a:solidFill>
              </a:rPr>
              <a:t>здійсненні</a:t>
            </a:r>
            <a:r>
              <a:rPr lang="ru-RU" sz="2800" b="1" i="1" u="sng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b="1" i="1" u="sng" dirty="0" err="1">
                <a:solidFill>
                  <a:schemeClr val="bg2">
                    <a:lumMod val="50000"/>
                  </a:schemeClr>
                </a:solidFill>
              </a:rPr>
              <a:t>нотаріальної</a:t>
            </a:r>
            <a:r>
              <a:rPr lang="ru-RU" sz="2800" b="1" i="1" u="sng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b="1" i="1" u="sng" dirty="0" err="1">
                <a:solidFill>
                  <a:schemeClr val="bg2">
                    <a:lumMod val="50000"/>
                  </a:schemeClr>
                </a:solidFill>
              </a:rPr>
              <a:t>дії</a:t>
            </a:r>
            <a:r>
              <a:rPr lang="ru-RU" sz="2800" b="1" i="1" u="sng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b="1" i="1" u="sng" dirty="0" err="1">
                <a:solidFill>
                  <a:schemeClr val="bg2">
                    <a:lumMod val="50000"/>
                  </a:schemeClr>
                </a:solidFill>
              </a:rPr>
              <a:t>виділяють</a:t>
            </a:r>
            <a:r>
              <a:rPr lang="ru-RU" sz="2800" b="1" i="1" u="sng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b="1" i="1" u="sng" dirty="0" err="1">
                <a:solidFill>
                  <a:schemeClr val="bg2">
                    <a:lumMod val="50000"/>
                  </a:schemeClr>
                </a:solidFill>
              </a:rPr>
              <a:t>такі</a:t>
            </a:r>
            <a:r>
              <a:rPr lang="ru-RU" sz="2800" b="1" i="1" u="sng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b="1" i="1" u="sng" dirty="0" err="1">
                <a:solidFill>
                  <a:schemeClr val="bg2">
                    <a:lumMod val="50000"/>
                  </a:schemeClr>
                </a:solidFill>
              </a:rPr>
              <a:t>стадії</a:t>
            </a:r>
            <a:r>
              <a:rPr lang="ru-RU" sz="2800" b="1" i="1" u="sng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b="1" i="1" u="sng" dirty="0" err="1">
                <a:solidFill>
                  <a:schemeClr val="bg2">
                    <a:lumMod val="50000"/>
                  </a:schemeClr>
                </a:solidFill>
              </a:rPr>
              <a:t>нотаріального</a:t>
            </a:r>
            <a:r>
              <a:rPr lang="ru-RU" sz="2800" b="1" i="1" u="sng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b="1" i="1" u="sng" dirty="0" err="1">
                <a:solidFill>
                  <a:schemeClr val="bg2">
                    <a:lumMod val="50000"/>
                  </a:schemeClr>
                </a:solidFill>
              </a:rPr>
              <a:t>провадження</a:t>
            </a:r>
            <a:r>
              <a:rPr lang="ru-RU" sz="2800" b="1" i="1" u="sng" dirty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  <a:p>
            <a:pPr fontAlgn="base"/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</a:rPr>
              <a:t>- </a:t>
            </a:r>
            <a:r>
              <a:rPr lang="ru-RU" sz="2800" b="1" i="1" dirty="0" err="1">
                <a:solidFill>
                  <a:schemeClr val="bg2">
                    <a:lumMod val="50000"/>
                  </a:schemeClr>
                </a:solidFill>
              </a:rPr>
              <a:t>подання</a:t>
            </a:r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</a:rPr>
              <a:t> заяви, </a:t>
            </a:r>
            <a:r>
              <a:rPr lang="ru-RU" sz="2800" b="1" i="1" dirty="0" err="1">
                <a:solidFill>
                  <a:schemeClr val="bg2">
                    <a:lumMod val="50000"/>
                  </a:schemeClr>
                </a:solidFill>
              </a:rPr>
              <a:t>її</a:t>
            </a:r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b="1" i="1" dirty="0" err="1">
                <a:solidFill>
                  <a:schemeClr val="bg2">
                    <a:lumMod val="50000"/>
                  </a:schemeClr>
                </a:solidFill>
              </a:rPr>
              <a:t>прийняття</a:t>
            </a:r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b="1" i="1" dirty="0" err="1">
                <a:solidFill>
                  <a:schemeClr val="bg2">
                    <a:lumMod val="50000"/>
                  </a:schemeClr>
                </a:solidFill>
              </a:rPr>
              <a:t>посадовою</a:t>
            </a:r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</a:rPr>
              <a:t> особою, </a:t>
            </a:r>
            <a:r>
              <a:rPr lang="ru-RU" sz="2800" b="1" i="1" dirty="0" err="1">
                <a:solidFill>
                  <a:schemeClr val="bg2">
                    <a:lumMod val="50000"/>
                  </a:schemeClr>
                </a:solidFill>
              </a:rPr>
              <a:t>перевірка</a:t>
            </a:r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b="1" i="1" dirty="0" err="1">
                <a:solidFill>
                  <a:schemeClr val="bg2">
                    <a:lumMod val="50000"/>
                  </a:schemeClr>
                </a:solidFill>
              </a:rPr>
              <a:t>передумов</a:t>
            </a:r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</a:rPr>
              <a:t> права на </a:t>
            </a:r>
            <a:r>
              <a:rPr lang="ru-RU" sz="2800" b="1" i="1" dirty="0" err="1">
                <a:solidFill>
                  <a:schemeClr val="bg2">
                    <a:lumMod val="50000"/>
                  </a:schemeClr>
                </a:solidFill>
              </a:rPr>
              <a:t>виконання</a:t>
            </a:r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b="1" i="1" dirty="0" err="1">
                <a:solidFill>
                  <a:schemeClr val="bg2">
                    <a:lumMod val="50000"/>
                  </a:schemeClr>
                </a:solidFill>
              </a:rPr>
              <a:t>нотаріальних</a:t>
            </a:r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b="1" i="1" dirty="0" err="1">
                <a:solidFill>
                  <a:schemeClr val="bg2">
                    <a:lumMod val="50000"/>
                  </a:schemeClr>
                </a:solidFill>
              </a:rPr>
              <a:t>дій</a:t>
            </a:r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</a:rPr>
              <a:t> та умов </a:t>
            </a:r>
            <a:r>
              <a:rPr lang="ru-RU" sz="2800" b="1" i="1" dirty="0" err="1">
                <a:solidFill>
                  <a:schemeClr val="bg2">
                    <a:lumMod val="50000"/>
                  </a:schemeClr>
                </a:solidFill>
              </a:rPr>
              <a:t>їх</a:t>
            </a:r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b="1" i="1" dirty="0" err="1">
                <a:solidFill>
                  <a:schemeClr val="bg2">
                    <a:lumMod val="50000"/>
                  </a:schemeClr>
                </a:solidFill>
              </a:rPr>
              <a:t>здійснення</a:t>
            </a:r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</a:rPr>
              <a:t>;</a:t>
            </a:r>
          </a:p>
          <a:p>
            <a:pPr fontAlgn="base"/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</a:rPr>
              <a:t>- </a:t>
            </a:r>
            <a:r>
              <a:rPr lang="ru-RU" sz="2800" b="1" i="1" dirty="0" err="1">
                <a:solidFill>
                  <a:schemeClr val="bg2">
                    <a:lumMod val="50000"/>
                  </a:schemeClr>
                </a:solidFill>
              </a:rPr>
              <a:t>розгляд</a:t>
            </a:r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</a:rPr>
              <a:t> заяви по </a:t>
            </a:r>
            <a:r>
              <a:rPr lang="ru-RU" sz="2800" b="1" i="1" dirty="0" err="1">
                <a:solidFill>
                  <a:schemeClr val="bg2">
                    <a:lumMod val="50000"/>
                  </a:schemeClr>
                </a:solidFill>
              </a:rPr>
              <a:t>суті</a:t>
            </a:r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</a:rPr>
              <a:t>;</a:t>
            </a:r>
          </a:p>
          <a:p>
            <a:pPr fontAlgn="base"/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</a:rPr>
              <a:t>- </a:t>
            </a:r>
            <a:r>
              <a:rPr lang="ru-RU" sz="2800" b="1" i="1" dirty="0" err="1">
                <a:solidFill>
                  <a:schemeClr val="bg2">
                    <a:lumMod val="50000"/>
                  </a:schemeClr>
                </a:solidFill>
              </a:rPr>
              <a:t>здійснення</a:t>
            </a:r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b="1" i="1" dirty="0" err="1">
                <a:solidFill>
                  <a:schemeClr val="bg2">
                    <a:lumMod val="50000"/>
                  </a:schemeClr>
                </a:solidFill>
              </a:rPr>
              <a:t>нотаріальної</a:t>
            </a:r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b="1" i="1" dirty="0" err="1">
                <a:solidFill>
                  <a:schemeClr val="bg2">
                    <a:lumMod val="50000"/>
                  </a:schemeClr>
                </a:solidFill>
              </a:rPr>
              <a:t>дії</a:t>
            </a:r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</a:rPr>
              <a:t>;</a:t>
            </a:r>
          </a:p>
          <a:p>
            <a:pPr fontAlgn="base"/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</a:rPr>
              <a:t>- </a:t>
            </a:r>
            <a:r>
              <a:rPr lang="ru-RU" sz="2800" b="1" i="1" dirty="0" err="1">
                <a:solidFill>
                  <a:schemeClr val="bg2">
                    <a:lumMod val="50000"/>
                  </a:schemeClr>
                </a:solidFill>
              </a:rPr>
              <a:t>оскарження</a:t>
            </a:r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b="1" i="1" dirty="0" err="1">
                <a:solidFill>
                  <a:schemeClr val="bg2">
                    <a:lumMod val="50000"/>
                  </a:schemeClr>
                </a:solidFill>
              </a:rPr>
              <a:t>дії</a:t>
            </a:r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b="1" i="1" dirty="0" err="1">
                <a:solidFill>
                  <a:schemeClr val="bg2">
                    <a:lumMod val="50000"/>
                  </a:schemeClr>
                </a:solidFill>
              </a:rPr>
              <a:t>нотаріального</a:t>
            </a:r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</a:rPr>
              <a:t> органу;</a:t>
            </a:r>
          </a:p>
          <a:p>
            <a:pPr fontAlgn="base"/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</a:rPr>
              <a:t>- </a:t>
            </a:r>
            <a:r>
              <a:rPr lang="ru-RU" sz="2800" b="1" i="1" dirty="0" err="1">
                <a:solidFill>
                  <a:schemeClr val="bg2">
                    <a:lumMod val="50000"/>
                  </a:schemeClr>
                </a:solidFill>
              </a:rPr>
              <a:t>виконання</a:t>
            </a:r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800" b="1" i="1" dirty="0" err="1">
                <a:solidFill>
                  <a:schemeClr val="bg2">
                    <a:lumMod val="50000"/>
                  </a:schemeClr>
                </a:solidFill>
              </a:rPr>
              <a:t>нотаріального</a:t>
            </a:r>
            <a:r>
              <a:rPr lang="ru-RU" sz="2800" b="1" i="1" dirty="0">
                <a:solidFill>
                  <a:schemeClr val="bg2">
                    <a:lumMod val="50000"/>
                  </a:schemeClr>
                </a:solidFill>
              </a:rPr>
              <a:t> акта.</a:t>
            </a:r>
          </a:p>
        </p:txBody>
      </p:sp>
    </p:spTree>
  </p:cSld>
  <p:clrMapOvr>
    <a:masterClrMapping/>
  </p:clrMapOvr>
  <p:transition>
    <p:split orient="vert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7740352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Діяльність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нотаріату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є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необхідною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у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повсякденному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житті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у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випадках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, коли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виникає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нагальна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потреба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здійснення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певних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дій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що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потребують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офіційного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юридичного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засвідчення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fontAlgn="base"/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Нотаріальна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діяльність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забезпечує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виконання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засвідчувальної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та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контрольно-реєстраційної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функції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під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час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вирішення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юридичних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справ.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Крім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того,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уході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здійснення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своїх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функціональних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повноважень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органи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нотаріату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покликані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зміцнювати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режим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законності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в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країні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сприяти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підвищенню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рівня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правопорядку,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охороняти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відносини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власності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створювати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умови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для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всебічної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реалізації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прав,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законних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інтересів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громадян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, а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також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попереджувати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факти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скоєння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правопорушень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fontAlgn="base"/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У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своїй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діяльності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нотаріату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керується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певними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принципами,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виконує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визначені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законодавством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Української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держави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завдання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та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функції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і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на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основі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цих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завдань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визначаються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функції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200" b="1" i="1" dirty="0" err="1">
                <a:solidFill>
                  <a:schemeClr val="bg2">
                    <a:lumMod val="50000"/>
                  </a:schemeClr>
                </a:solidFill>
              </a:rPr>
              <a:t>нотаріусів</a:t>
            </a:r>
            <a:r>
              <a:rPr lang="ru-RU" sz="2200" b="1" i="1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ransition>
    <p:newsflash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79653"/>
            <a:ext cx="795637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Законом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України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«Про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нотаріат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»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визначає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структуру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нотаріусів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. У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ній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визначені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як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державні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, так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і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приватні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нотаріуси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. Цей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поділ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відбувся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для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демократизації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суспільного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та державного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життя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, для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урівноваження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позицій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держави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та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суспільства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fontAlgn="base"/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Однією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з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основних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ознак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нотаріату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є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чітка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правова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регламентація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його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діяльності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Ця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ознака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стосується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як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державних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так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і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приватних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нотаріусів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Ця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регламентація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передбачає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точність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ведення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обліку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належний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режим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зберігання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, порядку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підготовки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затвердження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проходження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по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інстанціях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, а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також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виконання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системи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вимог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щодо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структури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мови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реквізитів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, порядку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використання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технічних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засобів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бланків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тощо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fontAlgn="base"/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Діяльність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нотаріату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в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Україні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чітко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регламентується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Конституцією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України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, Законом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України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«Про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нотаріат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»,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іншими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указами президента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України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, постановами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Кабінету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Міністрів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України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, наказами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міністерства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юстиції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тощо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ransition>
    <p:randomBar dir="vert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503382" cy="3510136"/>
          </a:xfrm>
        </p:spPr>
        <p:txBody>
          <a:bodyPr>
            <a:normAutofit/>
          </a:bodyPr>
          <a:lstStyle/>
          <a:p>
            <a:pPr algn="ctr"/>
            <a:r>
              <a:rPr lang="uk-UA" sz="5400" dirty="0" err="1" smtClean="0"/>
              <a:t>Дякуемо</a:t>
            </a:r>
            <a:r>
              <a:rPr lang="uk-UA" sz="5400" dirty="0" smtClean="0"/>
              <a:t> за Увагу!!!</a:t>
            </a: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Смайлик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2507" r="2507"/>
          <a:stretch>
            <a:fillRect/>
          </a:stretch>
        </p:blipFill>
        <p:spPr/>
      </p:pic>
    </p:spTree>
  </p:cSld>
  <p:clrMapOvr>
    <a:masterClrMapping/>
  </p:clrMapOvr>
  <p:transition>
    <p:plus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32</TotalTime>
  <Words>519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Нотаріат в Україні</vt:lpstr>
      <vt:lpstr>Слайд 2</vt:lpstr>
      <vt:lpstr>Нотаріат в україні</vt:lpstr>
      <vt:lpstr>Слайд 4</vt:lpstr>
      <vt:lpstr>Слайд 5</vt:lpstr>
      <vt:lpstr>Слайд 6</vt:lpstr>
      <vt:lpstr>Слайд 7</vt:lpstr>
      <vt:lpstr>Дякуемо за Увагу!!!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Нотаріат в Україні</dc:title>
  <dc:creator>Яна</dc:creator>
  <cp:lastModifiedBy>Яна</cp:lastModifiedBy>
  <cp:revision>4</cp:revision>
  <dcterms:created xsi:type="dcterms:W3CDTF">2014-10-28T17:38:19Z</dcterms:created>
  <dcterms:modified xsi:type="dcterms:W3CDTF">2014-10-28T18:10:49Z</dcterms:modified>
</cp:coreProperties>
</file>