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7" r:id="rId2"/>
    <p:sldId id="256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4" r:id="rId11"/>
    <p:sldId id="265" r:id="rId12"/>
    <p:sldId id="273" r:id="rId13"/>
    <p:sldId id="266" r:id="rId14"/>
    <p:sldId id="274" r:id="rId15"/>
    <p:sldId id="275" r:id="rId16"/>
    <p:sldId id="276" r:id="rId17"/>
    <p:sldId id="277" r:id="rId18"/>
    <p:sldId id="278" r:id="rId1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1746C-1D69-4111-9087-E96FFB1806AF}" type="datetimeFigureOut">
              <a:rPr lang="uk-UA" smtClean="0"/>
              <a:t>10.11.2014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EA01A-F492-46D6-A3E6-A12283E60D11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9406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11585-A124-4A7E-A7B6-42E5F8B3A933}" type="datetime1">
              <a:rPr lang="uk-UA" smtClean="0"/>
              <a:t>10.11.2014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DD4E-14CE-4495-BBFA-4479B2FF15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693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73A7-CDB9-4B25-B18B-3630FCB66F0D}" type="datetime1">
              <a:rPr lang="uk-UA" smtClean="0"/>
              <a:t>10.11.2014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DD4E-14CE-4495-BBFA-4479B2FF15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0915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7EC18-0EBC-47AC-B333-69F821B319EC}" type="datetime1">
              <a:rPr lang="uk-UA" smtClean="0"/>
              <a:t>10.11.2014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DD4E-14CE-4495-BBFA-4479B2FF15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70677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1190F-F5DF-4B8C-8744-7A6D5CB2F59F}" type="datetime1">
              <a:rPr lang="uk-UA" smtClean="0"/>
              <a:t>10.11.2014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DD4E-14CE-4495-BBFA-4479B2FF15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8871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448C7-3BE4-4043-84AC-A2E1042B4DA6}" type="datetime1">
              <a:rPr lang="uk-UA" smtClean="0"/>
              <a:t>10.11.2014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DD4E-14CE-4495-BBFA-4479B2FF15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132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D04AB-0C81-47E0-9E39-E87EA11633D8}" type="datetime1">
              <a:rPr lang="uk-UA" smtClean="0"/>
              <a:t>10.11.2014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DD4E-14CE-4495-BBFA-4479B2FF15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612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08C2F-C407-4A10-886C-6EEE94D86D0B}" type="datetime1">
              <a:rPr lang="uk-UA" smtClean="0"/>
              <a:t>10.11.2014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DD4E-14CE-4495-BBFA-4479B2FF15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064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DD331-8A2E-463E-8CE9-6825EC071645}" type="datetime1">
              <a:rPr lang="uk-UA" smtClean="0"/>
              <a:t>10.11.2014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DD4E-14CE-4495-BBFA-4479B2FF15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9535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BFBCA-2A3B-4F5E-9778-B0DEC68F392C}" type="datetime1">
              <a:rPr lang="uk-UA" smtClean="0"/>
              <a:t>10.11.2014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DD4E-14CE-4495-BBFA-4479B2FF15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21646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DA5DC-73F0-4E03-AAE7-0E6D1470C595}" type="datetime1">
              <a:rPr lang="uk-UA" smtClean="0"/>
              <a:t>10.11.2014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DD4E-14CE-4495-BBFA-4479B2FF15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5887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FA0D4-6544-47AB-996B-F1DD136F689C}" type="datetime1">
              <a:rPr lang="uk-UA" smtClean="0"/>
              <a:t>10.11.2014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ADD4E-14CE-4495-BBFA-4479B2FF15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8948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645C2-4860-4CF3-9A55-EF5C9F2F3D5F}" type="datetime1">
              <a:rPr lang="uk-UA" smtClean="0"/>
              <a:t>10.11.2014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uk-UA" smtClean="0"/>
              <a:t>Вакульчук Т.В.</a:t>
            </a: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ADD4E-14CE-4495-BBFA-4479B2FF159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48144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3"/>
          <p:cNvSpPr txBox="1">
            <a:spLocks/>
          </p:cNvSpPr>
          <p:nvPr/>
        </p:nvSpPr>
        <p:spPr>
          <a:xfrm>
            <a:off x="467544" y="404664"/>
            <a:ext cx="8229600" cy="4954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Уявіть ситуацію, коли вам потрібно поспілкуватися в Інтернеті із родичами чи знайомими, що проживають в іншій країні, на іншому континенті. </a:t>
            </a:r>
            <a:b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Як це здійснити?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uk-UA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1233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8972"/>
            <a:ext cx="8229600" cy="1671836"/>
          </a:xfrm>
        </p:spPr>
        <p:txBody>
          <a:bodyPr>
            <a:normAutofit/>
          </a:bodyPr>
          <a:lstStyle/>
          <a:p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Складові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служб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миттєвого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обміну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повідомленнями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fontScale="92500" lnSpcReduction="20000"/>
          </a:bodyPr>
          <a:lstStyle/>
          <a:p>
            <a:pPr lvl="0">
              <a:buFont typeface="Wingdings" pitchFamily="2" charset="2"/>
              <a:buChar char="§"/>
            </a:pPr>
            <a:r>
              <a:rPr lang="uk-UA" b="1" dirty="0"/>
              <a:t>система ідентифікації користувачів</a:t>
            </a:r>
            <a:r>
              <a:rPr lang="uk-UA" dirty="0"/>
              <a:t> призначена для здійснення реєстрації користувачів служби;</a:t>
            </a:r>
            <a:endParaRPr lang="ru-RU" dirty="0"/>
          </a:p>
          <a:p>
            <a:pPr lvl="0">
              <a:buFont typeface="Wingdings" pitchFamily="2" charset="2"/>
              <a:buChar char="§"/>
            </a:pPr>
            <a:r>
              <a:rPr lang="uk-UA" b="1" dirty="0"/>
              <a:t>система обліку стану клієнтів</a:t>
            </a:r>
            <a:r>
              <a:rPr lang="uk-UA" dirty="0"/>
              <a:t> призначена для фіксування та повідомлення стану клієнтських програм зареєстрованих користувачів: підключений до мережі, не підключений до мережі, відійшов тощо; </a:t>
            </a:r>
            <a:endParaRPr lang="ru-RU" dirty="0"/>
          </a:p>
          <a:p>
            <a:pPr lvl="0">
              <a:buFont typeface="Wingdings" pitchFamily="2" charset="2"/>
              <a:buChar char="§"/>
            </a:pPr>
            <a:r>
              <a:rPr lang="uk-UA" b="1" dirty="0"/>
              <a:t>система доставки повідомлень</a:t>
            </a:r>
            <a:r>
              <a:rPr lang="uk-UA" dirty="0"/>
              <a:t> призначена для надсилання повідомлень від користувача одному чи кільком адресатам. </a:t>
            </a:r>
            <a:endParaRPr lang="ru-RU" dirty="0"/>
          </a:p>
          <a:p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0149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Принципи функціонування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/>
              <a:t>Більшість</a:t>
            </a:r>
            <a:r>
              <a:rPr lang="ru-RU" dirty="0"/>
              <a:t> служб </a:t>
            </a:r>
            <a:r>
              <a:rPr lang="ru-RU" dirty="0" err="1" smtClean="0"/>
              <a:t>побудовано</a:t>
            </a:r>
            <a:r>
              <a:rPr lang="ru-RU" dirty="0" smtClean="0"/>
              <a:t> </a:t>
            </a:r>
            <a:r>
              <a:rPr lang="ru-RU" dirty="0"/>
              <a:t>за </a:t>
            </a:r>
            <a:r>
              <a:rPr lang="ru-RU" b="1" dirty="0" err="1"/>
              <a:t>клієнт</a:t>
            </a:r>
            <a:r>
              <a:rPr lang="ru-RU" b="1" dirty="0"/>
              <a:t>-серверною </a:t>
            </a:r>
            <a:r>
              <a:rPr lang="ru-RU" b="1" dirty="0" err="1"/>
              <a:t>технологією</a:t>
            </a:r>
            <a:r>
              <a:rPr lang="ru-RU" dirty="0" smtClean="0"/>
              <a:t>.</a:t>
            </a:r>
          </a:p>
          <a:p>
            <a:r>
              <a:rPr lang="ru-RU" dirty="0" err="1"/>
              <a:t>Взаємопов'язані</a:t>
            </a:r>
            <a:r>
              <a:rPr lang="ru-RU" dirty="0"/>
              <a:t> </a:t>
            </a:r>
            <a:r>
              <a:rPr lang="ru-RU" dirty="0" err="1" smtClean="0"/>
              <a:t>сервери</a:t>
            </a:r>
            <a:r>
              <a:rPr lang="ru-RU" dirty="0" smtClean="0"/>
              <a:t> та </a:t>
            </a:r>
            <a:r>
              <a:rPr lang="ru-RU" dirty="0" err="1" smtClean="0"/>
              <a:t>клієнти</a:t>
            </a:r>
            <a:r>
              <a:rPr lang="ru-RU" dirty="0" smtClean="0"/>
              <a:t> </a:t>
            </a:r>
            <a:r>
              <a:rPr lang="ru-RU" b="1" dirty="0" err="1"/>
              <a:t>утворюють</a:t>
            </a:r>
            <a:r>
              <a:rPr lang="ru-RU" b="1" dirty="0"/>
              <a:t> </a:t>
            </a:r>
            <a:r>
              <a:rPr lang="ru-RU" b="1" dirty="0" smtClean="0"/>
              <a:t>ІМ-</a:t>
            </a:r>
            <a:r>
              <a:rPr lang="ru-RU" b="1" dirty="0" err="1" smtClean="0"/>
              <a:t>мережі</a:t>
            </a:r>
            <a:endParaRPr lang="ru-RU" b="1" dirty="0" smtClean="0"/>
          </a:p>
          <a:p>
            <a:r>
              <a:rPr lang="ru-RU" dirty="0" smtClean="0"/>
              <a:t>Для мереж </a:t>
            </a:r>
            <a:r>
              <a:rPr lang="ru-RU" b="1" dirty="0" err="1"/>
              <a:t>розроблені</a:t>
            </a:r>
            <a:r>
              <a:rPr lang="ru-RU" b="1" dirty="0"/>
              <a:t> </a:t>
            </a:r>
            <a:r>
              <a:rPr lang="ru-RU" b="1" dirty="0" err="1"/>
              <a:t>власні</a:t>
            </a:r>
            <a:r>
              <a:rPr lang="ru-RU" b="1" dirty="0"/>
              <a:t> </a:t>
            </a:r>
            <a:r>
              <a:rPr lang="ru-RU" b="1" dirty="0" err="1" smtClean="0"/>
              <a:t>протоколи</a:t>
            </a:r>
            <a:r>
              <a:rPr lang="ru-RU" b="1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повідомленнями</a:t>
            </a:r>
            <a:endParaRPr lang="ru-RU" dirty="0" smtClean="0"/>
          </a:p>
          <a:p>
            <a:r>
              <a:rPr lang="ru-RU" b="1" dirty="0"/>
              <a:t>Для </a:t>
            </a:r>
            <a:r>
              <a:rPr lang="ru-RU" b="1" dirty="0" err="1"/>
              <a:t>забезпечення</a:t>
            </a:r>
            <a:r>
              <a:rPr lang="ru-RU" b="1" dirty="0"/>
              <a:t> </a:t>
            </a:r>
            <a:r>
              <a:rPr lang="ru-RU" b="1" dirty="0" err="1"/>
              <a:t>сумісності</a:t>
            </a:r>
            <a:r>
              <a:rPr lang="ru-RU" b="1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smtClean="0"/>
              <a:t>мережами </a:t>
            </a:r>
            <a:r>
              <a:rPr lang="ru-RU" dirty="0" err="1" smtClean="0"/>
              <a:t>існує</a:t>
            </a:r>
            <a:r>
              <a:rPr lang="ru-RU" dirty="0" smtClean="0"/>
              <a:t> </a:t>
            </a:r>
            <a:r>
              <a:rPr lang="ru-RU" b="1" dirty="0" smtClean="0"/>
              <a:t>протокол </a:t>
            </a:r>
            <a:r>
              <a:rPr lang="ru-RU" b="1" dirty="0"/>
              <a:t>ХМРР</a:t>
            </a:r>
            <a:r>
              <a:rPr lang="ru-RU" dirty="0"/>
              <a:t> </a:t>
            </a:r>
            <a:endParaRPr lang="ru-RU" dirty="0" smtClean="0"/>
          </a:p>
          <a:p>
            <a:r>
              <a:rPr lang="uk-UA" b="1" dirty="0"/>
              <a:t>Клієнтські програми</a:t>
            </a:r>
            <a:r>
              <a:rPr lang="uk-UA" dirty="0"/>
              <a:t> служб миттєвого обміну повідомленнями називають </a:t>
            </a:r>
            <a:r>
              <a:rPr lang="uk-UA" b="1" dirty="0" err="1" smtClean="0"/>
              <a:t>ІМ-месенджерами</a:t>
            </a:r>
            <a:r>
              <a:rPr lang="uk-UA" b="1" dirty="0" smtClean="0"/>
              <a:t> </a:t>
            </a:r>
            <a:r>
              <a:rPr lang="uk-UA" dirty="0" smtClean="0"/>
              <a:t>або </a:t>
            </a:r>
            <a:r>
              <a:rPr lang="uk-UA" dirty="0" err="1"/>
              <a:t>Інтернет-пейджерами</a:t>
            </a:r>
            <a:r>
              <a:rPr lang="uk-UA" dirty="0"/>
              <a:t>.</a:t>
            </a:r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709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924944"/>
            <a:ext cx="8229600" cy="1143000"/>
          </a:xfrm>
        </p:spPr>
        <p:txBody>
          <a:bodyPr/>
          <a:lstStyle/>
          <a:p>
            <a: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Огляд популярних програм.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1047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Ф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ункці</a:t>
            </a:r>
            <a: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ї 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ІМ-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месенджер</a:t>
            </a:r>
            <a:r>
              <a:rPr lang="uk-UA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ів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uk-UA" dirty="0" smtClean="0"/>
              <a:t>установлення </a:t>
            </a:r>
            <a:r>
              <a:rPr lang="uk-UA" dirty="0"/>
              <a:t>зв'язку із сервером служби;</a:t>
            </a:r>
            <a:endParaRPr lang="ru-RU" dirty="0"/>
          </a:p>
          <a:p>
            <a:pPr lvl="0"/>
            <a:r>
              <a:rPr lang="uk-UA" dirty="0"/>
              <a:t>реєстрація користувача;</a:t>
            </a:r>
            <a:endParaRPr lang="ru-RU" dirty="0"/>
          </a:p>
          <a:p>
            <a:pPr lvl="0"/>
            <a:r>
              <a:rPr lang="uk-UA" dirty="0"/>
              <a:t>визначення та відображення стану зареєстрованих користувачів у мереж!;</a:t>
            </a:r>
            <a:endParaRPr lang="ru-RU" dirty="0"/>
          </a:p>
          <a:p>
            <a:pPr lvl="0"/>
            <a:r>
              <a:rPr lang="uk-UA" dirty="0"/>
              <a:t>введення, передавання та отримання повідомлень різних видів;</a:t>
            </a:r>
            <a:endParaRPr lang="ru-RU" dirty="0"/>
          </a:p>
          <a:p>
            <a:pPr lvl="0"/>
            <a:r>
              <a:rPr lang="uk-UA" dirty="0"/>
              <a:t>оповіщення про отримання нових повідомлень;</a:t>
            </a:r>
            <a:endParaRPr lang="ru-RU" dirty="0"/>
          </a:p>
          <a:p>
            <a:pPr lvl="0"/>
            <a:r>
              <a:rPr lang="uk-UA" dirty="0"/>
              <a:t>формування та впорядкування списку контактів;</a:t>
            </a:r>
            <a:endParaRPr lang="ru-RU" dirty="0"/>
          </a:p>
          <a:p>
            <a:pPr lvl="0"/>
            <a:r>
              <a:rPr lang="uk-UA" dirty="0"/>
              <a:t>нагадування про дні народження контактів;</a:t>
            </a:r>
            <a:endParaRPr lang="ru-RU" dirty="0"/>
          </a:p>
          <a:p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2960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Ф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ункці</a:t>
            </a:r>
            <a: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ї 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ІМ-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месенджер</a:t>
            </a:r>
            <a:r>
              <a:rPr lang="uk-UA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ів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uk-UA" dirty="0"/>
              <a:t>зберігання історії спілкування з кожним співрозмовником;</a:t>
            </a:r>
            <a:endParaRPr lang="ru-RU" dirty="0"/>
          </a:p>
          <a:p>
            <a:pPr lvl="0"/>
            <a:r>
              <a:rPr lang="uk-UA" dirty="0"/>
              <a:t>пошук нових контактів у мережі;</a:t>
            </a:r>
            <a:endParaRPr lang="ru-RU" dirty="0"/>
          </a:p>
          <a:p>
            <a:pPr lvl="0"/>
            <a:r>
              <a:rPr lang="uk-UA" dirty="0"/>
              <a:t>організація конференцій;</a:t>
            </a:r>
            <a:endParaRPr lang="ru-RU" dirty="0"/>
          </a:p>
          <a:p>
            <a:pPr lvl="0"/>
            <a:r>
              <a:rPr lang="uk-UA" dirty="0"/>
              <a:t>пересилання файлів;</a:t>
            </a:r>
            <a:endParaRPr lang="ru-RU" dirty="0"/>
          </a:p>
          <a:p>
            <a:pPr lvl="0"/>
            <a:r>
              <a:rPr lang="uk-UA" dirty="0"/>
              <a:t>здійснення дзвінків на стаціонарні та мобільні телефони;</a:t>
            </a:r>
            <a:endParaRPr lang="ru-RU" dirty="0"/>
          </a:p>
          <a:p>
            <a:pPr lvl="0"/>
            <a:r>
              <a:rPr lang="uk-UA" dirty="0"/>
              <a:t>відправлення SMS (англ. </a:t>
            </a:r>
            <a:r>
              <a:rPr lang="uk-UA" dirty="0" err="1"/>
              <a:t>Short</a:t>
            </a:r>
            <a:r>
              <a:rPr lang="uk-UA" dirty="0"/>
              <a:t> </a:t>
            </a:r>
            <a:r>
              <a:rPr lang="uk-UA" dirty="0" err="1"/>
              <a:t>Message</a:t>
            </a:r>
            <a:r>
              <a:rPr lang="uk-UA" dirty="0"/>
              <a:t> </a:t>
            </a:r>
            <a:r>
              <a:rPr lang="uk-UA" dirty="0" err="1"/>
              <a:t>Service</a:t>
            </a:r>
            <a:r>
              <a:rPr lang="uk-UA" dirty="0"/>
              <a:t> - служба коротких повідомлень);</a:t>
            </a:r>
            <a:endParaRPr lang="ru-RU" dirty="0"/>
          </a:p>
          <a:p>
            <a:pPr lvl="0"/>
            <a:r>
              <a:rPr lang="uk-UA" dirty="0"/>
              <a:t>перевірка наявності електронних листів у зареєстрованих поштових скриньках та ін.</a:t>
            </a:r>
            <a:endParaRPr lang="ru-RU" dirty="0"/>
          </a:p>
          <a:p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9523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Реєс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трація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в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службі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обміну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миттєвими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повідомленнями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. </a:t>
            </a:r>
            <a:b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Користування </a:t>
            </a:r>
            <a:r>
              <a:rPr lang="uk-UA" dirty="0"/>
              <a:t>послугами будь-якої служби миттєвого обміну повідомленнями починається з реєстрації користувача на сервері служби. Під час реєстрації користувач отримує власний код і пароль. </a:t>
            </a:r>
            <a:endParaRPr lang="ru-RU" dirty="0"/>
          </a:p>
          <a:p>
            <a:r>
              <a:rPr lang="ru-RU" dirty="0" err="1"/>
              <a:t>Кожен</a:t>
            </a:r>
            <a:r>
              <a:rPr lang="ru-RU" dirty="0"/>
              <a:t> </a:t>
            </a:r>
            <a:r>
              <a:rPr lang="ru-RU" dirty="0" err="1"/>
              <a:t>розробник</a:t>
            </a:r>
            <a:r>
              <a:rPr lang="ru-RU" dirty="0"/>
              <a:t> </a:t>
            </a:r>
            <a:r>
              <a:rPr lang="ru-RU" dirty="0" err="1"/>
              <a:t>намагається</a:t>
            </a:r>
            <a:r>
              <a:rPr lang="ru-RU" dirty="0"/>
              <a:t> </a:t>
            </a:r>
            <a:r>
              <a:rPr lang="ru-RU" dirty="0" err="1"/>
              <a:t>запропонувати</a:t>
            </a:r>
            <a:r>
              <a:rPr lang="ru-RU" dirty="0"/>
              <a:t> </a:t>
            </a:r>
            <a:r>
              <a:rPr lang="ru-RU" dirty="0" err="1"/>
              <a:t>користувачам</a:t>
            </a:r>
            <a:r>
              <a:rPr lang="ru-RU" dirty="0"/>
              <a:t> </a:t>
            </a:r>
            <a:r>
              <a:rPr lang="ru-RU" dirty="0" err="1"/>
              <a:t>простий</a:t>
            </a:r>
            <a:r>
              <a:rPr lang="ru-RU" dirty="0"/>
              <a:t> і </a:t>
            </a:r>
            <a:r>
              <a:rPr lang="ru-RU" dirty="0" err="1"/>
              <a:t>дружній</a:t>
            </a:r>
            <a:r>
              <a:rPr lang="ru-RU" dirty="0"/>
              <a:t> </a:t>
            </a:r>
            <a:r>
              <a:rPr lang="ru-RU" dirty="0" err="1"/>
              <a:t>інтерфейс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є </a:t>
            </a:r>
            <a:r>
              <a:rPr lang="ru-RU" dirty="0" err="1"/>
              <a:t>унікальним</a:t>
            </a:r>
            <a:r>
              <a:rPr lang="ru-RU" dirty="0"/>
              <a:t> за </a:t>
            </a:r>
            <a:r>
              <a:rPr lang="ru-RU" dirty="0" err="1"/>
              <a:t>виглядом</a:t>
            </a:r>
            <a:r>
              <a:rPr lang="ru-RU" dirty="0"/>
              <a:t>, але за </a:t>
            </a:r>
            <a:r>
              <a:rPr lang="ru-RU" dirty="0" err="1"/>
              <a:t>змістом</a:t>
            </a:r>
            <a:r>
              <a:rPr lang="ru-RU" dirty="0"/>
              <a:t> вони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схожі</a:t>
            </a:r>
            <a:r>
              <a:rPr lang="ru-RU" dirty="0"/>
              <a:t>.  </a:t>
            </a:r>
            <a:r>
              <a:rPr lang="ru-RU" dirty="0" err="1"/>
              <a:t>Програми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різномовні</a:t>
            </a:r>
            <a:r>
              <a:rPr lang="ru-RU" dirty="0"/>
              <a:t> </a:t>
            </a:r>
            <a:r>
              <a:rPr lang="ru-RU" dirty="0" err="1"/>
              <a:t>інтерфейси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спрощує</a:t>
            </a:r>
            <a:r>
              <a:rPr lang="ru-RU" dirty="0"/>
              <a:t> роботу. </a:t>
            </a:r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609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err="1"/>
              <a:t>Виконання</a:t>
            </a:r>
            <a:r>
              <a:rPr lang="ru-RU" b="1" i="1" dirty="0"/>
              <a:t> комплексу </a:t>
            </a:r>
            <a:r>
              <a:rPr lang="ru-RU" b="1" i="1" dirty="0" err="1"/>
              <a:t>вправ</a:t>
            </a:r>
            <a:r>
              <a:rPr lang="ru-RU" b="1" i="1" dirty="0"/>
              <a:t> для </a:t>
            </a:r>
            <a:r>
              <a:rPr lang="ru-RU" b="1" i="1" dirty="0" err="1"/>
              <a:t>зняття</a:t>
            </a:r>
            <a:r>
              <a:rPr lang="ru-RU" b="1" i="1" dirty="0"/>
              <a:t> </a:t>
            </a:r>
            <a:r>
              <a:rPr lang="ru-RU" b="1" i="1" dirty="0" err="1"/>
              <a:t>м’язового</a:t>
            </a:r>
            <a:r>
              <a:rPr lang="ru-RU" b="1" i="1" dirty="0"/>
              <a:t> </a:t>
            </a:r>
            <a:r>
              <a:rPr lang="ru-RU" b="1" i="1" dirty="0" err="1"/>
              <a:t>напруження</a:t>
            </a:r>
            <a:r>
              <a:rPr lang="ru-RU" b="1" i="1" dirty="0"/>
              <a:t>. </a:t>
            </a:r>
            <a:r>
              <a:rPr lang="ru-RU" dirty="0"/>
              <a:t/>
            </a:r>
            <a:br>
              <a:rPr lang="ru-RU" dirty="0"/>
            </a:b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1800"/>
              </a:spcAft>
              <a:buNone/>
            </a:pPr>
            <a:r>
              <a:rPr lang="ru-RU" dirty="0" smtClean="0"/>
              <a:t>1.	 </a:t>
            </a:r>
            <a:r>
              <a:rPr lang="ru-RU" dirty="0" err="1"/>
              <a:t>Погляд</a:t>
            </a:r>
            <a:r>
              <a:rPr lang="ru-RU" dirty="0"/>
              <a:t> </a:t>
            </a:r>
            <a:r>
              <a:rPr lang="ru-RU" dirty="0" err="1"/>
              <a:t>спрямовувати</a:t>
            </a:r>
            <a:r>
              <a:rPr lang="ru-RU" dirty="0"/>
              <a:t> </a:t>
            </a:r>
            <a:r>
              <a:rPr lang="ru-RU" dirty="0" err="1"/>
              <a:t>вліво</a:t>
            </a:r>
            <a:r>
              <a:rPr lang="ru-RU" dirty="0"/>
              <a:t>-вправо, вправо-прямо, </a:t>
            </a:r>
            <a:r>
              <a:rPr lang="ru-RU" dirty="0" err="1"/>
              <a:t>вгору</a:t>
            </a:r>
            <a:r>
              <a:rPr lang="ru-RU" dirty="0"/>
              <a:t>-прямо, </a:t>
            </a:r>
            <a:r>
              <a:rPr lang="ru-RU" dirty="0" err="1"/>
              <a:t>додолу</a:t>
            </a:r>
            <a:r>
              <a:rPr lang="ru-RU" dirty="0"/>
              <a:t>-прямо без </a:t>
            </a:r>
            <a:r>
              <a:rPr lang="ru-RU" dirty="0" err="1"/>
              <a:t>затримки</a:t>
            </a:r>
            <a:r>
              <a:rPr lang="ru-RU" dirty="0"/>
              <a:t> в кожному </a:t>
            </a:r>
            <a:r>
              <a:rPr lang="ru-RU" dirty="0" err="1"/>
              <a:t>положенні</a:t>
            </a:r>
            <a:r>
              <a:rPr lang="ru-RU" dirty="0"/>
              <a:t>. </a:t>
            </a:r>
            <a:r>
              <a:rPr lang="ru-RU" dirty="0" err="1"/>
              <a:t>Повторити</a:t>
            </a:r>
            <a:r>
              <a:rPr lang="ru-RU" dirty="0"/>
              <a:t> 5 </a:t>
            </a:r>
            <a:r>
              <a:rPr lang="ru-RU" dirty="0" err="1"/>
              <a:t>разів</a:t>
            </a:r>
            <a:r>
              <a:rPr lang="ru-RU" dirty="0"/>
              <a:t> і 5 </a:t>
            </a:r>
            <a:r>
              <a:rPr lang="ru-RU" dirty="0" err="1"/>
              <a:t>разів</a:t>
            </a:r>
            <a:r>
              <a:rPr lang="ru-RU" dirty="0"/>
              <a:t> у </a:t>
            </a:r>
            <a:r>
              <a:rPr lang="ru-RU" dirty="0" err="1"/>
              <a:t>зворотному</a:t>
            </a:r>
            <a:r>
              <a:rPr lang="ru-RU" dirty="0"/>
              <a:t> </a:t>
            </a:r>
            <a:r>
              <a:rPr lang="ru-RU" dirty="0" err="1"/>
              <a:t>напрямі</a:t>
            </a:r>
            <a:r>
              <a:rPr lang="ru-RU" dirty="0"/>
              <a:t>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ru-RU" dirty="0"/>
              <a:t>2. </a:t>
            </a:r>
            <a:r>
              <a:rPr lang="ru-RU" dirty="0" smtClean="0"/>
              <a:t>	</a:t>
            </a:r>
            <a:r>
              <a:rPr lang="ru-RU" dirty="0" err="1" smtClean="0"/>
              <a:t>Заплющити</a:t>
            </a:r>
            <a:r>
              <a:rPr lang="ru-RU" dirty="0" smtClean="0"/>
              <a:t> </a:t>
            </a:r>
            <a:r>
              <a:rPr lang="ru-RU" dirty="0" err="1"/>
              <a:t>очі</a:t>
            </a:r>
            <a:r>
              <a:rPr lang="ru-RU" dirty="0"/>
              <a:t>, на </a:t>
            </a:r>
            <a:r>
              <a:rPr lang="ru-RU" dirty="0" err="1"/>
              <a:t>рахунок</a:t>
            </a:r>
            <a:r>
              <a:rPr lang="ru-RU" dirty="0"/>
              <a:t> «раз-два» </a:t>
            </a:r>
            <a:r>
              <a:rPr lang="ru-RU" dirty="0" err="1"/>
              <a:t>відкрити</a:t>
            </a:r>
            <a:r>
              <a:rPr lang="ru-RU" dirty="0"/>
              <a:t> </a:t>
            </a:r>
            <a:r>
              <a:rPr lang="ru-RU" dirty="0" err="1"/>
              <a:t>очі</a:t>
            </a:r>
            <a:r>
              <a:rPr lang="ru-RU" dirty="0"/>
              <a:t> і </a:t>
            </a:r>
            <a:r>
              <a:rPr lang="ru-RU" dirty="0" err="1"/>
              <a:t>подивитися</a:t>
            </a:r>
            <a:r>
              <a:rPr lang="ru-RU" dirty="0"/>
              <a:t> на </a:t>
            </a:r>
            <a:r>
              <a:rPr lang="ru-RU" dirty="0" err="1"/>
              <a:t>кінчик</a:t>
            </a:r>
            <a:r>
              <a:rPr lang="ru-RU" dirty="0"/>
              <a:t> носа на </a:t>
            </a:r>
            <a:r>
              <a:rPr lang="ru-RU" dirty="0" err="1"/>
              <a:t>рахунок</a:t>
            </a:r>
            <a:r>
              <a:rPr lang="ru-RU" dirty="0"/>
              <a:t> «три-</a:t>
            </a:r>
            <a:r>
              <a:rPr lang="ru-RU" dirty="0" err="1"/>
              <a:t>чотири</a:t>
            </a:r>
            <a:r>
              <a:rPr lang="ru-RU" dirty="0"/>
              <a:t>».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ru-RU" dirty="0"/>
              <a:t>3</a:t>
            </a:r>
            <a:r>
              <a:rPr lang="ru-RU" dirty="0" smtClean="0"/>
              <a:t>.	 </a:t>
            </a:r>
            <a:r>
              <a:rPr lang="ru-RU" dirty="0" err="1"/>
              <a:t>Кругові</a:t>
            </a:r>
            <a:r>
              <a:rPr lang="ru-RU" dirty="0"/>
              <a:t> </a:t>
            </a:r>
            <a:r>
              <a:rPr lang="ru-RU" dirty="0" err="1"/>
              <a:t>рухи</a:t>
            </a:r>
            <a:r>
              <a:rPr lang="ru-RU" dirty="0"/>
              <a:t> </a:t>
            </a:r>
            <a:r>
              <a:rPr lang="ru-RU" dirty="0" err="1"/>
              <a:t>очима</a:t>
            </a:r>
            <a:r>
              <a:rPr lang="ru-RU" dirty="0"/>
              <a:t>: до 5 </a:t>
            </a:r>
            <a:r>
              <a:rPr lang="ru-RU" dirty="0" err="1"/>
              <a:t>кіл</a:t>
            </a:r>
            <a:r>
              <a:rPr lang="ru-RU" dirty="0"/>
              <a:t> </a:t>
            </a:r>
            <a:r>
              <a:rPr lang="ru-RU" dirty="0" err="1"/>
              <a:t>вліво</a:t>
            </a:r>
            <a:r>
              <a:rPr lang="ru-RU" dirty="0"/>
              <a:t> і вправо.</a:t>
            </a:r>
          </a:p>
          <a:p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705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Autofit/>
          </a:bodyPr>
          <a:lstStyle/>
          <a:p>
            <a:r>
              <a:rPr lang="uk-UA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Практична робота</a:t>
            </a:r>
            <a:br>
              <a:rPr lang="uk-UA" sz="36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sz="32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uk-UA" sz="3200" b="1" i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«Обмін миттєвими повідомленнями</a:t>
            </a:r>
            <a:r>
              <a:rPr lang="uk-UA" sz="32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»</a:t>
            </a:r>
            <a:endParaRPr lang="uk-UA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600200"/>
            <a:ext cx="8003232" cy="4525963"/>
          </a:xfrm>
        </p:spPr>
        <p:txBody>
          <a:bodyPr>
            <a:normAutofit lnSpcReduction="10000"/>
          </a:bodyPr>
          <a:lstStyle/>
          <a:p>
            <a:r>
              <a:rPr lang="uk-UA" b="1" dirty="0"/>
              <a:t>Перший етап</a:t>
            </a:r>
            <a:r>
              <a:rPr lang="uk-UA" dirty="0"/>
              <a:t> практичної роботи – </a:t>
            </a:r>
            <a:r>
              <a:rPr lang="ru-RU" dirty="0" err="1"/>
              <a:t>реєстраці</a:t>
            </a:r>
            <a:r>
              <a:rPr lang="uk-UA" dirty="0"/>
              <a:t>я</a:t>
            </a:r>
            <a:r>
              <a:rPr lang="ru-RU" dirty="0"/>
              <a:t> в </a:t>
            </a:r>
            <a:r>
              <a:rPr lang="ru-RU" dirty="0" err="1"/>
              <a:t>службі</a:t>
            </a:r>
            <a:r>
              <a:rPr lang="ru-RU" dirty="0"/>
              <a:t> </a:t>
            </a:r>
            <a:r>
              <a:rPr lang="ru-RU" b="1" dirty="0" err="1"/>
              <a:t>Skype</a:t>
            </a:r>
            <a:r>
              <a:rPr lang="uk-UA" b="1" dirty="0"/>
              <a:t>.</a:t>
            </a:r>
            <a:endParaRPr lang="ru-RU" dirty="0"/>
          </a:p>
          <a:p>
            <a:pPr marL="0" indent="0">
              <a:buNone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Виконати роботу користуючись інструктивною карткою №1. Після виконання цього етапу оцінити роботу в контрольному листі</a:t>
            </a:r>
          </a:p>
          <a:p>
            <a:r>
              <a:rPr lang="uk-UA" sz="2800" b="1" dirty="0" smtClean="0"/>
              <a:t>Другий </a:t>
            </a:r>
            <a:r>
              <a:rPr lang="uk-UA" sz="2800" b="1" dirty="0"/>
              <a:t>етап</a:t>
            </a:r>
            <a:r>
              <a:rPr lang="uk-UA" sz="2800" dirty="0"/>
              <a:t> практичної роботи – </a:t>
            </a:r>
            <a:r>
              <a:rPr lang="ru-RU" sz="2800" dirty="0" err="1"/>
              <a:t>реєстраці</a:t>
            </a:r>
            <a:r>
              <a:rPr lang="uk-UA" sz="2800" dirty="0"/>
              <a:t>я</a:t>
            </a:r>
            <a:r>
              <a:rPr lang="ru-RU" sz="2800" dirty="0"/>
              <a:t> в </a:t>
            </a:r>
            <a:r>
              <a:rPr lang="ru-RU" sz="2800" dirty="0" err="1"/>
              <a:t>службі</a:t>
            </a:r>
            <a:r>
              <a:rPr lang="ru-RU" sz="2800" dirty="0"/>
              <a:t> </a:t>
            </a:r>
            <a:r>
              <a:rPr lang="en-US" sz="2800" b="1" dirty="0" smtClean="0"/>
              <a:t>ICQ</a:t>
            </a:r>
            <a:r>
              <a:rPr lang="uk-UA" sz="2800" b="1" dirty="0" smtClean="0"/>
              <a:t>.</a:t>
            </a:r>
            <a:endParaRPr lang="ru-RU" sz="2800" dirty="0"/>
          </a:p>
          <a:p>
            <a:pPr marL="0" indent="0">
              <a:buNone/>
            </a:pP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Виконати роботу користуючись інструктивною карткою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800" i="1" dirty="0">
                <a:latin typeface="Times New Roman" pitchFamily="18" charset="0"/>
                <a:cs typeface="Times New Roman" pitchFamily="18" charset="0"/>
              </a:rPr>
              <a:t>Після виконання цього етапу оцінити роботу в контрольному листі</a:t>
            </a:r>
          </a:p>
          <a:p>
            <a:pPr marL="0" indent="0">
              <a:buNone/>
            </a:pPr>
            <a:endParaRPr lang="uk-UA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726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Підсумки.</a:t>
            </a:r>
            <a:b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домашнє завдання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2980928"/>
          </a:xfrm>
        </p:spPr>
        <p:txBody>
          <a:bodyPr/>
          <a:lstStyle/>
          <a:p>
            <a:r>
              <a:rPr lang="uk-UA" dirty="0"/>
              <a:t>Опрацювати §3.4 ст. 225-240. (</a:t>
            </a:r>
            <a:r>
              <a:rPr lang="uk-UA" i="1" dirty="0"/>
              <a:t>Для тих, хто не встиг зареєструватися у  </a:t>
            </a:r>
            <a:r>
              <a:rPr lang="en-US" i="1" dirty="0"/>
              <a:t>ICQ </a:t>
            </a:r>
            <a:r>
              <a:rPr lang="uk-UA" i="1" dirty="0"/>
              <a:t>– завершити реєстрацію)</a:t>
            </a:r>
            <a:r>
              <a:rPr lang="uk-UA" dirty="0"/>
              <a:t> Налаштувати свої облікові записи </a:t>
            </a:r>
            <a:r>
              <a:rPr lang="en-US" dirty="0"/>
              <a:t>ICQ </a:t>
            </a:r>
            <a:r>
              <a:rPr lang="uk-UA" dirty="0"/>
              <a:t>та </a:t>
            </a:r>
            <a:r>
              <a:rPr lang="en-US" dirty="0"/>
              <a:t>Skype</a:t>
            </a:r>
            <a:r>
              <a:rPr lang="uk-UA" dirty="0"/>
              <a:t> керуючись завданням </a:t>
            </a:r>
            <a:r>
              <a:rPr lang="ru-RU" dirty="0"/>
              <a:t> </a:t>
            </a:r>
            <a:r>
              <a:rPr lang="ru-RU" dirty="0" smtClean="0"/>
              <a:t>          </a:t>
            </a:r>
            <a:r>
              <a:rPr lang="uk-UA" dirty="0" smtClean="0"/>
              <a:t>ст</a:t>
            </a:r>
            <a:r>
              <a:rPr lang="uk-UA" dirty="0"/>
              <a:t>. </a:t>
            </a:r>
            <a:r>
              <a:rPr lang="uk-UA" dirty="0" smtClean="0"/>
              <a:t>241 </a:t>
            </a:r>
            <a:r>
              <a:rPr lang="uk-UA" dirty="0"/>
              <a:t>підручника.</a:t>
            </a:r>
            <a:endParaRPr lang="ru-RU" dirty="0"/>
          </a:p>
          <a:p>
            <a:endParaRPr lang="uk-UA" dirty="0"/>
          </a:p>
        </p:txBody>
      </p:sp>
      <p:pic>
        <p:nvPicPr>
          <p:cNvPr id="4" name="Рисунок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15816" y="3717032"/>
            <a:ext cx="768856" cy="360040"/>
          </a:xfrm>
          <a:prstGeom prst="rect">
            <a:avLst/>
          </a:prstGeom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0606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 txBox="1">
            <a:spLocks/>
          </p:cNvSpPr>
          <p:nvPr/>
        </p:nvSpPr>
        <p:spPr>
          <a:xfrm>
            <a:off x="899592" y="1916832"/>
            <a:ext cx="7772400" cy="30243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Служби миттєвого обміну повідомленнями.</a:t>
            </a:r>
            <a:b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Програми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ICQ </a:t>
            </a:r>
            <a:r>
              <a:rPr lang="ru-RU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та 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Skype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656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96950"/>
          </a:xfrm>
        </p:spPr>
        <p:txBody>
          <a:bodyPr>
            <a:normAutofit/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Очікувані результати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23528" y="1124745"/>
            <a:ext cx="2746648" cy="4392488"/>
          </a:xfrm>
        </p:spPr>
        <p:txBody>
          <a:bodyPr>
            <a:noAutofit/>
          </a:bodyPr>
          <a:lstStyle/>
          <a:p>
            <a:r>
              <a:rPr lang="uk-UA" sz="2200" b="1" i="1" dirty="0" smtClean="0"/>
              <a:t>Після </a:t>
            </a:r>
            <a:r>
              <a:rPr lang="uk-UA" sz="2200" b="1" i="1" dirty="0"/>
              <a:t>уроку </a:t>
            </a:r>
            <a:r>
              <a:rPr lang="ru-RU" sz="2200" b="1" i="1" dirty="0" err="1"/>
              <a:t>Учень</a:t>
            </a:r>
            <a:endParaRPr lang="ru-RU" sz="2200" dirty="0"/>
          </a:p>
          <a:p>
            <a:r>
              <a:rPr lang="ru-RU" sz="2200" b="1" dirty="0" err="1"/>
              <a:t>пояснює</a:t>
            </a:r>
            <a:r>
              <a:rPr lang="ru-RU" sz="2200" b="1" dirty="0"/>
              <a:t>:</a:t>
            </a:r>
            <a:endParaRPr lang="ru-RU" sz="2200" dirty="0"/>
          </a:p>
          <a:p>
            <a:pPr lvl="0"/>
            <a:r>
              <a:rPr lang="ru-RU" sz="2200" dirty="0" err="1"/>
              <a:t>поняття</a:t>
            </a:r>
            <a:r>
              <a:rPr lang="ru-RU" sz="2200" dirty="0"/>
              <a:t> </a:t>
            </a:r>
            <a:r>
              <a:rPr lang="ru-RU" sz="2200" dirty="0" err="1"/>
              <a:t>миттєвого</a:t>
            </a:r>
            <a:r>
              <a:rPr lang="ru-RU" sz="2200" dirty="0"/>
              <a:t> </a:t>
            </a:r>
            <a:r>
              <a:rPr lang="ru-RU" sz="2200" dirty="0" err="1"/>
              <a:t>повідомлення</a:t>
            </a:r>
            <a:r>
              <a:rPr lang="ru-RU" sz="2200" dirty="0"/>
              <a:t>; </a:t>
            </a:r>
          </a:p>
          <a:p>
            <a:pPr lvl="0"/>
            <a:r>
              <a:rPr lang="ru-RU" sz="2200" dirty="0"/>
              <a:t>принцип </a:t>
            </a:r>
            <a:r>
              <a:rPr lang="ru-RU" sz="2200" dirty="0" err="1"/>
              <a:t>функціонування</a:t>
            </a:r>
            <a:r>
              <a:rPr lang="ru-RU" sz="2200" dirty="0"/>
              <a:t> </a:t>
            </a:r>
            <a:r>
              <a:rPr lang="ru-RU" sz="2200" dirty="0" err="1"/>
              <a:t>служби</a:t>
            </a:r>
            <a:r>
              <a:rPr lang="ru-RU" sz="2200" dirty="0"/>
              <a:t> </a:t>
            </a:r>
            <a:r>
              <a:rPr lang="ru-RU" sz="2200" dirty="0" err="1"/>
              <a:t>обміну</a:t>
            </a:r>
            <a:r>
              <a:rPr lang="ru-RU" sz="2200" dirty="0"/>
              <a:t> </a:t>
            </a:r>
            <a:r>
              <a:rPr lang="ru-RU" sz="2200" dirty="0" err="1"/>
              <a:t>миттєвими</a:t>
            </a:r>
            <a:r>
              <a:rPr lang="ru-RU" sz="2200" dirty="0"/>
              <a:t> </a:t>
            </a:r>
            <a:r>
              <a:rPr lang="ru-RU" sz="2200" dirty="0" err="1"/>
              <a:t>повідомленнями</a:t>
            </a:r>
            <a:r>
              <a:rPr lang="ru-RU" sz="2200" dirty="0"/>
              <a:t>;</a:t>
            </a:r>
          </a:p>
          <a:p>
            <a:r>
              <a:rPr lang="ru-RU" sz="2200" b="1" dirty="0"/>
              <a:t>наводить </a:t>
            </a:r>
            <a:r>
              <a:rPr lang="ru-RU" sz="2200" b="1" dirty="0" err="1"/>
              <a:t>приклади</a:t>
            </a:r>
            <a:r>
              <a:rPr lang="ru-RU" sz="2200" b="1" dirty="0"/>
              <a:t>:</a:t>
            </a:r>
            <a:endParaRPr lang="ru-RU" sz="2200" dirty="0"/>
          </a:p>
          <a:p>
            <a:pPr lvl="0"/>
            <a:r>
              <a:rPr lang="ru-RU" sz="2200" dirty="0" err="1"/>
              <a:t>програм</a:t>
            </a:r>
            <a:r>
              <a:rPr lang="ru-RU" sz="2200" dirty="0"/>
              <a:t> </a:t>
            </a:r>
            <a:r>
              <a:rPr lang="ru-RU" sz="2200" dirty="0" err="1"/>
              <a:t>обміну</a:t>
            </a:r>
            <a:r>
              <a:rPr lang="ru-RU" sz="2200" dirty="0"/>
              <a:t> </a:t>
            </a:r>
            <a:r>
              <a:rPr lang="ru-RU" sz="2200" dirty="0" err="1"/>
              <a:t>миттєвими</a:t>
            </a:r>
            <a:r>
              <a:rPr lang="ru-RU" sz="2200" dirty="0"/>
              <a:t> </a:t>
            </a:r>
            <a:r>
              <a:rPr lang="ru-RU" sz="2200" dirty="0" err="1"/>
              <a:t>повідомленнями</a:t>
            </a:r>
            <a:r>
              <a:rPr lang="ru-RU" sz="2200" dirty="0" smtClean="0"/>
              <a:t>;</a:t>
            </a:r>
            <a:endParaRPr lang="ru-RU" sz="2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347864" y="980728"/>
            <a:ext cx="5338936" cy="5145435"/>
          </a:xfrm>
        </p:spPr>
        <p:txBody>
          <a:bodyPr>
            <a:noAutofit/>
          </a:bodyPr>
          <a:lstStyle/>
          <a:p>
            <a:r>
              <a:rPr lang="ru-RU" sz="2000" b="1" dirty="0" err="1" smtClean="0"/>
              <a:t>вміє</a:t>
            </a:r>
            <a:r>
              <a:rPr lang="ru-RU" sz="2000" b="1" dirty="0" smtClean="0"/>
              <a:t>:</a:t>
            </a:r>
            <a:endParaRPr lang="ru-RU" sz="2000" dirty="0" smtClean="0"/>
          </a:p>
          <a:p>
            <a:pPr lvl="0"/>
            <a:r>
              <a:rPr lang="ru-RU" sz="2000" dirty="0" err="1" smtClean="0"/>
              <a:t>реєструватися</a:t>
            </a:r>
            <a:r>
              <a:rPr lang="ru-RU" sz="2000" dirty="0" smtClean="0"/>
              <a:t> у </a:t>
            </a:r>
            <a:r>
              <a:rPr lang="ru-RU" sz="2000" dirty="0" err="1" smtClean="0"/>
              <a:t>службі</a:t>
            </a:r>
            <a:r>
              <a:rPr lang="ru-RU" sz="2000" dirty="0" smtClean="0"/>
              <a:t> </a:t>
            </a:r>
            <a:r>
              <a:rPr lang="ru-RU" sz="2000" dirty="0" err="1" smtClean="0"/>
              <a:t>обміну</a:t>
            </a:r>
            <a:r>
              <a:rPr lang="ru-RU" sz="2000" dirty="0" smtClean="0"/>
              <a:t> </a:t>
            </a:r>
            <a:r>
              <a:rPr lang="ru-RU" sz="2000" dirty="0" err="1" smtClean="0"/>
              <a:t>миттєвими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повідомленнями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err="1" smtClean="0"/>
              <a:t>отримувати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ідентифікаційний</a:t>
            </a:r>
            <a:r>
              <a:rPr lang="ru-RU" sz="2000" dirty="0" smtClean="0"/>
              <a:t> номер у </a:t>
            </a:r>
            <a:r>
              <a:rPr lang="ru-RU" sz="2000" dirty="0" err="1" smtClean="0"/>
              <a:t>програмі</a:t>
            </a:r>
            <a:r>
              <a:rPr lang="ru-RU" sz="2000" dirty="0" smtClean="0"/>
              <a:t> </a:t>
            </a:r>
            <a:r>
              <a:rPr lang="ru-RU" sz="2000" dirty="0" err="1" smtClean="0"/>
              <a:t>обміну</a:t>
            </a:r>
            <a:r>
              <a:rPr lang="ru-RU" sz="2000" dirty="0" smtClean="0"/>
              <a:t> </a:t>
            </a:r>
            <a:r>
              <a:rPr lang="ru-RU" sz="2000" dirty="0" err="1" smtClean="0"/>
              <a:t>миттєвими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повідомленнями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err="1" smtClean="0"/>
              <a:t>запускати</a:t>
            </a:r>
            <a:r>
              <a:rPr lang="ru-RU" sz="2000" dirty="0" smtClean="0"/>
              <a:t> на </a:t>
            </a:r>
            <a:r>
              <a:rPr lang="ru-RU" sz="2000" dirty="0" err="1" smtClean="0"/>
              <a:t>виконання</a:t>
            </a:r>
            <a:r>
              <a:rPr lang="ru-RU" sz="2000" dirty="0" smtClean="0"/>
              <a:t> та </a:t>
            </a:r>
            <a:r>
              <a:rPr lang="ru-RU" sz="2000" dirty="0" err="1" smtClean="0"/>
              <a:t>завершувати</a:t>
            </a:r>
            <a:r>
              <a:rPr lang="ru-RU" sz="2000" dirty="0" smtClean="0"/>
              <a:t> роботу з </a:t>
            </a:r>
            <a:r>
              <a:rPr lang="ru-RU" sz="2000" dirty="0" err="1" smtClean="0"/>
              <a:t>програмою</a:t>
            </a:r>
            <a:r>
              <a:rPr lang="ru-RU" sz="2000" dirty="0" smtClean="0"/>
              <a:t> </a:t>
            </a:r>
            <a:r>
              <a:rPr lang="ru-RU" sz="2000" dirty="0" err="1" smtClean="0"/>
              <a:t>обміну</a:t>
            </a:r>
            <a:r>
              <a:rPr lang="ru-RU" sz="2000" dirty="0" smtClean="0"/>
              <a:t> </a:t>
            </a:r>
            <a:r>
              <a:rPr lang="ru-RU" sz="2000" dirty="0" err="1" smtClean="0"/>
              <a:t>миттєвими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повідомленнями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err="1" smtClean="0"/>
              <a:t>знаходити</a:t>
            </a:r>
            <a:r>
              <a:rPr lang="ru-RU" sz="2000" dirty="0" smtClean="0"/>
              <a:t> </a:t>
            </a:r>
            <a:r>
              <a:rPr lang="ru-RU" sz="2000" dirty="0" err="1" smtClean="0"/>
              <a:t>співрозмовників</a:t>
            </a:r>
            <a:r>
              <a:rPr lang="ru-RU" sz="2000" dirty="0" smtClean="0"/>
              <a:t> і </a:t>
            </a:r>
            <a:r>
              <a:rPr lang="ru-RU" sz="2000" dirty="0" err="1" smtClean="0"/>
              <a:t>запрошувати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їх</a:t>
            </a:r>
            <a:r>
              <a:rPr lang="ru-RU" sz="2000" dirty="0" smtClean="0"/>
              <a:t> до </a:t>
            </a:r>
            <a:r>
              <a:rPr lang="ru-RU" sz="2000" dirty="0" err="1" smtClean="0"/>
              <a:t>мережі</a:t>
            </a:r>
            <a:r>
              <a:rPr lang="ru-RU" sz="2000" dirty="0" smtClean="0"/>
              <a:t> </a:t>
            </a:r>
            <a:r>
              <a:rPr lang="ru-RU" sz="2000" dirty="0" err="1" smtClean="0"/>
              <a:t>обміну</a:t>
            </a:r>
            <a:r>
              <a:rPr lang="ru-RU" sz="2000" dirty="0" smtClean="0"/>
              <a:t> </a:t>
            </a:r>
            <a:r>
              <a:rPr lang="ru-RU" sz="2000" dirty="0" err="1" smtClean="0"/>
              <a:t>миттєвими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повідомленнями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err="1" smtClean="0"/>
              <a:t>керувати</a:t>
            </a:r>
            <a:r>
              <a:rPr lang="ru-RU" sz="2000" dirty="0" smtClean="0"/>
              <a:t> списком </a:t>
            </a:r>
            <a:r>
              <a:rPr lang="ru-RU" sz="2000" dirty="0" err="1" smtClean="0"/>
              <a:t>контактів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err="1" smtClean="0"/>
              <a:t>надсилати</a:t>
            </a:r>
            <a:r>
              <a:rPr lang="ru-RU" sz="2000" dirty="0" smtClean="0"/>
              <a:t> й </a:t>
            </a:r>
            <a:r>
              <a:rPr lang="ru-RU" sz="2000" dirty="0" err="1" smtClean="0"/>
              <a:t>отримувати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повідомлення</a:t>
            </a:r>
            <a:r>
              <a:rPr lang="ru-RU" sz="2000" dirty="0" smtClean="0"/>
              <a:t>;</a:t>
            </a:r>
          </a:p>
          <a:p>
            <a:pPr lvl="0"/>
            <a:r>
              <a:rPr lang="ru-RU" sz="2000" dirty="0" err="1" smtClean="0"/>
              <a:t>надсилати</a:t>
            </a:r>
            <a:r>
              <a:rPr lang="ru-RU" sz="2000" dirty="0" smtClean="0"/>
              <a:t> й </a:t>
            </a:r>
            <a:r>
              <a:rPr lang="ru-RU" sz="2000" dirty="0" err="1" smtClean="0"/>
              <a:t>отримувати</a:t>
            </a:r>
            <a:r>
              <a:rPr lang="ru-RU" sz="2000" dirty="0" smtClean="0"/>
              <a:t> </a:t>
            </a:r>
            <a:r>
              <a:rPr lang="ru-RU" sz="2000" dirty="0" err="1" smtClean="0"/>
              <a:t>файли</a:t>
            </a:r>
            <a:r>
              <a:rPr lang="ru-RU" sz="2000" dirty="0" smtClean="0"/>
              <a:t> в </a:t>
            </a:r>
            <a:r>
              <a:rPr lang="ru-RU" sz="2000" dirty="0" err="1" smtClean="0"/>
              <a:t>програмі</a:t>
            </a:r>
            <a:r>
              <a:rPr lang="ru-RU" sz="2000" dirty="0" smtClean="0"/>
              <a:t> </a:t>
            </a:r>
            <a:r>
              <a:rPr lang="ru-RU" sz="2000" dirty="0" err="1" smtClean="0"/>
              <a:t>обміну</a:t>
            </a:r>
            <a:r>
              <a:rPr lang="ru-RU" sz="2000" dirty="0" smtClean="0"/>
              <a:t> </a:t>
            </a:r>
            <a:r>
              <a:rPr lang="ru-RU" sz="2000" dirty="0" err="1" smtClean="0"/>
              <a:t>миттєвими</a:t>
            </a:r>
            <a:r>
              <a:rPr lang="ru-RU" sz="2000" dirty="0" smtClean="0"/>
              <a:t> </a:t>
            </a:r>
            <a:r>
              <a:rPr lang="ru-RU" sz="2000" dirty="0" err="1" smtClean="0"/>
              <a:t>повідомленнями</a:t>
            </a:r>
            <a:r>
              <a:rPr lang="ru-RU" sz="2000" dirty="0" smtClean="0"/>
              <a:t>;</a:t>
            </a:r>
          </a:p>
          <a:p>
            <a:endParaRPr lang="uk-UA" sz="2000" dirty="0" smtClean="0"/>
          </a:p>
          <a:p>
            <a:endParaRPr lang="uk-UA" sz="20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6441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Актуалізація знань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00201"/>
            <a:ext cx="8064896" cy="4205064"/>
          </a:xfrm>
        </p:spPr>
        <p:txBody>
          <a:bodyPr>
            <a:normAutofit lnSpcReduction="10000"/>
          </a:bodyPr>
          <a:lstStyle/>
          <a:p>
            <a:pPr marL="514350" lvl="0" indent="-514350">
              <a:buAutoNum type="arabicPeriod"/>
            </a:pPr>
            <a:r>
              <a:rPr lang="uk-UA" u="sng" dirty="0" smtClean="0"/>
              <a:t>Визначити </a:t>
            </a:r>
            <a:r>
              <a:rPr lang="uk-UA" u="sng" dirty="0"/>
              <a:t>коректні адреси електронної </a:t>
            </a:r>
            <a:r>
              <a:rPr lang="uk-UA" u="sng" dirty="0" smtClean="0"/>
              <a:t>пошти</a:t>
            </a:r>
          </a:p>
          <a:p>
            <a:pPr marL="0" lvl="0" indent="0">
              <a:buNone/>
            </a:pPr>
            <a:endParaRPr lang="ru-RU" dirty="0"/>
          </a:p>
          <a:p>
            <a:pPr marL="514350" lvl="0" indent="-514350">
              <a:buFont typeface="+mj-lt"/>
              <a:buAutoNum type="alphaLcParenR"/>
            </a:pPr>
            <a:r>
              <a:rPr lang="en-US" dirty="0" err="1"/>
              <a:t>i</a:t>
            </a:r>
            <a:r>
              <a:rPr lang="uk-UA" dirty="0" err="1"/>
              <a:t>nfo</a:t>
            </a:r>
            <a:r>
              <a:rPr lang="en-US" dirty="0"/>
              <a:t>_</a:t>
            </a:r>
            <a:r>
              <a:rPr lang="en-US" dirty="0" err="1"/>
              <a:t>turs</a:t>
            </a:r>
            <a:r>
              <a:rPr lang="uk-UA" dirty="0"/>
              <a:t>@</a:t>
            </a:r>
            <a:r>
              <a:rPr lang="uk-UA" dirty="0" err="1"/>
              <a:t>wikipedia.org</a:t>
            </a:r>
            <a:endParaRPr lang="ru-RU" dirty="0"/>
          </a:p>
          <a:p>
            <a:pPr marL="514350" lvl="0" indent="-514350">
              <a:buFont typeface="+mj-lt"/>
              <a:buAutoNum type="alphaLcParenR"/>
            </a:pPr>
            <a:r>
              <a:rPr lang="uk-UA" dirty="0" err="1"/>
              <a:t>dept</a:t>
            </a:r>
            <a:r>
              <a:rPr lang="en-US" dirty="0"/>
              <a:t>~</a:t>
            </a:r>
            <a:r>
              <a:rPr lang="uk-UA" dirty="0"/>
              <a:t>mg@econom.zp.ua</a:t>
            </a:r>
            <a:endParaRPr lang="ru-RU" dirty="0"/>
          </a:p>
          <a:p>
            <a:pPr marL="514350" lvl="0" indent="-514350">
              <a:buFont typeface="+mj-lt"/>
              <a:buAutoNum type="alphaLcParenR"/>
            </a:pPr>
            <a:r>
              <a:rPr lang="uk-UA" dirty="0" err="1"/>
              <a:t>dept</a:t>
            </a:r>
            <a:r>
              <a:rPr lang="uk-UA" dirty="0"/>
              <a:t>&amp;</a:t>
            </a:r>
            <a:r>
              <a:rPr lang="uk-UA" dirty="0" err="1"/>
              <a:t>mg.econom.zp.ua</a:t>
            </a:r>
            <a:endParaRPr lang="ru-RU" dirty="0"/>
          </a:p>
          <a:p>
            <a:pPr marL="514350" lvl="0" indent="-514350">
              <a:buFont typeface="+mj-lt"/>
              <a:buAutoNum type="alphaLcParenR"/>
            </a:pPr>
            <a:r>
              <a:rPr lang="en-US" dirty="0"/>
              <a:t>http</a:t>
            </a:r>
            <a:r>
              <a:rPr lang="uk-UA" dirty="0"/>
              <a:t>://</a:t>
            </a:r>
            <a:r>
              <a:rPr lang="uk-UA" dirty="0" err="1"/>
              <a:t>de</a:t>
            </a:r>
            <a:r>
              <a:rPr lang="uk-UA" dirty="0"/>
              <a:t>pt_mg@</a:t>
            </a:r>
            <a:r>
              <a:rPr lang="en-US" dirty="0"/>
              <a:t>com</a:t>
            </a:r>
            <a:r>
              <a:rPr lang="uk-UA" dirty="0" err="1"/>
              <a:t>.ua</a:t>
            </a:r>
            <a:r>
              <a:rPr lang="uk-UA" dirty="0"/>
              <a:t> </a:t>
            </a:r>
            <a:endParaRPr lang="ru-RU" dirty="0"/>
          </a:p>
          <a:p>
            <a:pPr marL="514350" lvl="0" indent="-514350">
              <a:buFont typeface="+mj-lt"/>
              <a:buAutoNum type="alphaLcParenR"/>
            </a:pPr>
            <a:r>
              <a:rPr lang="uk-UA" dirty="0" smtClean="0"/>
              <a:t>dept.mg@econom.zp.ua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8841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Актуалізація знань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600201"/>
            <a:ext cx="7920880" cy="420506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ru-RU" u="sng" dirty="0" smtClean="0"/>
              <a:t>2. </a:t>
            </a:r>
            <a:r>
              <a:rPr lang="ru-RU" u="sng" dirty="0" err="1" smtClean="0"/>
              <a:t>Який</a:t>
            </a:r>
            <a:r>
              <a:rPr lang="ru-RU" u="sng" dirty="0" smtClean="0"/>
              <a:t> </a:t>
            </a:r>
            <a:r>
              <a:rPr lang="uk-UA" u="sng" dirty="0"/>
              <a:t>із цих </a:t>
            </a:r>
            <a:r>
              <a:rPr lang="uk-UA" u="sng" dirty="0" err="1"/>
              <a:t>смацликів</a:t>
            </a:r>
            <a:r>
              <a:rPr lang="uk-UA" u="sng" dirty="0"/>
              <a:t> означає сміх?</a:t>
            </a:r>
            <a:endParaRPr lang="ru-RU" dirty="0"/>
          </a:p>
          <a:p>
            <a:pPr marL="742950" lvl="0" indent="-742950">
              <a:buFont typeface="+mj-lt"/>
              <a:buAutoNum type="alphaLcParenR"/>
            </a:pPr>
            <a:r>
              <a:rPr lang="uk-UA" sz="4000" dirty="0"/>
              <a:t>:-(</a:t>
            </a:r>
            <a:endParaRPr lang="ru-RU" sz="4000" dirty="0"/>
          </a:p>
          <a:p>
            <a:pPr marL="742950" lvl="0" indent="-742950">
              <a:buFont typeface="+mj-lt"/>
              <a:buAutoNum type="alphaLcParenR"/>
            </a:pPr>
            <a:r>
              <a:rPr lang="uk-UA" sz="4000" dirty="0"/>
              <a:t>;-) </a:t>
            </a:r>
            <a:endParaRPr lang="ru-RU" sz="4000" dirty="0"/>
          </a:p>
          <a:p>
            <a:pPr marL="742950" lvl="0" indent="-742950">
              <a:buFont typeface="+mj-lt"/>
              <a:buAutoNum type="alphaLcParenR"/>
            </a:pPr>
            <a:r>
              <a:rPr lang="uk-UA" sz="4000" dirty="0"/>
              <a:t>:-</a:t>
            </a:r>
            <a:r>
              <a:rPr lang="en-US" sz="4000" dirty="0"/>
              <a:t>|</a:t>
            </a:r>
            <a:endParaRPr lang="ru-RU" sz="4000" dirty="0"/>
          </a:p>
          <a:p>
            <a:pPr marL="742950" lvl="0" indent="-742950">
              <a:buFont typeface="+mj-lt"/>
              <a:buAutoNum type="alphaLcParenR"/>
            </a:pPr>
            <a:r>
              <a:rPr lang="en-US" sz="4000" dirty="0"/>
              <a:t>:-P</a:t>
            </a:r>
            <a:endParaRPr lang="ru-RU" sz="4000" dirty="0"/>
          </a:p>
          <a:p>
            <a:pPr marL="742950" lvl="0" indent="-742950">
              <a:buFont typeface="+mj-lt"/>
              <a:buAutoNum type="alphaLcParenR"/>
            </a:pPr>
            <a:r>
              <a:rPr lang="en-US" sz="4000" dirty="0"/>
              <a:t>:-D </a:t>
            </a:r>
            <a:endParaRPr lang="ru-RU" sz="4000" dirty="0"/>
          </a:p>
          <a:p>
            <a:pPr marL="514350" lvl="0" indent="-514350"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502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Актуалізація знань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600201"/>
            <a:ext cx="7848872" cy="4205064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uk-UA" u="sng" dirty="0" smtClean="0"/>
              <a:t>3. Яка </a:t>
            </a:r>
            <a:r>
              <a:rPr lang="uk-UA" u="sng" dirty="0"/>
              <a:t>із наведених програм є більш стійкою до атак вірусів та хробаків</a:t>
            </a:r>
            <a:r>
              <a:rPr lang="uk-UA" u="sng" dirty="0" smtClean="0"/>
              <a:t>?</a:t>
            </a:r>
          </a:p>
          <a:p>
            <a:pPr marL="0" lvl="0" indent="0">
              <a:buNone/>
            </a:pPr>
            <a:endParaRPr lang="ru-RU" dirty="0"/>
          </a:p>
          <a:p>
            <a:pPr marL="514350" lvl="0" indent="-514350">
              <a:buFont typeface="+mj-lt"/>
              <a:buAutoNum type="alphaLcParenR"/>
            </a:pPr>
            <a:r>
              <a:rPr lang="uk-UA" dirty="0"/>
              <a:t>Outlook Express</a:t>
            </a:r>
            <a:endParaRPr lang="ru-RU" dirty="0"/>
          </a:p>
          <a:p>
            <a:pPr marL="514350" lvl="0" indent="-514350">
              <a:buFont typeface="+mj-lt"/>
              <a:buAutoNum type="alphaLcParenR"/>
            </a:pPr>
            <a:r>
              <a:rPr lang="uk-UA" dirty="0"/>
              <a:t>Microsoft Outlook</a:t>
            </a:r>
            <a:endParaRPr lang="ru-RU" dirty="0"/>
          </a:p>
          <a:p>
            <a:pPr marL="514350" lvl="0" indent="-514350">
              <a:buFont typeface="+mj-lt"/>
              <a:buAutoNum type="alphaLcParenR"/>
            </a:pPr>
            <a:r>
              <a:rPr lang="uk-UA" dirty="0" err="1"/>
              <a:t>Mozilla</a:t>
            </a:r>
            <a:r>
              <a:rPr lang="uk-UA" dirty="0"/>
              <a:t> </a:t>
            </a:r>
            <a:r>
              <a:rPr lang="uk-UA" dirty="0" err="1" smtClean="0"/>
              <a:t>Thunderbird</a:t>
            </a:r>
            <a:endParaRPr lang="ru-RU" dirty="0"/>
          </a:p>
          <a:p>
            <a:pPr marL="514350" lvl="0" indent="-514350">
              <a:buFont typeface="+mj-lt"/>
              <a:buAutoNum type="alphaLcParenR"/>
            </a:pPr>
            <a:r>
              <a:rPr lang="uk-UA" dirty="0" err="1"/>
              <a:t>Opera</a:t>
            </a:r>
            <a:r>
              <a:rPr lang="uk-UA" dirty="0"/>
              <a:t> </a:t>
            </a:r>
            <a:r>
              <a:rPr lang="uk-UA" dirty="0" err="1"/>
              <a:t>Mail</a:t>
            </a:r>
            <a:endParaRPr lang="ru-RU" dirty="0"/>
          </a:p>
          <a:p>
            <a:pPr marL="514350" lvl="0" indent="-514350">
              <a:buFont typeface="+mj-lt"/>
              <a:buAutoNum type="alphaLcParenR"/>
            </a:pPr>
            <a:r>
              <a:rPr lang="uk-UA" dirty="0" err="1"/>
              <a:t>The</a:t>
            </a:r>
            <a:r>
              <a:rPr lang="uk-UA" dirty="0"/>
              <a:t> </a:t>
            </a:r>
            <a:r>
              <a:rPr lang="uk-UA" dirty="0" err="1"/>
              <a:t>Bat</a:t>
            </a:r>
            <a:r>
              <a:rPr lang="uk-UA" dirty="0"/>
              <a:t>!</a:t>
            </a:r>
            <a:endParaRPr lang="ru-RU" dirty="0"/>
          </a:p>
          <a:p>
            <a:pPr marL="514350" lvl="0" indent="-514350"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874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Актуалізація знань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00201"/>
            <a:ext cx="8064896" cy="4205064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uk-UA" u="sng" dirty="0" smtClean="0"/>
              <a:t>4. Як </a:t>
            </a:r>
            <a:r>
              <a:rPr lang="uk-UA" u="sng" dirty="0"/>
              <a:t>називають програму, що надає інтерфейс для роботи зі службою електронної пошти</a:t>
            </a:r>
            <a:r>
              <a:rPr lang="uk-UA" u="sng" dirty="0" smtClean="0"/>
              <a:t>?</a:t>
            </a:r>
          </a:p>
          <a:p>
            <a:pPr marL="0" lvl="0" indent="0">
              <a:buNone/>
            </a:pPr>
            <a:endParaRPr lang="ru-RU" dirty="0"/>
          </a:p>
          <a:p>
            <a:pPr marL="514350" lvl="0" indent="-514350">
              <a:buFont typeface="+mj-lt"/>
              <a:buAutoNum type="alphaLcParenR"/>
            </a:pPr>
            <a:r>
              <a:rPr lang="uk-UA" dirty="0"/>
              <a:t>Поштовий агент</a:t>
            </a:r>
            <a:endParaRPr lang="ru-RU" dirty="0"/>
          </a:p>
          <a:p>
            <a:pPr marL="514350" lvl="0" indent="-514350">
              <a:buFont typeface="+mj-lt"/>
              <a:buAutoNum type="alphaLcParenR"/>
            </a:pPr>
            <a:r>
              <a:rPr lang="uk-UA" dirty="0"/>
              <a:t>Поштовий клієнт</a:t>
            </a:r>
            <a:endParaRPr lang="ru-RU" dirty="0"/>
          </a:p>
          <a:p>
            <a:pPr marL="514350" lvl="0" indent="-514350">
              <a:buFont typeface="+mj-lt"/>
              <a:buAutoNum type="alphaLcParenR"/>
            </a:pPr>
            <a:r>
              <a:rPr lang="uk-UA" dirty="0"/>
              <a:t>Поштовий сервер</a:t>
            </a:r>
            <a:endParaRPr lang="ru-RU" dirty="0"/>
          </a:p>
          <a:p>
            <a:pPr marL="514350" lvl="0" indent="-514350">
              <a:buFont typeface="+mj-lt"/>
              <a:buAutoNum type="alphaLcParenR"/>
            </a:pPr>
            <a:r>
              <a:rPr lang="uk-UA" dirty="0"/>
              <a:t>Поштовий редактор</a:t>
            </a:r>
            <a:endParaRPr lang="ru-RU" dirty="0"/>
          </a:p>
          <a:p>
            <a:pPr marL="514350" lvl="0" indent="-514350">
              <a:buFont typeface="+mj-lt"/>
              <a:buAutoNum type="alphaLcParenR"/>
            </a:pPr>
            <a:r>
              <a:rPr lang="uk-UA" dirty="0"/>
              <a:t>Поштовий індекс</a:t>
            </a:r>
            <a:endParaRPr lang="ru-RU" dirty="0"/>
          </a:p>
          <a:p>
            <a:pPr marL="514350" lvl="0" indent="-514350">
              <a:buAutoNum type="arabicPeriod"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456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Ключ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8378109"/>
              </p:ext>
            </p:extLst>
          </p:nvPr>
        </p:nvGraphicFramePr>
        <p:xfrm>
          <a:off x="1331640" y="1556792"/>
          <a:ext cx="6624737" cy="3299040"/>
        </p:xfrm>
        <a:graphic>
          <a:graphicData uri="http://schemas.openxmlformats.org/drawingml/2006/table">
            <a:tbl>
              <a:tblPr firstRow="1" firstCol="1" bandRow="1">
                <a:tableStyleId>{35758FB7-9AC5-4552-8A53-C91805E547FA}</a:tableStyleId>
              </a:tblPr>
              <a:tblGrid>
                <a:gridCol w="1654883"/>
                <a:gridCol w="1656618"/>
                <a:gridCol w="1656618"/>
                <a:gridCol w="1656618"/>
              </a:tblGrid>
              <a:tr h="1649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4800" dirty="0">
                          <a:effectLst/>
                        </a:rPr>
                        <a:t>1</a:t>
                      </a:r>
                      <a:endParaRPr lang="ru-RU" sz="4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4800" dirty="0">
                          <a:effectLst/>
                        </a:rPr>
                        <a:t>2</a:t>
                      </a:r>
                      <a:endParaRPr lang="ru-RU" sz="4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4800" dirty="0">
                          <a:effectLst/>
                        </a:rPr>
                        <a:t>3</a:t>
                      </a:r>
                      <a:endParaRPr lang="ru-RU" sz="4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4800">
                          <a:effectLst/>
                        </a:rPr>
                        <a:t>4</a:t>
                      </a:r>
                      <a:endParaRPr lang="ru-RU" sz="4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495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4800" dirty="0">
                          <a:effectLst/>
                        </a:rPr>
                        <a:t>а, е</a:t>
                      </a:r>
                      <a:endParaRPr lang="ru-RU" sz="4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4800" dirty="0">
                          <a:effectLst/>
                        </a:rPr>
                        <a:t>е</a:t>
                      </a:r>
                      <a:endParaRPr lang="ru-RU" sz="4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4800" dirty="0">
                          <a:effectLst/>
                        </a:rPr>
                        <a:t>с</a:t>
                      </a:r>
                      <a:endParaRPr lang="ru-RU" sz="4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4800" dirty="0">
                          <a:effectLst/>
                        </a:rPr>
                        <a:t>b</a:t>
                      </a:r>
                      <a:endParaRPr lang="ru-RU" sz="4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2673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Поняття миттєвого </a:t>
            </a: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2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повідомлення </a:t>
            </a:r>
            <a:endParaRPr lang="uk-UA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bg2">
                  <a:lumMod val="2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b="1" i="1" dirty="0"/>
              <a:t>Служби миттєвого обміну повідомленнями призначені</a:t>
            </a:r>
            <a:r>
              <a:rPr lang="uk-UA" b="1" dirty="0"/>
              <a:t> </a:t>
            </a:r>
            <a:r>
              <a:rPr lang="uk-UA" dirty="0"/>
              <a:t>для передавання повідомлень мережею в режимі реального часу.</a:t>
            </a:r>
            <a:endParaRPr lang="ru-RU" dirty="0"/>
          </a:p>
          <a:p>
            <a:r>
              <a:rPr lang="uk-UA" b="1" i="1" dirty="0"/>
              <a:t>Миттєве повідомлення</a:t>
            </a:r>
            <a:r>
              <a:rPr lang="uk-UA" dirty="0"/>
              <a:t> може бути текстовим, голосовим, відео, завдяки чому IM-служби можуть використовуватися для проведення </a:t>
            </a:r>
            <a:r>
              <a:rPr lang="uk-UA" dirty="0" err="1"/>
              <a:t>теле-</a:t>
            </a:r>
            <a:r>
              <a:rPr lang="uk-UA" dirty="0"/>
              <a:t> та відео конференцій. Крім того, користувачі можуть передавати файли та виконувати спільні дії (спільно створювати текстовий документ, графічне зображення, грати в комп’ютерну гру та ін..</a:t>
            </a:r>
            <a:endParaRPr lang="ru-RU" dirty="0"/>
          </a:p>
          <a:p>
            <a:endParaRPr lang="uk-UA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uk-UA" smtClean="0"/>
              <a:t>Вакульчук Т.В.</a:t>
            </a:r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879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учительська презентаці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учительська презентація</Template>
  <TotalTime>0</TotalTime>
  <Words>719</Words>
  <Application>Microsoft Office PowerPoint</Application>
  <PresentationFormat>Экран (4:3)</PresentationFormat>
  <Paragraphs>123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учительська презентація</vt:lpstr>
      <vt:lpstr>Презентация PowerPoint</vt:lpstr>
      <vt:lpstr>Презентация PowerPoint</vt:lpstr>
      <vt:lpstr>Очікувані результати</vt:lpstr>
      <vt:lpstr>Актуалізація знань</vt:lpstr>
      <vt:lpstr>Актуалізація знань</vt:lpstr>
      <vt:lpstr>Актуалізація знань</vt:lpstr>
      <vt:lpstr>Актуалізація знань</vt:lpstr>
      <vt:lpstr>Ключ</vt:lpstr>
      <vt:lpstr>Поняття миттєвого повідомлення </vt:lpstr>
      <vt:lpstr>Складові служб миттєвого обміну повідомленнями</vt:lpstr>
      <vt:lpstr>Принципи функціонування</vt:lpstr>
      <vt:lpstr>Огляд популярних програм.</vt:lpstr>
      <vt:lpstr>Функції ІМ-месенджерів</vt:lpstr>
      <vt:lpstr>Функції ІМ-месенджерів</vt:lpstr>
      <vt:lpstr>Реєстрація в службі обміну миттєвими повідомленнями.  </vt:lpstr>
      <vt:lpstr>Виконання комплексу вправ для зняття м’язового напруження.  </vt:lpstr>
      <vt:lpstr>Практична робота  «Обмін миттєвими повідомленнями»</vt:lpstr>
      <vt:lpstr>Підсумки. домашнє завдання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taif</dc:creator>
  <cp:lastModifiedBy>Ира</cp:lastModifiedBy>
  <cp:revision>1</cp:revision>
  <dcterms:created xsi:type="dcterms:W3CDTF">2012-11-22T14:17:02Z</dcterms:created>
  <dcterms:modified xsi:type="dcterms:W3CDTF">2014-11-10T17:56:52Z</dcterms:modified>
</cp:coreProperties>
</file>