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9"/>
  </p:notesMasterIdLst>
  <p:sldIdLst>
    <p:sldId id="256" r:id="rId2"/>
    <p:sldId id="297" r:id="rId3"/>
    <p:sldId id="298" r:id="rId4"/>
    <p:sldId id="295" r:id="rId5"/>
    <p:sldId id="282" r:id="rId6"/>
    <p:sldId id="283" r:id="rId7"/>
    <p:sldId id="296" r:id="rId8"/>
    <p:sldId id="285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9" r:id="rId17"/>
    <p:sldId id="30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5DB"/>
    <a:srgbClr val="E0FBBB"/>
    <a:srgbClr val="C0FBFC"/>
    <a:srgbClr val="C7ED83"/>
    <a:srgbClr val="FFFFCC"/>
    <a:srgbClr val="DDF6FF"/>
    <a:srgbClr val="9AE2FC"/>
    <a:srgbClr val="E5E6B2"/>
    <a:srgbClr val="DCF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1" autoAdjust="0"/>
    <p:restoredTop sz="94638" autoAdjust="0"/>
  </p:normalViewPr>
  <p:slideViewPr>
    <p:cSldViewPr>
      <p:cViewPr>
        <p:scale>
          <a:sx n="87" d="100"/>
          <a:sy n="87" d="100"/>
        </p:scale>
        <p:origin x="-390" y="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9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Відеодані</c:v>
                </c:pt>
                <c:pt idx="1">
                  <c:v>Графічні дані</c:v>
                </c:pt>
                <c:pt idx="2">
                  <c:v>тексові дані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3.8</c:v>
                </c:pt>
                <c:pt idx="2">
                  <c:v>2.2999999999999998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Відеодані</c:v>
                </c:pt>
                <c:pt idx="1">
                  <c:v>Графічні дані</c:v>
                </c:pt>
                <c:pt idx="2">
                  <c:v>тексові дані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Відеодані</c:v>
                </c:pt>
                <c:pt idx="1">
                  <c:v>Графічні дані</c:v>
                </c:pt>
                <c:pt idx="2">
                  <c:v>тексові дані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5600256"/>
        <c:axId val="170128128"/>
        <c:axId val="0"/>
      </c:bar3DChart>
      <c:catAx>
        <c:axId val="165600256"/>
        <c:scaling>
          <c:orientation val="minMax"/>
        </c:scaling>
        <c:delete val="0"/>
        <c:axPos val="b"/>
        <c:majorTickMark val="out"/>
        <c:minorTickMark val="none"/>
        <c:tickLblPos val="nextTo"/>
        <c:crossAx val="170128128"/>
        <c:crosses val="autoZero"/>
        <c:auto val="1"/>
        <c:lblAlgn val="ctr"/>
        <c:lblOffset val="100"/>
        <c:noMultiLvlLbl val="0"/>
      </c:catAx>
      <c:valAx>
        <c:axId val="1701281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5600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E0D5B-DE13-4DA7-AB3C-13340735FE31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EBFB8-B477-4E99-B584-33C6E7B723C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6254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BFB8-B477-4E99-B584-33C6E7B723C3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BFB8-B477-4E99-B584-33C6E7B723C3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BFB8-B477-4E99-B584-33C6E7B723C3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DE772-A750-49DC-AC97-519351222AF0}" type="datetimeFigureOut">
              <a:rPr lang="ru-RU" smtClean="0"/>
              <a:pPr/>
              <a:t>05.01.2013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3EFBB-CC89-44AE-B3A3-B5A891CA758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" TargetMode="External"/><Relationship Id="rId2" Type="http://schemas.openxmlformats.org/officeDocument/2006/relationships/hyperlink" Target="http://ru.wikipedia.org/wik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0FBB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000240"/>
            <a:ext cx="821537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Стиснення і архівація</a:t>
            </a:r>
          </a:p>
          <a:p>
            <a:pPr algn="ctr"/>
            <a:r>
              <a:rPr lang="uk-UA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даних</a:t>
            </a:r>
            <a:endParaRPr lang="ru-RU" sz="6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142852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Підгірненська  загальноосвітня школа І-ІІІ ступенів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428728" y="5857892"/>
            <a:ext cx="62150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вчитель інформатики  Миланко Володимир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215166"/>
          </a:xfrm>
          <a:prstGeom prst="rect">
            <a:avLst/>
          </a:pr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57422" y="142852"/>
            <a:ext cx="4199419" cy="707886"/>
          </a:xfrm>
          <a:prstGeom prst="rect">
            <a:avLst/>
          </a:prstGeom>
          <a:noFill/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Архіва</a:t>
            </a:r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то</a:t>
            </a:r>
            <a:r>
              <a:rPr lang="uk-UA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р  </a:t>
            </a:r>
            <a:r>
              <a:rPr lang="uk-UA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7-</a:t>
            </a: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Zip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mbria" pitchFamily="18" charset="0"/>
              <a:ea typeface="DFKai-SB" pitchFamily="65" charset="-120"/>
              <a:cs typeface="Aparajita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071546"/>
            <a:ext cx="271464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28596" y="164305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Відкриття</a:t>
            </a:r>
            <a:r>
              <a:rPr lang="uk-UA" sz="1600" dirty="0" smtClean="0"/>
              <a:t> </a:t>
            </a:r>
            <a:r>
              <a:rPr lang="uk-UA" dirty="0" smtClean="0"/>
              <a:t>архіву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450057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Додавання  файла до архіву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500439"/>
            <a:ext cx="492922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Выгнутая вверх стрелка 13"/>
          <p:cNvSpPr/>
          <p:nvPr/>
        </p:nvSpPr>
        <p:spPr>
          <a:xfrm rot="16426512">
            <a:off x="2745642" y="3939463"/>
            <a:ext cx="861808" cy="439450"/>
          </a:xfrm>
          <a:prstGeom prst="curvedDownArrow">
            <a:avLst>
              <a:gd name="adj1" fmla="val 25000"/>
              <a:gd name="adj2" fmla="val 50018"/>
              <a:gd name="adj3" fmla="val 45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215166"/>
          </a:xfrm>
          <a:prstGeom prst="rect">
            <a:avLst/>
          </a:pr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mbria" pitchFamily="18" charset="0"/>
              <a:ea typeface="DFKai-SB" pitchFamily="65" charset="-120"/>
              <a:cs typeface="Aparajit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7422" y="142852"/>
            <a:ext cx="4199419" cy="707886"/>
          </a:xfrm>
          <a:prstGeom prst="rect">
            <a:avLst/>
          </a:prstGeom>
          <a:noFill/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Архіва</a:t>
            </a:r>
            <a:r>
              <a:rPr lang="ru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то</a:t>
            </a:r>
            <a:r>
              <a:rPr lang="uk-UA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р  </a:t>
            </a:r>
            <a:r>
              <a:rPr lang="uk-UA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7-</a:t>
            </a:r>
            <a:r>
              <a:rPr lang="en-US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mbria" pitchFamily="18" charset="0"/>
                <a:ea typeface="DFKai-SB" pitchFamily="65" charset="-120"/>
                <a:cs typeface="Aparajita" pitchFamily="34" charset="0"/>
              </a:rPr>
              <a:t>Zip</a:t>
            </a:r>
            <a:endParaRPr lang="ru-RU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mbria" pitchFamily="18" charset="0"/>
              <a:ea typeface="DFKai-SB" pitchFamily="65" charset="-120"/>
              <a:cs typeface="Aparajit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1000108"/>
            <a:ext cx="221457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500414"/>
            <a:ext cx="4133869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714480" y="1357298"/>
            <a:ext cx="1785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Параметри стиснення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714480" y="3500438"/>
            <a:ext cx="2143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Процес стиснення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215166"/>
          </a:xfrm>
          <a:prstGeom prst="rect">
            <a:avLst/>
          </a:pr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85728"/>
            <a:ext cx="6898918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Выгнутая вниз стрелка 5"/>
          <p:cNvSpPr/>
          <p:nvPr/>
        </p:nvSpPr>
        <p:spPr>
          <a:xfrm rot="5119137">
            <a:off x="-1365790" y="3478055"/>
            <a:ext cx="4515111" cy="1370515"/>
          </a:xfrm>
          <a:prstGeom prst="curvedUpArrow">
            <a:avLst>
              <a:gd name="adj1" fmla="val 5668"/>
              <a:gd name="adj2" fmla="val 21790"/>
              <a:gd name="adj3" fmla="val 88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857356" y="3571876"/>
            <a:ext cx="3571900" cy="25717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5643578"/>
            <a:ext cx="78581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5643578"/>
            <a:ext cx="872023" cy="963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2857488" y="6072206"/>
            <a:ext cx="2357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Об</a:t>
            </a:r>
            <a:r>
              <a:rPr lang="en-US" sz="1400" dirty="0" smtClean="0"/>
              <a:t>’</a:t>
            </a:r>
            <a:r>
              <a:rPr lang="ru-RU" sz="1400" dirty="0" smtClean="0"/>
              <a:t>экт , що підлягав  архівації</a:t>
            </a:r>
            <a:endParaRPr lang="ru-RU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6643702" y="6215082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 smtClean="0"/>
              <a:t>Архів</a:t>
            </a:r>
            <a:endParaRPr lang="ru-RU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215166"/>
          </a:xfrm>
          <a:prstGeom prst="rect">
            <a:avLst/>
          </a:prstGeo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5728"/>
            <a:ext cx="2357454" cy="2891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285992"/>
            <a:ext cx="872023" cy="89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3643314"/>
            <a:ext cx="2357454" cy="28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5643578"/>
            <a:ext cx="857256" cy="83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500694" y="2357430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Обсяг об</a:t>
            </a:r>
            <a:r>
              <a:rPr lang="en-US" dirty="0" smtClean="0"/>
              <a:t>’</a:t>
            </a:r>
            <a:r>
              <a:rPr lang="uk-UA" dirty="0" smtClean="0"/>
              <a:t>єкта до архівації  109 Мб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578645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Обсяг архівного файла 90,3 Мб   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0"/>
            <a:ext cx="8286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Методи стиснення:</a:t>
            </a:r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428596" y="714356"/>
            <a:ext cx="7929618" cy="642942"/>
          </a:xfrm>
          <a:prstGeom prst="round1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175" cmpd="thickThin">
            <a:solidFill>
              <a:schemeClr val="tx1">
                <a:lumMod val="65000"/>
                <a:lumOff val="35000"/>
              </a:schemeClr>
            </a:solidFill>
            <a:prstDash val="sysDot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Стиснення з регульованими втратами інформації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428596" y="3643314"/>
            <a:ext cx="7929618" cy="642942"/>
          </a:xfrm>
          <a:prstGeom prst="round1Rect">
            <a:avLst/>
          </a:pr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3175" cmpd="thickThin">
            <a:solidFill>
              <a:schemeClr val="tx1">
                <a:lumMod val="65000"/>
                <a:lumOff val="35000"/>
              </a:schemeClr>
            </a:solidFill>
            <a:prstDash val="sysDot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Стиснення без втрати інформації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42910" y="1428736"/>
            <a:ext cx="821537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Цей метод можна застосовувати тільки для таких типів даних, для яких втрата частини вмісту не приводить до суттєвого спотворення інформації.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/>
              <a:t>Методи стиснення з регульованими втратами інформації забезпечують значно більший ступінь стиснення, але їх не можна застосовувати до текстових даних.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14414" y="2857496"/>
            <a:ext cx="8143932" cy="52322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             </a:t>
            </a:r>
            <a:r>
              <a:rPr lang="uk-UA" sz="1600" dirty="0" smtClean="0"/>
              <a:t>графічні дані </a:t>
            </a:r>
            <a:r>
              <a:rPr lang="en-US" sz="1600" dirty="0" smtClean="0"/>
              <a:t>                                         </a:t>
            </a:r>
            <a:r>
              <a:rPr lang="ru-RU" sz="1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відеодані</a:t>
            </a:r>
            <a:r>
              <a:rPr lang="en-US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1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аудіодані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500430" y="2857496"/>
            <a:ext cx="1781817" cy="584775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MPG   </a:t>
            </a:r>
            <a:endParaRPr lang="ru-RU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43636" y="2857496"/>
            <a:ext cx="1781817" cy="584775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MP3</a:t>
            </a:r>
            <a:endParaRPr lang="ru-RU" sz="3200" b="1" cap="none" spc="0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28662" y="2786058"/>
            <a:ext cx="1471784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JPEG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8596" y="5715016"/>
            <a:ext cx="744114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GIF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285852" y="5715016"/>
            <a:ext cx="875561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TIFF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571868" y="5715016"/>
            <a:ext cx="763158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AVI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072330" y="5357826"/>
            <a:ext cx="707245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ZIP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6000760" y="5786454"/>
            <a:ext cx="1071571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ARJ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000760" y="5286388"/>
            <a:ext cx="894797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RAR</a:t>
            </a:r>
            <a:endParaRPr lang="ru-RU" sz="3200" dirty="0">
              <a:solidFill>
                <a:srgbClr val="92D05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429520" y="5857892"/>
            <a:ext cx="881973" cy="584775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32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CAB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48" y="6357958"/>
            <a:ext cx="1500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Графічні дані</a:t>
            </a:r>
            <a:endParaRPr lang="ru-R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3500430" y="6286520"/>
            <a:ext cx="1500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Відеодані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072198" y="6286520"/>
            <a:ext cx="24288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Довільні типи даних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357158" y="4357694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/>
              <a:t>При стисненні даних відбувається тільки зміна структури даних, то метод стиснення є зворотнім. У цьому випадку з архіву можна відновити інформацію повністю. Зворотні методи стиснення можна застосовувати до будь-яких типів даних, але вони дають менший ступінь стиснення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285728"/>
            <a:ext cx="4410182" cy="58477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Значки архівних файлів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178595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3071810"/>
            <a:ext cx="1357322" cy="1338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29454" y="5214950"/>
            <a:ext cx="1585919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1071546"/>
            <a:ext cx="2970110" cy="981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7224" y="2928934"/>
            <a:ext cx="2071702" cy="95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57290" y="4714884"/>
            <a:ext cx="1143008" cy="129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11" name="Прямоугольник 10"/>
          <p:cNvSpPr/>
          <p:nvPr/>
        </p:nvSpPr>
        <p:spPr>
          <a:xfrm>
            <a:off x="6929454" y="4357694"/>
            <a:ext cx="7072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CAB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00166" y="6072206"/>
            <a:ext cx="6377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SFX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29520" y="6215082"/>
            <a:ext cx="63773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SFX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43240" y="1928802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71538" y="2071678"/>
            <a:ext cx="71686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RAR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571604" y="4000504"/>
            <a:ext cx="5774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ZIP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43702" y="2143116"/>
            <a:ext cx="5774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ZIP</a:t>
            </a:r>
            <a:endParaRPr lang="ru-RU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6F5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500298" y="571480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/>
              <a:t>Контрольні запитання: 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1928802"/>
            <a:ext cx="75009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400" dirty="0" smtClean="0"/>
              <a:t>Завдяки чому можливе стиснення даних?</a:t>
            </a:r>
          </a:p>
          <a:p>
            <a:pPr marL="342900" indent="-342900">
              <a:buAutoNum type="arabicPeriod"/>
            </a:pPr>
            <a:r>
              <a:rPr lang="uk-UA" sz="2400" dirty="0" smtClean="0"/>
              <a:t>Які бувають методи стиснення ?</a:t>
            </a:r>
          </a:p>
          <a:p>
            <a:pPr marL="342900" indent="-342900">
              <a:buAutoNum type="arabicPeriod"/>
            </a:pPr>
            <a:r>
              <a:rPr lang="uk-UA" sz="2400" dirty="0" smtClean="0"/>
              <a:t>Для чого створюють архіви?</a:t>
            </a:r>
          </a:p>
          <a:p>
            <a:pPr marL="342900" indent="-342900">
              <a:buAutoNum type="arabicPeriod"/>
            </a:pPr>
            <a:r>
              <a:rPr lang="uk-UA" sz="2400" dirty="0" smtClean="0"/>
              <a:t>Які основні функції </a:t>
            </a:r>
            <a:r>
              <a:rPr lang="uk-UA" sz="2400" dirty="0" err="1" smtClean="0"/>
              <a:t>архіватора</a:t>
            </a:r>
            <a:r>
              <a:rPr lang="uk-UA" sz="2400" dirty="0" smtClean="0"/>
              <a:t> 7-</a:t>
            </a:r>
            <a:r>
              <a:rPr lang="en-US" sz="2400" dirty="0" smtClean="0"/>
              <a:t>ZIP </a:t>
            </a:r>
            <a:r>
              <a:rPr lang="ru-RU" sz="2400" dirty="0" smtClean="0"/>
              <a:t>?</a:t>
            </a:r>
          </a:p>
          <a:p>
            <a:pPr marL="342900" indent="-342900">
              <a:buAutoNum type="arabicPeriod"/>
            </a:pPr>
            <a:r>
              <a:rPr lang="uk-UA" sz="2400" dirty="0" smtClean="0"/>
              <a:t>Що таке багатотомний і </a:t>
            </a:r>
            <a:r>
              <a:rPr lang="uk-UA" sz="2400" dirty="0" err="1" smtClean="0"/>
              <a:t>саморозпакувальний</a:t>
            </a:r>
            <a:r>
              <a:rPr lang="uk-UA" sz="2400" dirty="0" smtClean="0"/>
              <a:t> архів?</a:t>
            </a:r>
          </a:p>
          <a:p>
            <a:pPr marL="342900" indent="-342900">
              <a:buAutoNum type="arabicPeriod"/>
            </a:pPr>
            <a:r>
              <a:rPr lang="uk-UA" sz="2400" dirty="0" smtClean="0"/>
              <a:t>Як додати файл до архіву?</a:t>
            </a:r>
          </a:p>
          <a:p>
            <a:pPr marL="342900" indent="-342900">
              <a:buFontTx/>
              <a:buAutoNum type="arabicPeriod"/>
            </a:pPr>
            <a:r>
              <a:rPr lang="uk-UA" sz="2400" dirty="0" smtClean="0"/>
              <a:t>Як видобути файл з архіву?</a:t>
            </a:r>
            <a:endParaRPr lang="ru-RU" sz="2400" dirty="0" smtClean="0"/>
          </a:p>
          <a:p>
            <a:pPr marL="342900" indent="-342900">
              <a:buAutoNum type="arabicPeriod"/>
            </a:pPr>
            <a:endParaRPr lang="uk-U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462471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u="sng" dirty="0" smtClean="0">
                <a:solidFill>
                  <a:schemeClr val="tx2">
                    <a:lumMod val="75000"/>
                  </a:schemeClr>
                </a:solidFill>
              </a:rPr>
              <a:t>Автор презентації</a:t>
            </a:r>
          </a:p>
          <a:p>
            <a:pPr algn="ctr"/>
            <a:r>
              <a:rPr lang="uk-UA" sz="2000" b="1" dirty="0" err="1" smtClean="0">
                <a:solidFill>
                  <a:schemeClr val="tx2">
                    <a:lumMod val="75000"/>
                  </a:schemeClr>
                </a:solidFill>
              </a:rPr>
              <a:t>Миланко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 В. М.</a:t>
            </a:r>
          </a:p>
          <a:p>
            <a:pPr algn="ctr"/>
            <a:r>
              <a:rPr lang="uk-UA" sz="2000" b="1" dirty="0" err="1" smtClean="0">
                <a:solidFill>
                  <a:schemeClr val="tx2">
                    <a:lumMod val="75000"/>
                  </a:schemeClr>
                </a:solidFill>
              </a:rPr>
              <a:t>Підгірненська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 ЗОШ І-ІІІ ступенів </a:t>
            </a:r>
            <a:r>
              <a:rPr lang="uk-UA" sz="2000" b="1" dirty="0" err="1" smtClean="0">
                <a:solidFill>
                  <a:schemeClr val="tx2">
                    <a:lumMod val="75000"/>
                  </a:schemeClr>
                </a:solidFill>
              </a:rPr>
              <a:t>Новомиколаївського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 району</a:t>
            </a:r>
          </a:p>
          <a:p>
            <a:pPr algn="ctr"/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Запорізької області</a:t>
            </a:r>
          </a:p>
          <a:p>
            <a:pPr algn="ctr"/>
            <a:endParaRPr lang="uk-UA" sz="20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vlad_milen@ukr.net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9477" y="1431558"/>
            <a:ext cx="30243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u="sng" dirty="0" smtClean="0">
                <a:solidFill>
                  <a:schemeClr val="tx2">
                    <a:lumMod val="75000"/>
                  </a:schemeClr>
                </a:solidFill>
              </a:rPr>
              <a:t>Використані джерела:</a:t>
            </a:r>
            <a:endParaRPr lang="en-US" sz="20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Навчальна програма для учнів 9 класу загальноосвітніх навчальних закладів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</a:rPr>
              <a:t>Інформатика.</a:t>
            </a:r>
            <a:endParaRPr lang="ru-RU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48055" y="3277382"/>
            <a:ext cx="28071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ru.wikipedia.org/wiki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http://uk.wikipedia.org/wik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0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71604" y="0"/>
            <a:ext cx="6215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/>
              <a:t>Надлишковість  інформації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714356"/>
            <a:ext cx="2214578" cy="33855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надлишковість</a:t>
            </a:r>
            <a:endParaRPr lang="ru-RU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43240" y="571480"/>
            <a:ext cx="5643602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/>
              <a:t>Величина, що показує  у скільки разів може бути коротшим повідомлення , у якому закодовано ту саму інформацію   </a:t>
            </a:r>
            <a:endParaRPr lang="ru-RU" sz="1400" dirty="0"/>
          </a:p>
        </p:txBody>
      </p:sp>
      <p:sp>
        <p:nvSpPr>
          <p:cNvPr id="9" name="Стрелка вниз 8"/>
          <p:cNvSpPr/>
          <p:nvPr/>
        </p:nvSpPr>
        <p:spPr>
          <a:xfrm rot="16200000">
            <a:off x="2696753" y="732215"/>
            <a:ext cx="285752" cy="3929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5286380" y="1571612"/>
          <a:ext cx="3386142" cy="2243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14282" y="2428868"/>
            <a:ext cx="435771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Ступінь надлишковості різних типів даних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4283" y="4357694"/>
            <a:ext cx="3214710" cy="6463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Стиснення </a:t>
            </a:r>
            <a:endParaRPr lang="ru-RU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00496" y="4357694"/>
            <a:ext cx="4286280" cy="646331"/>
          </a:xfrm>
          <a:prstGeom prst="rect">
            <a:avLst/>
          </a:prstGeom>
          <a:ln>
            <a:solidFill>
              <a:srgbClr val="92D050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Процес перекодування даних з метою зменшення надлишковості </a:t>
            </a:r>
            <a:r>
              <a:rPr lang="en-US" dirty="0" smtClean="0"/>
              <a:t> </a:t>
            </a:r>
            <a:r>
              <a:rPr lang="uk-UA" dirty="0" smtClean="0"/>
              <a:t>інформації</a:t>
            </a:r>
            <a:endParaRPr lang="ru-RU" dirty="0"/>
          </a:p>
        </p:txBody>
      </p:sp>
      <p:sp>
        <p:nvSpPr>
          <p:cNvPr id="15" name="Стрелка вправо 14"/>
          <p:cNvSpPr/>
          <p:nvPr/>
        </p:nvSpPr>
        <p:spPr>
          <a:xfrm>
            <a:off x="3571868" y="4643446"/>
            <a:ext cx="285752" cy="14287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00298" y="214290"/>
            <a:ext cx="387157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’</a:t>
            </a:r>
            <a:r>
              <a:rPr lang="uk-UA" sz="36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єкти</a:t>
            </a:r>
            <a:r>
              <a:rPr lang="uk-UA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стиснення</a:t>
            </a:r>
            <a:endParaRPr lang="ru-RU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Стрелка вниз 10"/>
          <p:cNvSpPr/>
          <p:nvPr/>
        </p:nvSpPr>
        <p:spPr>
          <a:xfrm rot="3066040" flipH="1">
            <a:off x="2966679" y="695841"/>
            <a:ext cx="80870" cy="1420784"/>
          </a:xfrm>
          <a:prstGeom prst="downArrow">
            <a:avLst>
              <a:gd name="adj1" fmla="val 50000"/>
              <a:gd name="adj2" fmla="val 203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910" y="2071678"/>
            <a:ext cx="2857520" cy="185738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b="1" dirty="0" smtClean="0"/>
          </a:p>
          <a:p>
            <a:pPr lvl="0" algn="ctr"/>
            <a:endParaRPr lang="uk-UA" b="1" dirty="0" smtClean="0"/>
          </a:p>
          <a:p>
            <a:pPr lvl="0" algn="ctr"/>
            <a:endParaRPr lang="uk-UA" b="1" dirty="0" smtClean="0"/>
          </a:p>
          <a:p>
            <a:pPr lvl="0" algn="ctr"/>
            <a:endParaRPr lang="uk-UA" b="1" dirty="0" smtClean="0"/>
          </a:p>
          <a:p>
            <a:pPr lvl="0" algn="ctr"/>
            <a:endParaRPr lang="uk-UA" b="1" dirty="0" smtClean="0"/>
          </a:p>
          <a:p>
            <a:pPr lvl="0" algn="ctr"/>
            <a:r>
              <a:rPr lang="uk-UA" b="1" dirty="0" smtClean="0"/>
              <a:t>Стиснення (архівування) файлів:</a:t>
            </a:r>
          </a:p>
          <a:p>
            <a:pPr lvl="0" algn="ctr"/>
            <a:r>
              <a:rPr lang="uk-UA" sz="1200" i="1" dirty="0" smtClean="0"/>
              <a:t>використовується для зменшення розмірів файлів при підготовці їх до передавання каналами зв'язку або до транспортування на зовнішніх носіях малої ємності</a:t>
            </a:r>
            <a:endParaRPr lang="ru-RU" sz="1200" i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4429124" y="928670"/>
            <a:ext cx="71438" cy="3071834"/>
          </a:xfrm>
          <a:prstGeom prst="downArrow">
            <a:avLst>
              <a:gd name="adj1" fmla="val 50000"/>
              <a:gd name="adj2" fmla="val 2849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571736" y="4286256"/>
            <a:ext cx="3714776" cy="2428892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Стиснення (архівування) папок</a:t>
            </a:r>
            <a:r>
              <a:rPr lang="uk-UA" dirty="0" smtClean="0"/>
              <a:t>:</a:t>
            </a:r>
          </a:p>
          <a:p>
            <a:pPr algn="ctr"/>
            <a:r>
              <a:rPr lang="uk-UA" i="1" dirty="0" smtClean="0"/>
              <a:t> </a:t>
            </a:r>
            <a:r>
              <a:rPr lang="uk-UA" sz="1200" i="1" dirty="0" smtClean="0"/>
              <a:t>використовується як засіб зменшення обсягу папок перед довготерміновим зберіганням, наприклад, при резервному копіюванні</a:t>
            </a:r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endParaRPr lang="uk-UA" dirty="0" smtClean="0"/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57818" y="2000240"/>
            <a:ext cx="3000396" cy="192882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dirty="0" smtClean="0"/>
              <a:t>Стиснення (ущільнення) дисків</a:t>
            </a:r>
            <a:r>
              <a:rPr lang="uk-UA" dirty="0" smtClean="0"/>
              <a:t>:</a:t>
            </a:r>
          </a:p>
          <a:p>
            <a:pPr algn="ctr"/>
            <a:r>
              <a:rPr lang="uk-UA" i="1" dirty="0" smtClean="0"/>
              <a:t> </a:t>
            </a:r>
            <a:r>
              <a:rPr lang="uk-UA" sz="1200" i="1" dirty="0" smtClean="0"/>
              <a:t>використовується для підвищення ефективності використання дискового простору шляхом стиснення даних при записі їх на носії інформації </a:t>
            </a:r>
            <a:endParaRPr lang="ru-RU" sz="1200" i="1" dirty="0"/>
          </a:p>
        </p:txBody>
      </p:sp>
      <p:sp>
        <p:nvSpPr>
          <p:cNvPr id="16" name="Стрелка вниз 15"/>
          <p:cNvSpPr/>
          <p:nvPr/>
        </p:nvSpPr>
        <p:spPr>
          <a:xfrm rot="19187322" flipH="1">
            <a:off x="5698686" y="805406"/>
            <a:ext cx="105158" cy="1312425"/>
          </a:xfrm>
          <a:prstGeom prst="downArrow">
            <a:avLst>
              <a:gd name="adj1" fmla="val 50000"/>
              <a:gd name="adj2" fmla="val 2035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14348" y="357166"/>
            <a:ext cx="7772400" cy="928693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Алгоритми стиснення даних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2500306"/>
            <a:ext cx="4572032" cy="8925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7030A0"/>
                </a:solidFill>
              </a:rPr>
              <a:t>Алгори́тм  Ле́мпеля — Зіва — Ве́лча</a:t>
            </a:r>
            <a:r>
              <a:rPr lang="en-US" sz="2600" b="1" dirty="0" smtClean="0">
                <a:solidFill>
                  <a:srgbClr val="7030A0"/>
                </a:solidFill>
              </a:rPr>
              <a:t>  (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LZW</a:t>
            </a:r>
            <a:r>
              <a:rPr lang="en-US" sz="2400" b="1" dirty="0" smtClean="0">
                <a:solidFill>
                  <a:srgbClr val="7030A0"/>
                </a:solidFill>
              </a:rPr>
              <a:t>)</a:t>
            </a:r>
            <a:endParaRPr lang="ru-RU" sz="2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0" y="3786190"/>
            <a:ext cx="4714908" cy="9286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Алгоритм Хаффмана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5214950"/>
            <a:ext cx="4572032" cy="92869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uk-UA" sz="2400" dirty="0" smtClean="0">
                <a:solidFill>
                  <a:srgbClr val="002060"/>
                </a:solidFill>
              </a:rPr>
              <a:t>Алгоритм- </a:t>
            </a:r>
            <a:r>
              <a:rPr lang="en-US" sz="2400" dirty="0" smtClean="0">
                <a:solidFill>
                  <a:srgbClr val="002060"/>
                </a:solidFill>
              </a:rPr>
              <a:t>RLE</a:t>
            </a:r>
            <a:br>
              <a:rPr lang="en-US" sz="2400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Run Length Encoding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5400000">
            <a:off x="6179355" y="2893215"/>
            <a:ext cx="342902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5179223" y="2178835"/>
            <a:ext cx="200026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 rot="5400000">
            <a:off x="3893339" y="1678769"/>
            <a:ext cx="100013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2423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0"/>
            <a:ext cx="7358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А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лгоритм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LZW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85794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Опис :</a:t>
            </a:r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1214414" y="642919"/>
            <a:ext cx="7386662" cy="3571900"/>
          </a:xfrm>
          <a:solidFill>
            <a:schemeClr val="accent3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 algn="l"/>
            <a:r>
              <a:rPr lang="uk-UA" sz="1800" dirty="0" smtClean="0"/>
              <a:t>Даний алгоритм при кодуванні динамічно створює таблицю перетворення строчок в якій певним послідовностям символів (слів) ставиться у відповідність групи біт фіксованої довжини.  В ході кодування алгоритм переглядає текст символ за символом, і зберігає кожну нову унікальну 2-символьну строчку в таблицю у вигляді пари  </a:t>
            </a:r>
            <a:r>
              <a:rPr lang="uk-UA" sz="1800" i="1" dirty="0" smtClean="0"/>
              <a:t>код/символ </a:t>
            </a:r>
            <a:r>
              <a:rPr lang="uk-UA" sz="1800" dirty="0" smtClean="0"/>
              <a:t>. Після зберігання нової 2-символьної строчки в таблиці, на вихід передається  код першого символа. Коли на виході читається черговий символ для нього по таблиці знаходиться строчка максимальної довжини яка уже повторювалася , після чого в таблиці збережеться  код цієї строчки зі  наступним  символом на вході; на вихід подається код цієї строчки, а наступний  символ використовується в якості початку наступної строчки.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1142976" y="4286256"/>
            <a:ext cx="7429552" cy="2428892"/>
          </a:xfrm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pPr algn="l"/>
            <a:r>
              <a:rPr lang="uk-UA" sz="1800" dirty="0" smtClean="0">
                <a:solidFill>
                  <a:schemeClr val="tx1"/>
                </a:solidFill>
              </a:rPr>
              <a:t>              Повідомлення яке необхідно стиснути має такий вигляд</a:t>
            </a:r>
            <a:endParaRPr lang="ru-RU" sz="1800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TOBEORNOTTOBEORTOBEORNOT</a:t>
            </a:r>
            <a:r>
              <a:rPr lang="uk-UA" b="1" dirty="0" smtClean="0">
                <a:solidFill>
                  <a:schemeClr val="tx1"/>
                </a:solidFill>
              </a:rPr>
              <a:t>#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uk-UA" sz="1800" dirty="0" smtClean="0">
                <a:solidFill>
                  <a:schemeClr val="tx1"/>
                </a:solidFill>
              </a:rPr>
              <a:t>Маркер  # показує про закінчення повідомлення.  Таким чином в нашому алфавіті 27 символів (26 букв від </a:t>
            </a:r>
            <a:r>
              <a:rPr lang="en-US" sz="1800" dirty="0" smtClean="0">
                <a:solidFill>
                  <a:schemeClr val="tx1"/>
                </a:solidFill>
              </a:rPr>
              <a:t>A </a:t>
            </a:r>
            <a:r>
              <a:rPr lang="uk-UA" sz="1800" dirty="0" smtClean="0">
                <a:solidFill>
                  <a:schemeClr val="tx1"/>
                </a:solidFill>
              </a:rPr>
              <a:t>до </a:t>
            </a:r>
            <a:r>
              <a:rPr lang="en-US" sz="1800" dirty="0" smtClean="0">
                <a:solidFill>
                  <a:schemeClr val="tx1"/>
                </a:solidFill>
              </a:rPr>
              <a:t>Z </a:t>
            </a:r>
            <a:r>
              <a:rPr lang="uk-UA" sz="1800" dirty="0" smtClean="0">
                <a:solidFill>
                  <a:schemeClr val="tx1"/>
                </a:solidFill>
              </a:rPr>
              <a:t>і </a:t>
            </a:r>
            <a:r>
              <a:rPr lang="ru-RU" sz="1800" dirty="0" smtClean="0">
                <a:solidFill>
                  <a:schemeClr val="tx1"/>
                </a:solidFill>
              </a:rPr>
              <a:t> #</a:t>
            </a:r>
            <a:r>
              <a:rPr lang="uk-UA" sz="1800" dirty="0" smtClean="0">
                <a:solidFill>
                  <a:schemeClr val="tx1"/>
                </a:solidFill>
              </a:rPr>
              <a:t>)</a:t>
            </a:r>
            <a:r>
              <a:rPr lang="ru-RU" sz="1800" dirty="0" smtClean="0">
                <a:solidFill>
                  <a:schemeClr val="tx1"/>
                </a:solidFill>
              </a:rPr>
              <a:t>. </a:t>
            </a:r>
            <a:r>
              <a:rPr lang="uk-UA" sz="1800" dirty="0" smtClean="0">
                <a:solidFill>
                  <a:schemeClr val="tx1"/>
                </a:solidFill>
              </a:rPr>
              <a:t>Комп’ютер представляє  їх у вигляді груп біт, для позначення одного символа достатньо групи з 5 біт. 5-бітні групи утворюють 2</a:t>
            </a:r>
            <a:r>
              <a:rPr lang="uk-UA" sz="1800" baseline="30000" dirty="0" smtClean="0">
                <a:solidFill>
                  <a:schemeClr val="tx1"/>
                </a:solidFill>
              </a:rPr>
              <a:t>5</a:t>
            </a:r>
            <a:r>
              <a:rPr lang="uk-UA" sz="1800" dirty="0" smtClean="0">
                <a:solidFill>
                  <a:schemeClr val="tx1"/>
                </a:solidFill>
              </a:rPr>
              <a:t> = 32 можливих комбінацій біт, тому коли в словнику з</a:t>
            </a:r>
            <a:r>
              <a:rPr lang="ru-RU" sz="1800" dirty="0" smtClean="0">
                <a:solidFill>
                  <a:schemeClr val="tx1"/>
                </a:solidFill>
              </a:rPr>
              <a:t>’</a:t>
            </a:r>
            <a:r>
              <a:rPr lang="uk-UA" sz="1800" dirty="0" smtClean="0">
                <a:solidFill>
                  <a:schemeClr val="tx1"/>
                </a:solidFill>
              </a:rPr>
              <a:t>явиться 33-е слово (символ), алгоритм має перейти на 6-бітні групи кодування.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l"/>
            <a:endParaRPr lang="ru-RU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421481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Приклад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 anchor="t">
            <a:normAutofit/>
          </a:bodyPr>
          <a:lstStyle/>
          <a:p>
            <a:pPr algn="l"/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7629556" cy="2357454"/>
          </a:xfrm>
        </p:spPr>
        <p:txBody>
          <a:bodyPr>
            <a:normAutofit/>
          </a:bodyPr>
          <a:lstStyle/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Початковий словник має вигляд:</a:t>
            </a:r>
            <a:r>
              <a:rPr lang="uk-UA" dirty="0" smtClean="0"/>
              <a:t> </a:t>
            </a:r>
          </a:p>
          <a:p>
            <a:pPr algn="l"/>
            <a:endParaRPr lang="uk-UA" dirty="0" smtClean="0"/>
          </a:p>
          <a:p>
            <a:pPr algn="l"/>
            <a:r>
              <a:rPr lang="uk-UA" sz="2000" dirty="0" smtClean="0">
                <a:solidFill>
                  <a:schemeClr val="tx1"/>
                </a:solidFill>
              </a:rPr>
              <a:t>Перекодування (стиснення)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357222" y="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А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лгоритм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LZW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215206" y="214290"/>
          <a:ext cx="1443362" cy="2243328"/>
        </p:xfrm>
        <a:graphic>
          <a:graphicData uri="http://schemas.openxmlformats.org/drawingml/2006/table">
            <a:tbl>
              <a:tblPr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</a:tblPr>
              <a:tblGrid>
                <a:gridCol w="528906"/>
                <a:gridCol w="914456"/>
              </a:tblGrid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#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00000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00001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00010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00011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  <a:tr h="245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Z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11010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5DB"/>
                    </a:solidFill>
                  </a:tcPr>
                </a:tc>
              </a:tr>
            </a:tbl>
          </a:graphicData>
        </a:graphic>
      </p:graphicFrame>
      <p:sp>
        <p:nvSpPr>
          <p:cNvPr id="12" name="Стрелка вправо 11"/>
          <p:cNvSpPr/>
          <p:nvPr/>
        </p:nvSpPr>
        <p:spPr>
          <a:xfrm>
            <a:off x="4214810" y="785794"/>
            <a:ext cx="278608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42844" y="2143116"/>
            <a:ext cx="3929090" cy="332398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Символ:  Б</a:t>
            </a:r>
            <a:r>
              <a:rPr kumimoji="0" lang="uk-UA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і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товий</a:t>
            </a:r>
            <a:r>
              <a:rPr kumimoji="0" lang="ru-RU" sz="10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код:  Нов</a:t>
            </a:r>
            <a:r>
              <a:rPr kumimoji="0" lang="uk-UA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ий запис словника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(на виході)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      20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10100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      15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01111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27: TO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       2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00010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28: OB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       5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00101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29: BE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      15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01111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30: EO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      18 = 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10010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31: OR</a:t>
            </a:r>
            <a:r>
              <a:rPr kumimoji="0" lang="ru-RU" sz="10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kumimoji="0" lang="uk-UA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початок кодування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uk-UA" sz="1050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                         </a:t>
            </a:r>
            <a:r>
              <a:rPr kumimoji="0" lang="uk-UA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6-бітнимигрупами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      14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001110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32: RN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      15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001111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33: NO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      20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010100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34: OT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TO     27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011100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35: TT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BE     29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011110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36: TOB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OR     31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100000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37: BEO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TOB    36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100101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38: ORT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EO     30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011111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39: TOBE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RN     32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100001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40: EOR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OT     34 = 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100011</a:t>
            </a:r>
            <a:r>
              <a:rPr kumimoji="0" lang="en-U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41: RNO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#       0 = 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000000</a:t>
            </a: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 42: OT#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трелка углом вверх 13"/>
          <p:cNvSpPr/>
          <p:nvPr/>
        </p:nvSpPr>
        <p:spPr>
          <a:xfrm rot="10800000">
            <a:off x="2000232" y="1285860"/>
            <a:ext cx="5000660" cy="50006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Стрелка углом вверх 14"/>
          <p:cNvSpPr/>
          <p:nvPr/>
        </p:nvSpPr>
        <p:spPr>
          <a:xfrm>
            <a:off x="3786182" y="6143644"/>
            <a:ext cx="2857520" cy="42862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429124" y="2857496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Без використання алгоритму  </a:t>
            </a:r>
            <a:r>
              <a:rPr lang="ru-RU" dirty="0" smtClean="0"/>
              <a:t>LZW</a:t>
            </a:r>
            <a:r>
              <a:rPr lang="uk-UA" dirty="0" smtClean="0"/>
              <a:t>, при передачі повідомлення  в 25 символів по 5 біт на кожен символ  повідомлення  займе обсяг 125 біт.</a:t>
            </a:r>
          </a:p>
          <a:p>
            <a:pPr algn="ctr"/>
            <a:endParaRPr lang="uk-UA" b="1" u="sng" dirty="0" smtClean="0">
              <a:solidFill>
                <a:srgbClr val="C00000"/>
              </a:solidFill>
            </a:endParaRPr>
          </a:p>
          <a:p>
            <a:pPr algn="ctr"/>
            <a:r>
              <a:rPr lang="uk-UA" b="1" u="sng" dirty="0" smtClean="0">
                <a:solidFill>
                  <a:srgbClr val="C00000"/>
                </a:solidFill>
              </a:rPr>
              <a:t>В И С Н О В О К:</a:t>
            </a:r>
          </a:p>
          <a:p>
            <a:pPr algn="ctr"/>
            <a:endParaRPr lang="uk-UA" u="sng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928662" y="5786454"/>
            <a:ext cx="2714644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1600" b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Загальна довжина коду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=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6*5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+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11*6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= 96 бит.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/>
        </p:nvGraphicFramePr>
        <p:xfrm>
          <a:off x="4643438" y="4643446"/>
          <a:ext cx="4000528" cy="146304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4000528"/>
              </a:tblGrid>
              <a:tr h="1285884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При перекодуванні за 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LZW  довжина коду зменшується на  29 біт (125-96=29)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Ступінь стиснення становить  22%</a:t>
                      </a:r>
                      <a:endParaRPr lang="ru-RU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E5E6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endParaRPr lang="uk-UA" sz="2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uk-UA" sz="2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uk-UA" sz="2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uk-UA" sz="2000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CBBDACDEEFA…………FE </a:t>
            </a:r>
            <a:r>
              <a:rPr lang="uk-UA" sz="3600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latin typeface="Arial Narrow" pitchFamily="34" charset="0"/>
              </a:rPr>
              <a:t> </a:t>
            </a:r>
            <a:r>
              <a:rPr lang="en-US" sz="2000" dirty="0" smtClean="0"/>
              <a:t>(</a:t>
            </a:r>
            <a:r>
              <a:rPr lang="uk-UA" sz="2000" dirty="0" smtClean="0"/>
              <a:t>всього 100 символів)</a:t>
            </a:r>
            <a:r>
              <a:rPr lang="en-US" sz="2000" dirty="0" smtClean="0"/>
              <a:t>   </a:t>
            </a:r>
            <a:r>
              <a:rPr lang="ru-RU" sz="2000" dirty="0" smtClean="0"/>
              <a:t> </a:t>
            </a:r>
            <a:r>
              <a:rPr lang="ru-RU" sz="1800" i="1" dirty="0" smtClean="0"/>
              <a:t>Файл</a:t>
            </a:r>
            <a:r>
              <a:rPr lang="en-US" sz="1800" i="1" dirty="0" smtClean="0"/>
              <a:t> </a:t>
            </a:r>
            <a:r>
              <a:rPr lang="ru-RU" sz="1800" i="1" dirty="0" smtClean="0"/>
              <a:t> утворений   з  6 різних  символів  частота повторення   яких  </a:t>
            </a:r>
            <a:r>
              <a:rPr lang="en-US" sz="1800" i="1" dirty="0" smtClean="0"/>
              <a:t> </a:t>
            </a:r>
            <a:r>
              <a:rPr lang="ru-RU" sz="1800" i="1" dirty="0" smtClean="0"/>
              <a:t>вказана </a:t>
            </a:r>
            <a:r>
              <a:rPr lang="uk-UA" sz="1800" i="1" dirty="0" smtClean="0"/>
              <a:t>в </a:t>
            </a:r>
            <a:r>
              <a:rPr lang="ru-RU" sz="1800" i="1" dirty="0" smtClean="0"/>
              <a:t>таблиці:</a:t>
            </a:r>
            <a:endParaRPr lang="en-US" sz="1800" i="1" dirty="0" smtClean="0"/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endParaRPr lang="en-US" sz="1800" i="1" dirty="0" smtClean="0"/>
          </a:p>
          <a:p>
            <a:pPr>
              <a:buNone/>
            </a:pPr>
            <a:endParaRPr lang="en-US" sz="1800" i="1" dirty="0" smtClean="0"/>
          </a:p>
          <a:p>
            <a:pPr algn="ctr">
              <a:buNone/>
            </a:pPr>
            <a:r>
              <a:rPr lang="en-US" sz="2000" i="1" dirty="0" smtClean="0"/>
              <a:t>       </a:t>
            </a:r>
            <a:r>
              <a:rPr lang="uk-UA" sz="1800" i="1" dirty="0" smtClean="0"/>
              <a:t>Закодуємо більш вживані символи у файлі меншою кількістю біт 1-3, і</a:t>
            </a:r>
            <a:r>
              <a:rPr lang="en-US" sz="1800" i="1" dirty="0" smtClean="0"/>
              <a:t> </a:t>
            </a:r>
            <a:r>
              <a:rPr lang="uk-UA" sz="1800" i="1" dirty="0" smtClean="0"/>
              <a:t>навпаки. </a:t>
            </a:r>
            <a:endParaRPr lang="ru-RU" sz="1800" i="1" dirty="0" smtClean="0"/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endParaRPr lang="uk-UA" sz="20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uk-UA" sz="2000" b="1" i="1" dirty="0" smtClean="0">
                <a:solidFill>
                  <a:srgbClr val="0070C0"/>
                </a:solidFill>
              </a:rPr>
              <a:t>                       </a:t>
            </a:r>
          </a:p>
          <a:p>
            <a:pPr>
              <a:buNone/>
            </a:pPr>
            <a:r>
              <a:rPr lang="uk-UA" sz="2000" b="1" i="1" dirty="0" smtClean="0">
                <a:solidFill>
                  <a:srgbClr val="0070C0"/>
                </a:solidFill>
              </a:rPr>
              <a:t>                           Отримали  </a:t>
            </a:r>
            <a:r>
              <a:rPr lang="uk-UA" sz="2000" i="1" dirty="0" smtClean="0"/>
              <a:t>архівний файл обсягом 30 байт (240 біт)</a:t>
            </a:r>
          </a:p>
          <a:p>
            <a:pPr>
              <a:buNone/>
            </a:pPr>
            <a:r>
              <a:rPr lang="uk-UA" sz="2000" b="1" i="1" dirty="0" smtClean="0">
                <a:solidFill>
                  <a:srgbClr val="0070C0"/>
                </a:solidFill>
              </a:rPr>
              <a:t>                                      </a:t>
            </a:r>
            <a:r>
              <a:rPr lang="uk-UA" sz="2000" i="1" dirty="0" smtClean="0"/>
              <a:t>коефіціент  стисненя становить 30%</a:t>
            </a:r>
            <a:endParaRPr lang="en-US" sz="2000" i="1" dirty="0" smtClean="0"/>
          </a:p>
          <a:p>
            <a:pPr>
              <a:buNone/>
            </a:pPr>
            <a:endParaRPr lang="uk-UA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3857628"/>
            <a:ext cx="200026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   C = 00   ( 2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r>
              <a:rPr lang="ru-RU" sz="1400" dirty="0" smtClean="0"/>
              <a:t>   A = 0100 ( 4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r>
              <a:rPr lang="ru-RU" sz="1400" dirty="0" smtClean="0"/>
              <a:t>   D = 0101 ( 4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r>
              <a:rPr lang="ru-RU" sz="1400" dirty="0" smtClean="0"/>
              <a:t>   F = 011  ( 3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r>
              <a:rPr lang="ru-RU" sz="1400" dirty="0" smtClean="0"/>
              <a:t>   B = 10   ( 2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r>
              <a:rPr lang="ru-RU" sz="1400" dirty="0" smtClean="0"/>
              <a:t>   E = 11   ( 2 б</a:t>
            </a:r>
            <a:r>
              <a:rPr lang="uk-UA" sz="1400" dirty="0" smtClean="0"/>
              <a:t>і</a:t>
            </a:r>
            <a:r>
              <a:rPr lang="ru-RU" sz="1400" dirty="0" smtClean="0"/>
              <a:t>та )</a:t>
            </a:r>
            <a:br>
              <a:rPr lang="ru-RU" sz="1400" dirty="0" smtClean="0"/>
            </a:br>
            <a:endParaRPr lang="ru-RU" sz="1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71736" y="3857628"/>
          <a:ext cx="6143666" cy="1706691"/>
        </p:xfrm>
        <a:graphic>
          <a:graphicData uri="http://schemas.openxmlformats.org/drawingml/2006/table">
            <a:tbl>
              <a:tblPr/>
              <a:tblGrid>
                <a:gridCol w="1535330"/>
                <a:gridCol w="1536112"/>
                <a:gridCol w="1536112"/>
                <a:gridCol w="1536112"/>
              </a:tblGrid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Частота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До стиснення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Після стиснення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Зменшилось на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C30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30*8=240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30*2=60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180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A10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10*8=80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10*3=30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D5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5*8=40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5*4=20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F10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10*8=80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10*4=40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B20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20*8=160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20*2=40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3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E25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25*8=200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25*2=50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Calibri"/>
                          <a:ea typeface="Calibri"/>
                          <a:cs typeface="Times New Roman"/>
                        </a:rPr>
                        <a:t>150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85720" y="28572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500166" y="2857496"/>
          <a:ext cx="6238876" cy="501756"/>
        </p:xfrm>
        <a:graphic>
          <a:graphicData uri="http://schemas.openxmlformats.org/drawingml/2006/table">
            <a:tbl>
              <a:tblPr/>
              <a:tblGrid>
                <a:gridCol w="1276326"/>
                <a:gridCol w="826890"/>
                <a:gridCol w="826890"/>
                <a:gridCol w="826890"/>
                <a:gridCol w="826890"/>
                <a:gridCol w="827495"/>
                <a:gridCol w="827495"/>
              </a:tblGrid>
              <a:tr h="250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latin typeface="Calibri"/>
                          <a:ea typeface="Calibri"/>
                          <a:cs typeface="Times New Roman"/>
                        </a:rPr>
                        <a:t>символ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08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latin typeface="Calibri"/>
                          <a:ea typeface="Calibri"/>
                          <a:cs typeface="Times New Roman"/>
                        </a:rPr>
                        <a:t>число повторень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714612" y="0"/>
            <a:ext cx="3278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Алгоритм Хафмана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7290" y="571480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Визначивши ймовірність входження символів в повідомлення  можна   описувати процедуру побудови коду змінної довжини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57148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Ідея: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121442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Приклад: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57290" y="1214422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Мали файл обсягом 100 байт (800 біт)</a:t>
            </a:r>
            <a:endParaRPr lang="ru-RU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00430" y="42860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l"/>
            <a:r>
              <a:rPr lang="uk-UA" sz="1800" dirty="0" smtClean="0">
                <a:solidFill>
                  <a:srgbClr val="002060"/>
                </a:solidFill>
              </a:rPr>
              <a:t>   Приклад: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2786050" y="142852"/>
            <a:ext cx="3643338" cy="7858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Алгоритм-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RLE</a:t>
            </a:r>
            <a:b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Run Length Encoding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1357298"/>
            <a:ext cx="785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Опис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428728" y="1214422"/>
            <a:ext cx="700092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основі алгоритму RLE лежить ідея виявлення послідовностей даних, що повторюються, та заміни цих послідовностей більш простою структурою, в якій вказується код даних та коефіцієнт повторення.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428728" y="3286124"/>
            <a:ext cx="7072362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uk-UA" dirty="0" smtClean="0"/>
              <a:t> </a:t>
            </a:r>
            <a:r>
              <a:rPr lang="ru-RU" dirty="0" smtClean="0"/>
              <a:t>Нехай задана така послідовність даних, що підлягає стисненню: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               1 1 1 1 2 2 3 4 4 4 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endParaRPr lang="uk-UA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ru-RU" dirty="0" smtClean="0"/>
              <a:t>       В алгоритмі RLE пропонується замінити її наступною структурою: </a:t>
            </a:r>
            <a:r>
              <a:rPr lang="ru-RU" dirty="0" smtClean="0">
                <a:solidFill>
                  <a:srgbClr val="0070C0"/>
                </a:solidFill>
              </a:rPr>
              <a:t>1 </a:t>
            </a:r>
            <a:r>
              <a:rPr lang="ru-RU" dirty="0" smtClean="0">
                <a:solidFill>
                  <a:srgbClr val="00B050"/>
                </a:solidFill>
              </a:rPr>
              <a:t>4</a:t>
            </a:r>
            <a:r>
              <a:rPr lang="ru-RU" dirty="0" smtClean="0">
                <a:solidFill>
                  <a:srgbClr val="0070C0"/>
                </a:solidFill>
              </a:rPr>
              <a:t> 2 </a:t>
            </a:r>
            <a:r>
              <a:rPr lang="ru-RU" dirty="0" smtClean="0">
                <a:solidFill>
                  <a:srgbClr val="00B050"/>
                </a:solidFill>
              </a:rPr>
              <a:t>2</a:t>
            </a:r>
            <a:r>
              <a:rPr lang="ru-RU" dirty="0" smtClean="0">
                <a:solidFill>
                  <a:srgbClr val="0070C0"/>
                </a:solidFill>
              </a:rPr>
              <a:t> 3 </a:t>
            </a:r>
            <a:r>
              <a:rPr lang="ru-RU" dirty="0" smtClean="0">
                <a:solidFill>
                  <a:srgbClr val="00B050"/>
                </a:solidFill>
              </a:rPr>
              <a:t>1</a:t>
            </a:r>
            <a:r>
              <a:rPr lang="ru-RU" dirty="0" smtClean="0">
                <a:solidFill>
                  <a:srgbClr val="0070C0"/>
                </a:solidFill>
              </a:rPr>
              <a:t> 4 </a:t>
            </a:r>
            <a:r>
              <a:rPr lang="ru-RU" dirty="0" smtClean="0">
                <a:solidFill>
                  <a:srgbClr val="00B050"/>
                </a:solidFill>
              </a:rPr>
              <a:t>3</a:t>
            </a:r>
            <a:r>
              <a:rPr lang="ru-RU" dirty="0" smtClean="0"/>
              <a:t>, де перше число кожної пари чисел -це </a:t>
            </a:r>
            <a:r>
              <a:rPr lang="ru-RU" dirty="0" smtClean="0">
                <a:solidFill>
                  <a:schemeClr val="accent1"/>
                </a:solidFill>
              </a:rPr>
              <a:t>код даних</a:t>
            </a:r>
            <a:r>
              <a:rPr lang="ru-RU" dirty="0" smtClean="0"/>
              <a:t>, а друге - </a:t>
            </a:r>
            <a:r>
              <a:rPr lang="ru-RU" dirty="0" smtClean="0">
                <a:solidFill>
                  <a:srgbClr val="00B050"/>
                </a:solidFill>
              </a:rPr>
              <a:t>коефіцієнт повторення</a:t>
            </a:r>
            <a:r>
              <a:rPr lang="ru-RU" dirty="0" smtClean="0"/>
              <a:t>. Якщо для зберігання кожного елементу даних вхідної послідовності відводиться 1 байт, то вся послідовність займатиме 10 байт пам'яті, тоді як вихідна послідовність (стиснений варіант) займатиме 8 байт пам'яті.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3999" cy="6858000"/>
          </a:xfrm>
          <a:solidFill>
            <a:srgbClr val="DCFDD7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8" name="Минус 7"/>
          <p:cNvSpPr/>
          <p:nvPr/>
        </p:nvSpPr>
        <p:spPr>
          <a:xfrm>
            <a:off x="-1143040" y="928670"/>
            <a:ext cx="11358642" cy="214314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0034" y="285728"/>
            <a:ext cx="6786610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uk-UA" sz="2800" dirty="0" smtClean="0">
                <a:solidFill>
                  <a:srgbClr val="0070C0"/>
                </a:solidFill>
              </a:rPr>
              <a:t>ПРОГРАМИ - АРХІВАТОРИ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285860"/>
            <a:ext cx="9144000" cy="492443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solidFill>
                  <a:schemeClr val="tx2"/>
                </a:solidFill>
              </a:rPr>
              <a:t>WinZIP .   WinRAR.    7-Zip.    Winace.   PowerArhiver.   ArjFolder.</a:t>
            </a:r>
            <a:endParaRPr lang="ru-RU" sz="2600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0232" y="2071678"/>
            <a:ext cx="6786610" cy="707886"/>
          </a:xfrm>
          <a:prstGeom prst="rect">
            <a:avLst/>
          </a:prstGeom>
          <a:solidFill>
            <a:srgbClr val="E5E6B2"/>
          </a:solidFill>
        </p:spPr>
        <p:txBody>
          <a:bodyPr wrap="square" rtlCol="0">
            <a:spAutoFit/>
          </a:bodyPr>
          <a:lstStyle/>
          <a:p>
            <a:r>
              <a:rPr lang="uk-UA" sz="2000" dirty="0" smtClean="0">
                <a:cs typeface="Aharoni" pitchFamily="2" charset="-79"/>
              </a:rPr>
              <a:t>          </a:t>
            </a:r>
            <a:r>
              <a:rPr lang="uk-UA" sz="2000" i="1" dirty="0" smtClean="0">
                <a:latin typeface="Garamond" pitchFamily="18" charset="0"/>
                <a:cs typeface="Aharoni" pitchFamily="2" charset="-79"/>
              </a:rPr>
              <a:t>Резервне копіювання даних з метою їх довготривалого збереження</a:t>
            </a:r>
          </a:p>
          <a:p>
            <a:r>
              <a:rPr lang="uk-UA" sz="2000" i="1" dirty="0" smtClean="0">
                <a:latin typeface="Garamond" pitchFamily="18" charset="0"/>
                <a:cs typeface="Aharoni" pitchFamily="2" charset="-79"/>
              </a:rPr>
              <a:t>         Стиснення даних з метою економії обсягу пам</a:t>
            </a:r>
            <a:r>
              <a:rPr lang="en-US" sz="2000" i="1" dirty="0" smtClean="0">
                <a:latin typeface="Garamond" pitchFamily="18" charset="0"/>
                <a:cs typeface="Aharoni" pitchFamily="2" charset="-79"/>
              </a:rPr>
              <a:t>’</a:t>
            </a:r>
            <a:r>
              <a:rPr lang="uk-UA" sz="2000" i="1" dirty="0" smtClean="0">
                <a:latin typeface="Garamond" pitchFamily="18" charset="0"/>
                <a:cs typeface="Aharoni" pitchFamily="2" charset="-79"/>
              </a:rPr>
              <a:t>яті на носії</a:t>
            </a:r>
            <a:endParaRPr lang="ru-RU" sz="2000" dirty="0">
              <a:cs typeface="Aharoni" pitchFamily="2" charset="-79"/>
            </a:endParaRPr>
          </a:p>
        </p:txBody>
      </p:sp>
      <p:sp>
        <p:nvSpPr>
          <p:cNvPr id="13" name="Блок-схема: узел 12"/>
          <p:cNvSpPr/>
          <p:nvPr/>
        </p:nvSpPr>
        <p:spPr>
          <a:xfrm>
            <a:off x="2071670" y="2285992"/>
            <a:ext cx="71438" cy="714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Блок-схема: узел 17"/>
          <p:cNvSpPr/>
          <p:nvPr/>
        </p:nvSpPr>
        <p:spPr>
          <a:xfrm>
            <a:off x="2071670" y="2571744"/>
            <a:ext cx="71438" cy="7143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0" y="314324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Основні функції програм: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000232" y="3000372"/>
            <a:ext cx="6786610" cy="3139321"/>
          </a:xfrm>
          <a:prstGeom prst="rect">
            <a:avLst/>
          </a:prstGeom>
          <a:solidFill>
            <a:srgbClr val="E5E6B2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dirty="0" smtClean="0"/>
              <a:t>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створення архіві файлів і папок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додавання файлів і папок до вже існуючих архівів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перегляд вмісту архівів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зміна і оновлення файлів і папок в архіві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видобування з архіву всіх або тільки вибраних файлів і   папок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створення багатотомних архівів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створення архівів з фунцією самовидобування  файлів і папок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перевірка цілісності даних в архівах</a:t>
            </a:r>
          </a:p>
          <a:p>
            <a:pPr>
              <a:buFont typeface="Arial" pitchFamily="34" charset="0"/>
              <a:buChar char="•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шифрування даних та імен файлів в архівах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dirty="0" smtClean="0"/>
              <a:t>перевірка на віруси в архіві до розпакування; </a:t>
            </a:r>
            <a:endParaRPr lang="ru-RU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dirty="0" smtClean="0"/>
              <a:t>захист архівів паролями від несанкціонованого доступу;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2143116"/>
            <a:ext cx="1571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Призначення: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1800</TotalTime>
  <Words>1215</Words>
  <Application>Microsoft Office PowerPoint</Application>
  <PresentationFormat>Экран (4:3)</PresentationFormat>
  <Paragraphs>240</Paragraphs>
  <Slides>17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Даний алгоритм при кодуванні динамічно створює таблицю перетворення строчок в якій певним послідовностям символів (слів) ставиться у відповідність групи біт фіксованої довжини.  В ході кодування алгоритм переглядає текст символ за символом, і зберігає кожну нову унікальну 2-символьну строчку в таблицю у вигляді пари  код/символ . Після зберігання нової 2-символьної строчки в таблиці, на вихід передається  код першого символа. Коли на виході читається черговий символ для нього по таблиці знаходиться строчка максимальної довжини яка уже повторювалася , після чого в таблиці збережеться  код цієї строчки зі  наступним  символом на вході; на вихід подається код цієї строчки, а наступний  символ використовується в якості початку наступної строчки. </vt:lpstr>
      <vt:lpstr> </vt:lpstr>
      <vt:lpstr>Презентация PowerPoint</vt:lpstr>
      <vt:lpstr>   Приклад: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Стиснення і архівація даних</dc:title>
  <dc:creator>вова</dc:creator>
  <cp:lastModifiedBy>Admin</cp:lastModifiedBy>
  <cp:revision>189</cp:revision>
  <dcterms:created xsi:type="dcterms:W3CDTF">2010-02-28T10:01:45Z</dcterms:created>
  <dcterms:modified xsi:type="dcterms:W3CDTF">2013-01-05T19:38:09Z</dcterms:modified>
</cp:coreProperties>
</file>