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5BE2-0E6F-4FA7-90AB-0938918A23B9}" type="datetimeFigureOut">
              <a:rPr lang="ru-RU" smtClean="0"/>
              <a:pPr/>
              <a:t>20.06.2011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CA5F4-1AE8-48C5-B7E7-053221969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97C5-E038-4D5C-8BC9-DAD88E60A6EF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347E-2ED3-4E7F-9A90-57916174B45B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247-95A0-441B-B995-35BDF9E6880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0535-6F69-4E91-8ECD-521E250BDE86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F2AC-58E8-4673-89E8-172FE9110DCF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C637-AD0D-41EA-8340-A138B093682E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64AA-438C-4DFD-8246-1594938F72DA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B48-9F98-4933-AED8-1FA8DF06193A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2968-565C-4A40-8463-C59828105B80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9FBA-BDC6-4297-9D7B-AAB0344EB27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5643578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Навчальна презентація вчителя СЗОШ</a:t>
            </a:r>
          </a:p>
          <a:p>
            <a:pPr algn="r"/>
            <a:r>
              <a:rPr lang="uk-UA" dirty="0" smtClean="0"/>
              <a:t> І - ІІІ ступенів №8 м. Хмельницького Кравчук Г.Т.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Способи створення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3929090" cy="4983179"/>
          </a:xfrm>
        </p:spPr>
        <p:txBody>
          <a:bodyPr>
            <a:normAutofit fontScale="55000" lnSpcReduction="20000"/>
          </a:bodyPr>
          <a:lstStyle/>
          <a:p>
            <a:pPr marL="0" indent="266700">
              <a:buNone/>
            </a:pPr>
            <a:r>
              <a:rPr lang="ru-RU" sz="2900" dirty="0" smtClean="0"/>
              <a:t>Для </a:t>
            </a:r>
            <a:r>
              <a:rPr lang="ru-RU" sz="2900" dirty="0" err="1"/>
              <a:t>застосування</a:t>
            </a:r>
            <a:r>
              <a:rPr lang="ru-RU" sz="2900" dirty="0"/>
              <a:t> </a:t>
            </a:r>
            <a:r>
              <a:rPr lang="ru-RU" sz="2900" dirty="0" err="1"/>
              <a:t>зазначеного</a:t>
            </a:r>
            <a:r>
              <a:rPr lang="ru-RU" sz="2900" dirty="0"/>
              <a:t> способу </a:t>
            </a:r>
            <a:r>
              <a:rPr lang="ru-RU" sz="2900" dirty="0" err="1"/>
              <a:t>слід</a:t>
            </a:r>
            <a:r>
              <a:rPr lang="ru-RU" sz="2900" dirty="0"/>
              <a:t> </a:t>
            </a:r>
            <a:r>
              <a:rPr lang="ru-RU" sz="2900" dirty="0" err="1"/>
              <a:t>виконати</a:t>
            </a:r>
            <a:r>
              <a:rPr lang="ru-RU" sz="2900" dirty="0"/>
              <a:t> </a:t>
            </a:r>
            <a:r>
              <a:rPr lang="ru-RU" sz="2900" dirty="0" err="1"/>
              <a:t>такий</a:t>
            </a:r>
            <a:r>
              <a:rPr lang="ru-RU" sz="2900" dirty="0"/>
              <a:t> алгоритм</a:t>
            </a:r>
            <a:r>
              <a:rPr lang="ru-RU" sz="2900" dirty="0" smtClean="0"/>
              <a:t>:</a:t>
            </a:r>
          </a:p>
          <a:p>
            <a:pPr marL="0" indent="266700">
              <a:buNone/>
            </a:pPr>
            <a:endParaRPr lang="ru-RU" sz="2900" dirty="0"/>
          </a:p>
          <a:p>
            <a:pPr>
              <a:buNone/>
            </a:pPr>
            <a:r>
              <a:rPr lang="ru-RU" sz="2900" dirty="0"/>
              <a:t>1. </a:t>
            </a:r>
            <a:r>
              <a:rPr lang="ru-RU" sz="2900" dirty="0" err="1"/>
              <a:t>Вибрати</a:t>
            </a:r>
            <a:r>
              <a:rPr lang="ru-RU" sz="2900" dirty="0"/>
              <a:t> в </a:t>
            </a:r>
            <a:r>
              <a:rPr lang="ru-RU" sz="2900" dirty="0" err="1"/>
              <a:t>документі</a:t>
            </a:r>
            <a:r>
              <a:rPr lang="ru-RU" sz="2900" dirty="0"/>
              <a:t> </a:t>
            </a:r>
            <a:r>
              <a:rPr lang="ru-RU" sz="2900" dirty="0" err="1"/>
              <a:t>місце</a:t>
            </a:r>
            <a:r>
              <a:rPr lang="ru-RU" sz="2900" dirty="0"/>
              <a:t>, де </a:t>
            </a:r>
            <a:r>
              <a:rPr lang="ru-RU" sz="2900" dirty="0" err="1"/>
              <a:t>потрібно</a:t>
            </a:r>
            <a:r>
              <a:rPr lang="ru-RU" sz="2900" dirty="0"/>
              <a:t> </a:t>
            </a:r>
            <a:r>
              <a:rPr lang="ru-RU" sz="2900" dirty="0" err="1"/>
              <a:t>вставити</a:t>
            </a:r>
            <a:r>
              <a:rPr lang="ru-RU" sz="2900" dirty="0"/>
              <a:t> </a:t>
            </a:r>
            <a:r>
              <a:rPr lang="ru-RU" sz="2900" dirty="0" err="1"/>
              <a:t>таблицю</a:t>
            </a:r>
            <a:r>
              <a:rPr lang="ru-RU" sz="2900" dirty="0"/>
              <a:t>.</a:t>
            </a:r>
          </a:p>
          <a:p>
            <a:pPr>
              <a:buNone/>
            </a:pPr>
            <a:r>
              <a:rPr lang="ru-RU" sz="2900" dirty="0"/>
              <a:t>2. </a:t>
            </a:r>
            <a:r>
              <a:rPr lang="ru-RU" sz="2900" dirty="0" err="1"/>
              <a:t>Виконати</a:t>
            </a:r>
            <a:r>
              <a:rPr lang="ru-RU" sz="2900" dirty="0"/>
              <a:t> </a:t>
            </a:r>
            <a:r>
              <a:rPr lang="ru-RU" sz="2900" b="1" dirty="0" err="1">
                <a:solidFill>
                  <a:srgbClr val="FF0000"/>
                </a:solidFill>
              </a:rPr>
              <a:t>Вставлення</a:t>
            </a:r>
            <a:r>
              <a:rPr lang="ru-RU" sz="2900" b="1" dirty="0">
                <a:solidFill>
                  <a:srgbClr val="FF0000"/>
                </a:solidFill>
              </a:rPr>
              <a:t> =&gt; </a:t>
            </a:r>
            <a:r>
              <a:rPr lang="ru-RU" sz="2900" b="1" dirty="0" err="1">
                <a:solidFill>
                  <a:srgbClr val="FF0000"/>
                </a:solidFill>
              </a:rPr>
              <a:t>Таблиці</a:t>
            </a:r>
            <a:r>
              <a:rPr lang="ru-RU" sz="2900" b="1" dirty="0">
                <a:solidFill>
                  <a:srgbClr val="FF0000"/>
                </a:solidFill>
              </a:rPr>
              <a:t> =&gt; </a:t>
            </a:r>
            <a:r>
              <a:rPr lang="ru-RU" sz="2900" b="1" dirty="0" err="1">
                <a:solidFill>
                  <a:srgbClr val="FF0000"/>
                </a:solidFill>
              </a:rPr>
              <a:t>Таблиця</a:t>
            </a:r>
            <a:r>
              <a:rPr lang="ru-RU" sz="2900" b="1" dirty="0">
                <a:solidFill>
                  <a:srgbClr val="FF0000"/>
                </a:solidFill>
              </a:rPr>
              <a:t> =&gt; </a:t>
            </a:r>
            <a:r>
              <a:rPr lang="ru-RU" sz="2900" b="1" dirty="0" err="1">
                <a:solidFill>
                  <a:srgbClr val="FF0000"/>
                </a:solidFill>
              </a:rPr>
              <a:t>Експрес-таблиці</a:t>
            </a:r>
            <a:r>
              <a:rPr lang="ru-RU" sz="2900" b="1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AutoNum type="arabicPeriod" startAt="3"/>
            </a:pPr>
            <a:r>
              <a:rPr lang="ru-RU" sz="2900" dirty="0" err="1" smtClean="0"/>
              <a:t>Вибрати</a:t>
            </a:r>
            <a:r>
              <a:rPr lang="ru-RU" sz="2900" dirty="0" smtClean="0"/>
              <a:t> </a:t>
            </a:r>
            <a:r>
              <a:rPr lang="ru-RU" sz="2900" dirty="0"/>
              <a:t>в списку </a:t>
            </a:r>
            <a:r>
              <a:rPr lang="ru-RU" sz="2900" dirty="0" err="1"/>
              <a:t>Вбудовані</a:t>
            </a:r>
            <a:r>
              <a:rPr lang="ru-RU" sz="2900" dirty="0"/>
              <a:t> </a:t>
            </a:r>
            <a:r>
              <a:rPr lang="ru-RU" sz="2900" dirty="0" err="1"/>
              <a:t>потрібний</a:t>
            </a:r>
            <a:r>
              <a:rPr lang="ru-RU" sz="2900" dirty="0"/>
              <a:t> шаблон. </a:t>
            </a:r>
            <a:endParaRPr lang="ru-RU" sz="2900" dirty="0" smtClean="0"/>
          </a:p>
          <a:p>
            <a:pPr marL="0" indent="266700">
              <a:buNone/>
            </a:pPr>
            <a:endParaRPr lang="ru-RU" sz="2900" dirty="0" smtClean="0"/>
          </a:p>
          <a:p>
            <a:pPr marL="0" indent="266700">
              <a:buNone/>
            </a:pPr>
            <a:r>
              <a:rPr lang="ru-RU" sz="2900" dirty="0" err="1" smtClean="0"/>
              <a:t>Користувач</a:t>
            </a:r>
            <a:r>
              <a:rPr lang="ru-RU" sz="2900" dirty="0" smtClean="0"/>
              <a:t> </a:t>
            </a:r>
            <a:r>
              <a:rPr lang="ru-RU" sz="2900" dirty="0" err="1"/>
              <a:t>може</a:t>
            </a:r>
            <a:r>
              <a:rPr lang="ru-RU" sz="2900" dirty="0"/>
              <a:t> </a:t>
            </a:r>
            <a:r>
              <a:rPr lang="ru-RU" sz="2900" dirty="0" err="1"/>
              <a:t>створити</a:t>
            </a:r>
            <a:r>
              <a:rPr lang="ru-RU" sz="2900" dirty="0"/>
              <a:t> </a:t>
            </a:r>
            <a:r>
              <a:rPr lang="ru-RU" sz="2900" dirty="0" err="1"/>
              <a:t>власну</a:t>
            </a:r>
            <a:r>
              <a:rPr lang="ru-RU" sz="2900" dirty="0"/>
              <a:t> </a:t>
            </a:r>
            <a:r>
              <a:rPr lang="ru-RU" sz="2900" dirty="0" err="1"/>
              <a:t>експрес-таблицю</a:t>
            </a:r>
            <a:r>
              <a:rPr lang="ru-RU" sz="2900" dirty="0"/>
              <a:t>, </a:t>
            </a:r>
            <a:r>
              <a:rPr lang="ru-RU" sz="2900" dirty="0" err="1"/>
              <a:t>зберегти</a:t>
            </a:r>
            <a:r>
              <a:rPr lang="ru-RU" sz="2900" dirty="0"/>
              <a:t> </a:t>
            </a:r>
            <a:r>
              <a:rPr lang="ru-RU" sz="2900" dirty="0" err="1"/>
              <a:t>її</a:t>
            </a:r>
            <a:r>
              <a:rPr lang="ru-RU" sz="2900" dirty="0"/>
              <a:t> у </a:t>
            </a:r>
            <a:r>
              <a:rPr lang="ru-RU" sz="2900" dirty="0" err="1"/>
              <a:t>колекції</a:t>
            </a:r>
            <a:r>
              <a:rPr lang="ru-RU" sz="2900" dirty="0"/>
              <a:t> та </a:t>
            </a:r>
            <a:r>
              <a:rPr lang="ru-RU" sz="2900" dirty="0" err="1"/>
              <a:t>використовувати</a:t>
            </a:r>
            <a:r>
              <a:rPr lang="ru-RU" sz="2900" dirty="0"/>
              <a:t> за потреби. Для </a:t>
            </a:r>
            <a:r>
              <a:rPr lang="ru-RU" sz="2900" dirty="0" err="1"/>
              <a:t>цього</a:t>
            </a:r>
            <a:r>
              <a:rPr lang="ru-RU" sz="2900" dirty="0"/>
              <a:t> </a:t>
            </a:r>
            <a:r>
              <a:rPr lang="ru-RU" sz="2900" dirty="0" err="1"/>
              <a:t>слід</a:t>
            </a:r>
            <a:r>
              <a:rPr lang="ru-RU" sz="2900" dirty="0"/>
              <a:t> </a:t>
            </a:r>
            <a:r>
              <a:rPr lang="ru-RU" sz="2900" dirty="0" err="1"/>
              <a:t>відформатувати</a:t>
            </a:r>
            <a:r>
              <a:rPr lang="ru-RU" sz="2900" dirty="0"/>
              <a:t> </a:t>
            </a:r>
            <a:r>
              <a:rPr lang="ru-RU" sz="2900" dirty="0" err="1"/>
              <a:t>вже</a:t>
            </a:r>
            <a:r>
              <a:rPr lang="ru-RU" sz="2900" dirty="0"/>
              <a:t> </a:t>
            </a:r>
            <a:r>
              <a:rPr lang="ru-RU" sz="2900" dirty="0" err="1"/>
              <a:t>створену</a:t>
            </a:r>
            <a:r>
              <a:rPr lang="ru-RU" sz="2900" dirty="0"/>
              <a:t> </a:t>
            </a:r>
            <a:r>
              <a:rPr lang="ru-RU" sz="2900" dirty="0" err="1"/>
              <a:t>таблицю</a:t>
            </a:r>
            <a:r>
              <a:rPr lang="ru-RU" sz="2900" dirty="0"/>
              <a:t> за </a:t>
            </a:r>
            <a:r>
              <a:rPr lang="ru-RU" sz="2900" dirty="0" err="1"/>
              <a:t>власним</a:t>
            </a:r>
            <a:r>
              <a:rPr lang="ru-RU" sz="2900" dirty="0"/>
              <a:t> </a:t>
            </a:r>
            <a:r>
              <a:rPr lang="ru-RU" sz="2900" dirty="0" err="1"/>
              <a:t>бажанням</a:t>
            </a:r>
            <a:r>
              <a:rPr lang="ru-RU" sz="2900" dirty="0"/>
              <a:t>, </a:t>
            </a:r>
            <a:r>
              <a:rPr lang="ru-RU" sz="2900" dirty="0" err="1"/>
              <a:t>виділити</a:t>
            </a:r>
            <a:r>
              <a:rPr lang="ru-RU" sz="2900" dirty="0"/>
              <a:t> </a:t>
            </a:r>
            <a:r>
              <a:rPr lang="ru-RU" sz="2900" dirty="0" err="1"/>
              <a:t>її</a:t>
            </a:r>
            <a:r>
              <a:rPr lang="ru-RU" sz="2900" dirty="0"/>
              <a:t> та </a:t>
            </a:r>
            <a:r>
              <a:rPr lang="ru-RU" sz="2900" dirty="0" err="1"/>
              <a:t>виконати</a:t>
            </a:r>
            <a:r>
              <a:rPr lang="ru-RU" sz="2900" dirty="0"/>
              <a:t> </a:t>
            </a:r>
            <a:endParaRPr lang="ru-RU" sz="2900" dirty="0" smtClean="0"/>
          </a:p>
          <a:p>
            <a:pPr marL="0" indent="266700">
              <a:buNone/>
            </a:pPr>
            <a:r>
              <a:rPr lang="ru-RU" sz="2900" b="1" dirty="0" err="1" smtClean="0">
                <a:solidFill>
                  <a:srgbClr val="FF0000"/>
                </a:solidFill>
              </a:rPr>
              <a:t>Вставлення</a:t>
            </a:r>
            <a:r>
              <a:rPr lang="ru-RU" sz="2900" b="1" dirty="0" smtClean="0">
                <a:solidFill>
                  <a:srgbClr val="FF0000"/>
                </a:solidFill>
              </a:rPr>
              <a:t> </a:t>
            </a:r>
            <a:r>
              <a:rPr lang="ru-RU" sz="2900" b="1" dirty="0">
                <a:solidFill>
                  <a:srgbClr val="FF0000"/>
                </a:solidFill>
              </a:rPr>
              <a:t>=&gt; </a:t>
            </a:r>
            <a:r>
              <a:rPr lang="ru-RU" sz="2900" b="1" dirty="0" err="1">
                <a:solidFill>
                  <a:srgbClr val="FF0000"/>
                </a:solidFill>
              </a:rPr>
              <a:t>Таблиці</a:t>
            </a:r>
            <a:r>
              <a:rPr lang="ru-RU" sz="2900" b="1" dirty="0">
                <a:solidFill>
                  <a:srgbClr val="FF0000"/>
                </a:solidFill>
              </a:rPr>
              <a:t> =&gt; </a:t>
            </a:r>
            <a:r>
              <a:rPr lang="ru-RU" sz="2900" b="1" dirty="0" err="1">
                <a:solidFill>
                  <a:srgbClr val="FF0000"/>
                </a:solidFill>
              </a:rPr>
              <a:t>Таблиця</a:t>
            </a:r>
            <a:r>
              <a:rPr lang="ru-RU" sz="2900" b="1" dirty="0">
                <a:solidFill>
                  <a:srgbClr val="FF0000"/>
                </a:solidFill>
              </a:rPr>
              <a:t> =&gt; </a:t>
            </a:r>
            <a:r>
              <a:rPr lang="ru-RU" sz="2900" b="1" dirty="0" err="1">
                <a:solidFill>
                  <a:srgbClr val="FF0000"/>
                </a:solidFill>
              </a:rPr>
              <a:t>Експрес-таблиці</a:t>
            </a:r>
            <a:r>
              <a:rPr lang="ru-RU" sz="2900" b="1" dirty="0">
                <a:solidFill>
                  <a:srgbClr val="FF0000"/>
                </a:solidFill>
              </a:rPr>
              <a:t> =&gt; </a:t>
            </a:r>
            <a:r>
              <a:rPr lang="ru-RU" sz="2900" b="1" dirty="0" err="1">
                <a:solidFill>
                  <a:srgbClr val="FF0000"/>
                </a:solidFill>
              </a:rPr>
              <a:t>Зберегти</a:t>
            </a:r>
            <a:r>
              <a:rPr lang="ru-RU" sz="2900" b="1" dirty="0">
                <a:solidFill>
                  <a:srgbClr val="FF0000"/>
                </a:solidFill>
              </a:rPr>
              <a:t> </a:t>
            </a:r>
            <a:r>
              <a:rPr lang="ru-RU" sz="2900" b="1" dirty="0" err="1">
                <a:solidFill>
                  <a:srgbClr val="FF0000"/>
                </a:solidFill>
              </a:rPr>
              <a:t>виділений</a:t>
            </a:r>
            <a:r>
              <a:rPr lang="ru-RU" sz="2900" b="1" dirty="0">
                <a:solidFill>
                  <a:srgbClr val="FF0000"/>
                </a:solidFill>
              </a:rPr>
              <a:t> фрагмент у </a:t>
            </a:r>
            <a:r>
              <a:rPr lang="ru-RU" sz="2900" b="1" dirty="0" err="1">
                <a:solidFill>
                  <a:srgbClr val="FF0000"/>
                </a:solidFill>
              </a:rPr>
              <a:t>колекції</a:t>
            </a:r>
            <a:r>
              <a:rPr lang="ru-RU" sz="2900" b="1" dirty="0">
                <a:solidFill>
                  <a:srgbClr val="FF0000"/>
                </a:solidFill>
              </a:rPr>
              <a:t> </a:t>
            </a:r>
            <a:r>
              <a:rPr lang="ru-RU" sz="2900" b="1" dirty="0" err="1">
                <a:solidFill>
                  <a:srgbClr val="FF0000"/>
                </a:solidFill>
              </a:rPr>
              <a:t>експрес-таблиць</a:t>
            </a:r>
            <a:r>
              <a:rPr lang="ru-RU" sz="2900" dirty="0"/>
              <a:t>. </a:t>
            </a:r>
          </a:p>
          <a:p>
            <a:pPr marL="0" indent="266700"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85926"/>
            <a:ext cx="3554939" cy="45259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57166"/>
            <a:ext cx="1833566" cy="255826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>
            <a:off x="3286116" y="5286388"/>
            <a:ext cx="1214446" cy="92869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01080" cy="857232"/>
          </a:xfrm>
        </p:spPr>
        <p:txBody>
          <a:bodyPr>
            <a:normAutofit/>
          </a:bodyPr>
          <a:lstStyle/>
          <a:p>
            <a:r>
              <a:rPr lang="uk-UA" dirty="0" smtClean="0"/>
              <a:t>Способи створення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785795"/>
            <a:ext cx="8643998" cy="1571636"/>
          </a:xfrm>
        </p:spPr>
        <p:txBody>
          <a:bodyPr>
            <a:normAutofit lnSpcReduction="10000"/>
          </a:bodyPr>
          <a:lstStyle/>
          <a:p>
            <a:pPr marL="0" indent="266700">
              <a:buNone/>
            </a:pPr>
            <a:r>
              <a:rPr lang="ru-RU" sz="1800" dirty="0"/>
              <a:t>IV </a:t>
            </a:r>
            <a:r>
              <a:rPr lang="ru-RU" sz="1800" dirty="0" err="1"/>
              <a:t>спосіб</a:t>
            </a:r>
            <a:r>
              <a:rPr lang="ru-RU" sz="1800" dirty="0"/>
              <a:t>. </a:t>
            </a:r>
            <a:r>
              <a:rPr lang="ru-RU" sz="1800" dirty="0" err="1"/>
              <a:t>Виділений</a:t>
            </a:r>
            <a:r>
              <a:rPr lang="ru-RU" sz="1800" dirty="0"/>
              <a:t> фрагмент тексту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перетворити</a:t>
            </a:r>
            <a:r>
              <a:rPr lang="ru-RU" sz="1800" dirty="0"/>
              <a:t> в </a:t>
            </a:r>
            <a:r>
              <a:rPr lang="ru-RU" sz="1800" dirty="0" err="1"/>
              <a:t>таблицю</a:t>
            </a:r>
            <a:r>
              <a:rPr lang="ru-RU" sz="1800" dirty="0"/>
              <a:t>, </a:t>
            </a:r>
            <a:r>
              <a:rPr lang="ru-RU" sz="1800" dirty="0" err="1"/>
              <a:t>використавши</a:t>
            </a:r>
            <a:r>
              <a:rPr lang="ru-RU" sz="1800" dirty="0"/>
              <a:t> </a:t>
            </a:r>
            <a:r>
              <a:rPr lang="ru-RU" sz="1800" dirty="0" err="1"/>
              <a:t>послідовність</a:t>
            </a:r>
            <a:r>
              <a:rPr lang="ru-RU" sz="1800" dirty="0"/>
              <a:t> </a:t>
            </a:r>
            <a:r>
              <a:rPr lang="ru-RU" sz="1800" dirty="0" err="1"/>
              <a:t>дій</a:t>
            </a:r>
            <a:r>
              <a:rPr lang="ru-RU" sz="1800" dirty="0"/>
              <a:t> </a:t>
            </a:r>
            <a:endParaRPr lang="ru-RU" sz="1800" dirty="0" smtClean="0"/>
          </a:p>
          <a:p>
            <a:pPr marL="0" indent="266700">
              <a:buNone/>
            </a:pPr>
            <a:r>
              <a:rPr lang="ru-RU" sz="1800" b="1" dirty="0" err="1" smtClean="0">
                <a:solidFill>
                  <a:srgbClr val="FF0000"/>
                </a:solidFill>
              </a:rPr>
              <a:t>Вставлення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=&gt; </a:t>
            </a:r>
            <a:r>
              <a:rPr lang="ru-RU" sz="1800" b="1" dirty="0" err="1">
                <a:solidFill>
                  <a:srgbClr val="FF0000"/>
                </a:solidFill>
              </a:rPr>
              <a:t>Таблиці</a:t>
            </a:r>
            <a:r>
              <a:rPr lang="ru-RU" sz="1800" b="1" dirty="0">
                <a:solidFill>
                  <a:srgbClr val="FF0000"/>
                </a:solidFill>
              </a:rPr>
              <a:t> =&gt; </a:t>
            </a:r>
            <a:r>
              <a:rPr lang="ru-RU" sz="1800" b="1" dirty="0" err="1">
                <a:solidFill>
                  <a:srgbClr val="FF0000"/>
                </a:solidFill>
              </a:rPr>
              <a:t>Таблиця</a:t>
            </a:r>
            <a:r>
              <a:rPr lang="ru-RU" sz="1800" b="1" dirty="0">
                <a:solidFill>
                  <a:srgbClr val="FF0000"/>
                </a:solidFill>
              </a:rPr>
              <a:t> =&gt; </a:t>
            </a:r>
            <a:r>
              <a:rPr lang="ru-RU" sz="1800" b="1" dirty="0" err="1">
                <a:solidFill>
                  <a:srgbClr val="FF0000"/>
                </a:solidFill>
              </a:rPr>
              <a:t>Перетворити</a:t>
            </a:r>
            <a:r>
              <a:rPr lang="ru-RU" sz="1800" b="1" dirty="0">
                <a:solidFill>
                  <a:srgbClr val="FF0000"/>
                </a:solidFill>
              </a:rPr>
              <a:t> на </a:t>
            </a:r>
            <a:r>
              <a:rPr lang="ru-RU" sz="1800" b="1" dirty="0" err="1">
                <a:solidFill>
                  <a:srgbClr val="FF0000"/>
                </a:solidFill>
              </a:rPr>
              <a:t>таблицю</a:t>
            </a:r>
            <a:r>
              <a:rPr lang="ru-RU" sz="1800" b="1" dirty="0">
                <a:solidFill>
                  <a:srgbClr val="FF0000"/>
                </a:solidFill>
              </a:rPr>
              <a:t>. 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 marL="0" indent="266700">
              <a:buNone/>
            </a:pPr>
            <a:r>
              <a:rPr lang="ru-RU" sz="1800" dirty="0" smtClean="0"/>
              <a:t>У </a:t>
            </a:r>
            <a:r>
              <a:rPr lang="ru-RU" sz="1800" dirty="0" err="1"/>
              <a:t>діалоговому</a:t>
            </a:r>
            <a:r>
              <a:rPr lang="ru-RU" sz="1800" dirty="0"/>
              <a:t> </a:t>
            </a:r>
            <a:r>
              <a:rPr lang="ru-RU" sz="1800" dirty="0" err="1"/>
              <a:t>вікні</a:t>
            </a:r>
            <a:r>
              <a:rPr lang="ru-RU" sz="1800" dirty="0"/>
              <a:t> треба </a:t>
            </a:r>
            <a:r>
              <a:rPr lang="ru-RU" sz="1800" dirty="0" err="1"/>
              <a:t>вказати</a:t>
            </a:r>
            <a:r>
              <a:rPr lang="ru-RU" sz="1800" dirty="0"/>
              <a:t> </a:t>
            </a:r>
            <a:r>
              <a:rPr lang="ru-RU" sz="1800" dirty="0" err="1"/>
              <a:t>потрібну</a:t>
            </a:r>
            <a:r>
              <a:rPr lang="ru-RU" sz="1800" dirty="0"/>
              <a:t>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стовпців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символи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є</a:t>
            </a:r>
            <a:r>
              <a:rPr lang="ru-RU" sz="1800" dirty="0"/>
              <a:t> </a:t>
            </a:r>
            <a:r>
              <a:rPr lang="ru-RU" sz="1800" dirty="0" err="1"/>
              <a:t>роздільниками</a:t>
            </a:r>
            <a:r>
              <a:rPr lang="ru-RU" sz="1800" dirty="0"/>
              <a:t> </a:t>
            </a:r>
            <a:r>
              <a:rPr lang="ru-RU" sz="1800" dirty="0" err="1"/>
              <a:t>клітинок</a:t>
            </a:r>
            <a:r>
              <a:rPr lang="ru-RU" sz="1800" dirty="0"/>
              <a:t> (пропуски, </a:t>
            </a:r>
            <a:r>
              <a:rPr lang="ru-RU" sz="1800" dirty="0" err="1"/>
              <a:t>табуляції</a:t>
            </a:r>
            <a:r>
              <a:rPr lang="ru-RU" sz="1800" dirty="0"/>
              <a:t>, </a:t>
            </a:r>
            <a:r>
              <a:rPr lang="ru-RU" sz="1800" dirty="0" err="1"/>
              <a:t>розриви</a:t>
            </a:r>
            <a:r>
              <a:rPr lang="ru-RU" sz="1800" dirty="0"/>
              <a:t> </a:t>
            </a:r>
            <a:r>
              <a:rPr lang="ru-RU" sz="1800" dirty="0" err="1"/>
              <a:t>абзаців</a:t>
            </a:r>
            <a:r>
              <a:rPr lang="ru-RU" sz="1800" dirty="0"/>
              <a:t>, </a:t>
            </a:r>
            <a:r>
              <a:rPr lang="ru-RU" sz="1800" dirty="0" err="1"/>
              <a:t>крапки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комою </a:t>
            </a:r>
            <a:r>
              <a:rPr lang="ru-RU" sz="1800" dirty="0" err="1"/>
              <a:t>тощо</a:t>
            </a:r>
            <a:r>
              <a:rPr lang="ru-RU" sz="1800" dirty="0"/>
              <a:t>).</a:t>
            </a:r>
          </a:p>
          <a:p>
            <a:pPr marL="0" indent="266700"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496"/>
            <a:ext cx="2238039" cy="312259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428868"/>
            <a:ext cx="2762256" cy="28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214554"/>
            <a:ext cx="3643338" cy="56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5500702"/>
            <a:ext cx="5594712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14282" y="2857496"/>
            <a:ext cx="3571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3857628"/>
            <a:ext cx="3571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643438" y="2857496"/>
            <a:ext cx="3571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5072074"/>
            <a:ext cx="3571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у </a:t>
            </a:r>
            <a:r>
              <a:rPr lang="ru-RU" dirty="0" err="1"/>
              <a:t>таблицю</a:t>
            </a:r>
            <a:r>
              <a:rPr lang="ru-RU" dirty="0"/>
              <a:t>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2844" y="1285861"/>
            <a:ext cx="8858312" cy="4214841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таблиця</a:t>
            </a:r>
            <a:r>
              <a:rPr lang="ru-RU" dirty="0"/>
              <a:t> створена,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заповнити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. Текст уводиться в </a:t>
            </a:r>
            <a:r>
              <a:rPr lang="ru-RU" dirty="0" err="1"/>
              <a:t>поточну</a:t>
            </a:r>
            <a:r>
              <a:rPr lang="ru-RU" dirty="0"/>
              <a:t> </a:t>
            </a:r>
            <a:r>
              <a:rPr lang="ru-RU" dirty="0" err="1"/>
              <a:t>клітинку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за </a:t>
            </a:r>
            <a:r>
              <a:rPr lang="ru-RU" dirty="0" err="1"/>
              <a:t>відомими</a:t>
            </a:r>
            <a:r>
              <a:rPr lang="ru-RU" dirty="0"/>
              <a:t> вам правилами </a:t>
            </a:r>
            <a:r>
              <a:rPr lang="ru-RU" dirty="0" err="1"/>
              <a:t>введення</a:t>
            </a:r>
            <a:r>
              <a:rPr lang="ru-RU" dirty="0"/>
              <a:t> тексту </a:t>
            </a:r>
            <a:r>
              <a:rPr lang="ru-RU" dirty="0" err="1"/>
              <a:t>або</a:t>
            </a:r>
            <a:r>
              <a:rPr lang="ru-RU" dirty="0"/>
              <a:t>,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експрес-таблиці</a:t>
            </a:r>
            <a:r>
              <a:rPr lang="ru-RU" dirty="0"/>
              <a:t>, </a:t>
            </a:r>
            <a:r>
              <a:rPr lang="ru-RU" dirty="0" err="1"/>
              <a:t>дані</a:t>
            </a:r>
            <a:r>
              <a:rPr lang="ru-RU" dirty="0"/>
              <a:t> в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замінюються</a:t>
            </a:r>
            <a:r>
              <a:rPr lang="ru-RU" dirty="0"/>
              <a:t> на </a:t>
            </a:r>
            <a:r>
              <a:rPr lang="ru-RU" dirty="0" err="1"/>
              <a:t>потрібні</a:t>
            </a:r>
            <a:r>
              <a:rPr lang="ru-RU" dirty="0"/>
              <a:t>.</a:t>
            </a:r>
          </a:p>
          <a:p>
            <a:pPr marL="0" indent="361950">
              <a:buNone/>
            </a:pPr>
            <a:r>
              <a:rPr lang="ru-RU" dirty="0"/>
              <a:t>    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уведення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у </a:t>
            </a:r>
            <a:r>
              <a:rPr lang="ru-RU" dirty="0" err="1"/>
              <a:t>клітинки</a:t>
            </a:r>
            <a:r>
              <a:rPr lang="ru-RU" dirty="0"/>
              <a:t> ширина </a:t>
            </a:r>
            <a:r>
              <a:rPr lang="ru-RU" dirty="0" err="1"/>
              <a:t>стовпця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висота</a:t>
            </a:r>
            <a:r>
              <a:rPr lang="ru-RU" dirty="0"/>
              <a:t> рядка автоматично </a:t>
            </a:r>
            <a:r>
              <a:rPr lang="ru-RU" dirty="0" err="1"/>
              <a:t>змінюються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введений текст не </a:t>
            </a:r>
            <a:r>
              <a:rPr lang="ru-RU" dirty="0" err="1"/>
              <a:t>вміщається</a:t>
            </a:r>
            <a:r>
              <a:rPr lang="ru-RU" dirty="0"/>
              <a:t> у </a:t>
            </a:r>
            <a:r>
              <a:rPr lang="ru-RU" dirty="0" err="1"/>
              <a:t>клітинку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/>
              <a:t>режим установлено за </a:t>
            </a:r>
            <a:r>
              <a:rPr lang="ru-RU" dirty="0" err="1"/>
              <a:t>замовчуванням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режим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відмінити</a:t>
            </a:r>
            <a:r>
              <a:rPr lang="ru-RU" dirty="0"/>
              <a:t>,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довільну</a:t>
            </a:r>
            <a:r>
              <a:rPr lang="ru-RU" dirty="0"/>
              <a:t> </a:t>
            </a:r>
            <a:r>
              <a:rPr lang="ru-RU" dirty="0" err="1"/>
              <a:t>клітинку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та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Макет =&gt; </a:t>
            </a:r>
            <a:r>
              <a:rPr lang="ru-RU" b="1" dirty="0" err="1">
                <a:solidFill>
                  <a:srgbClr val="FF0000"/>
                </a:solidFill>
              </a:rPr>
              <a:t>Таблиця</a:t>
            </a:r>
            <a:r>
              <a:rPr lang="ru-RU" b="1" dirty="0">
                <a:solidFill>
                  <a:srgbClr val="FF0000"/>
                </a:solidFill>
              </a:rPr>
              <a:t> =&gt; </a:t>
            </a:r>
            <a:r>
              <a:rPr lang="ru-RU" b="1" dirty="0" err="1">
                <a:solidFill>
                  <a:srgbClr val="FF0000"/>
                </a:solidFill>
              </a:rPr>
              <a:t>Властивості</a:t>
            </a:r>
            <a:r>
              <a:rPr lang="ru-RU" b="1" dirty="0">
                <a:solidFill>
                  <a:srgbClr val="FF0000"/>
                </a:solidFill>
              </a:rPr>
              <a:t> =&gt; </a:t>
            </a:r>
            <a:r>
              <a:rPr lang="ru-RU" b="1" dirty="0" err="1">
                <a:solidFill>
                  <a:srgbClr val="FF0000"/>
                </a:solidFill>
              </a:rPr>
              <a:t>Таблиця</a:t>
            </a:r>
            <a:r>
              <a:rPr lang="ru-RU" b="1" dirty="0">
                <a:solidFill>
                  <a:srgbClr val="FF0000"/>
                </a:solidFill>
              </a:rPr>
              <a:t> =&gt; </a:t>
            </a:r>
            <a:r>
              <a:rPr lang="ru-RU" b="1" dirty="0" err="1">
                <a:solidFill>
                  <a:srgbClr val="FF0000"/>
                </a:solidFill>
              </a:rPr>
              <a:t>Параметри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зняти</a:t>
            </a:r>
            <a:r>
              <a:rPr lang="ru-RU" dirty="0"/>
              <a:t> </a:t>
            </a:r>
            <a:r>
              <a:rPr lang="ru-RU" dirty="0" err="1"/>
              <a:t>позначку</a:t>
            </a:r>
            <a:r>
              <a:rPr lang="ru-RU" dirty="0"/>
              <a:t> </a:t>
            </a:r>
            <a:r>
              <a:rPr lang="ru-RU" dirty="0" err="1"/>
              <a:t>прапорця</a:t>
            </a:r>
            <a:r>
              <a:rPr lang="ru-RU" dirty="0"/>
              <a:t> </a:t>
            </a:r>
            <a:r>
              <a:rPr lang="ru-RU" dirty="0" err="1"/>
              <a:t>Автодобір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за </a:t>
            </a:r>
            <a:r>
              <a:rPr lang="ru-RU" dirty="0" err="1"/>
              <a:t>вмістом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5392" y="1600200"/>
            <a:ext cx="3802216" cy="45259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69087" y="2345721"/>
            <a:ext cx="3796826" cy="30349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8658225" cy="1333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 rot="5400000" flipH="1" flipV="1">
            <a:off x="107125" y="1321579"/>
            <a:ext cx="642942" cy="4286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3929058" y="5500702"/>
            <a:ext cx="1000132" cy="57150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5214942" y="4714884"/>
            <a:ext cx="642942" cy="42862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Переміщення</a:t>
            </a:r>
            <a:r>
              <a:rPr lang="ru-RU" dirty="0" smtClean="0"/>
              <a:t>  </a:t>
            </a:r>
            <a:r>
              <a:rPr lang="ru-RU" dirty="0"/>
              <a:t>по </a:t>
            </a:r>
            <a:r>
              <a:rPr lang="ru-RU" dirty="0" err="1"/>
              <a:t>таблиці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2500330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перемістити</a:t>
            </a:r>
            <a:r>
              <a:rPr lang="ru-RU" dirty="0"/>
              <a:t> курсор у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клітинку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вказівником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скористатися</a:t>
            </a:r>
            <a:r>
              <a:rPr lang="ru-RU" dirty="0"/>
              <a:t> </a:t>
            </a:r>
            <a:r>
              <a:rPr lang="ru-RU" dirty="0" err="1"/>
              <a:t>клавішами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курсором </a:t>
            </a:r>
            <a:r>
              <a:rPr lang="ru-RU" dirty="0" smtClean="0"/>
              <a:t>: 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8572560" cy="35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857233"/>
            <a:ext cx="8858312" cy="2428892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/>
              <a:t> Текст у </a:t>
            </a:r>
            <a:r>
              <a:rPr lang="ru-RU" dirty="0" err="1"/>
              <a:t>таблиці</a:t>
            </a:r>
            <a:r>
              <a:rPr lang="ru-RU" dirty="0"/>
              <a:t>, саму </a:t>
            </a:r>
            <a:r>
              <a:rPr lang="ru-RU" dirty="0" err="1"/>
              <a:t>таблицю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редагувати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форматувати</a:t>
            </a:r>
            <a:r>
              <a:rPr lang="ru-RU" dirty="0"/>
              <a:t>. </a:t>
            </a: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, над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поточними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.</a:t>
            </a:r>
          </a:p>
          <a:p>
            <a:pPr marL="0" indent="361950">
              <a:buNone/>
            </a:pPr>
            <a:r>
              <a:rPr lang="ru-RU" dirty="0"/>
              <a:t>      За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будь-якого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на </a:t>
            </a:r>
            <a:r>
              <a:rPr lang="ru-RU" dirty="0" err="1"/>
              <a:t>Стрічці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тимчасові</a:t>
            </a:r>
            <a:r>
              <a:rPr lang="ru-RU" dirty="0"/>
              <a:t> вкладки Конструктор </a:t>
            </a:r>
            <a:r>
              <a:rPr lang="ru-RU" dirty="0" err="1"/>
              <a:t>і</a:t>
            </a:r>
            <a:r>
              <a:rPr lang="ru-RU" dirty="0"/>
              <a:t> Макет у </a:t>
            </a:r>
            <a:r>
              <a:rPr lang="ru-RU" dirty="0" err="1"/>
              <a:t>тимчасовому</a:t>
            </a:r>
            <a:r>
              <a:rPr lang="ru-RU" dirty="0"/>
              <a:t> </a:t>
            </a:r>
            <a:r>
              <a:rPr lang="ru-RU" dirty="0" err="1"/>
              <a:t>розділі</a:t>
            </a:r>
            <a:r>
              <a:rPr lang="ru-RU" dirty="0"/>
              <a:t> </a:t>
            </a:r>
            <a:r>
              <a:rPr lang="ru-RU" dirty="0" err="1"/>
              <a:t>Табличні</a:t>
            </a:r>
            <a:r>
              <a:rPr lang="ru-RU" dirty="0"/>
              <a:t> </a:t>
            </a:r>
            <a:r>
              <a:rPr lang="ru-RU" dirty="0" err="1"/>
              <a:t>знаряддя</a:t>
            </a:r>
            <a:r>
              <a:rPr lang="ru-RU" dirty="0"/>
              <a:t>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72008"/>
            <a:ext cx="8658225" cy="1333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8786874" cy="11430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525963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одним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:</a:t>
            </a:r>
          </a:p>
          <a:p>
            <a:pPr marL="0" indent="361950">
              <a:buNone/>
            </a:pPr>
            <a:r>
              <a:rPr lang="ru-RU" dirty="0"/>
              <a:t>1)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: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потрібний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поточним</a:t>
            </a:r>
            <a:r>
              <a:rPr lang="ru-RU" dirty="0"/>
              <a:t>,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Табличні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знаряддя</a:t>
            </a:r>
            <a:r>
              <a:rPr lang="ru-RU" b="1" dirty="0">
                <a:solidFill>
                  <a:srgbClr val="FF0000"/>
                </a:solidFill>
              </a:rPr>
              <a:t> =&gt; Макет =&gt;</a:t>
            </a:r>
            <a:r>
              <a:rPr lang="ru-RU" b="1" dirty="0" err="1">
                <a:solidFill>
                  <a:srgbClr val="FF0000"/>
                </a:solidFill>
              </a:rPr>
              <a:t>Таблиця</a:t>
            </a:r>
            <a:r>
              <a:rPr lang="ru-RU" b="1" dirty="0">
                <a:solidFill>
                  <a:srgbClr val="FF0000"/>
                </a:solidFill>
              </a:rPr>
              <a:t> =&gt; </a:t>
            </a:r>
            <a:r>
              <a:rPr lang="ru-RU" b="1" dirty="0" err="1">
                <a:solidFill>
                  <a:srgbClr val="FF0000"/>
                </a:solidFill>
              </a:rPr>
              <a:t>Виділити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та </a:t>
            </a:r>
            <a:r>
              <a:rPr lang="ru-RU" dirty="0" err="1"/>
              <a:t>вибрати</a:t>
            </a:r>
            <a:r>
              <a:rPr lang="ru-RU" dirty="0"/>
              <a:t> в списку </a:t>
            </a:r>
            <a:r>
              <a:rPr lang="ru-RU" dirty="0" err="1"/>
              <a:t>потрібну</a:t>
            </a:r>
            <a:r>
              <a:rPr lang="ru-RU" dirty="0"/>
              <a:t> команду: </a:t>
            </a:r>
            <a:r>
              <a:rPr lang="ru-RU" b="1" dirty="0" err="1">
                <a:solidFill>
                  <a:srgbClr val="FF0000"/>
                </a:solidFill>
              </a:rPr>
              <a:t>Вибрати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клітинку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Виділити</a:t>
            </a:r>
            <a:r>
              <a:rPr lang="ru-RU" b="1" dirty="0">
                <a:solidFill>
                  <a:srgbClr val="FF0000"/>
                </a:solidFill>
              </a:rPr>
              <a:t> рядок, </a:t>
            </a:r>
            <a:r>
              <a:rPr lang="ru-RU" b="1" dirty="0" err="1">
                <a:solidFill>
                  <a:srgbClr val="FF0000"/>
                </a:solidFill>
              </a:rPr>
              <a:t>Виділити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стовпець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Виділити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таблицю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876"/>
            <a:ext cx="3067522" cy="2210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66700" indent="-266700">
              <a:buNone/>
            </a:pPr>
            <a:r>
              <a:rPr lang="ru-RU" dirty="0"/>
              <a:t>2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</a:rPr>
              <a:t>Використовуючи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мишу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marL="266700" indent="-26670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266700" indent="-266700">
              <a:buNone/>
            </a:pPr>
            <a:r>
              <a:rPr lang="ru-RU" dirty="0"/>
              <a:t>•    Для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клітинки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-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внутрішню</a:t>
            </a:r>
            <a:r>
              <a:rPr lang="ru-RU" dirty="0"/>
              <a:t> область </a:t>
            </a:r>
            <a:r>
              <a:rPr lang="ru-RU" dirty="0" err="1"/>
              <a:t>клітинки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лівої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, коли </a:t>
            </a:r>
            <a:r>
              <a:rPr lang="ru-RU" dirty="0" err="1"/>
              <a:t>вказівник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 smtClean="0"/>
              <a:t>вигляду</a:t>
            </a:r>
            <a:endParaRPr lang="ru-RU" dirty="0"/>
          </a:p>
          <a:p>
            <a:pPr marL="266700" indent="-266700">
              <a:buNone/>
            </a:pPr>
            <a:r>
              <a:rPr lang="ru-RU" dirty="0"/>
              <a:t>•    Для </a:t>
            </a:r>
            <a:r>
              <a:rPr lang="ru-RU" dirty="0" err="1"/>
              <a:t>виділення</a:t>
            </a:r>
            <a:r>
              <a:rPr lang="ru-RU" dirty="0"/>
              <a:t> одного рядка -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зовнішню</a:t>
            </a:r>
            <a:r>
              <a:rPr lang="ru-RU" dirty="0"/>
              <a:t> область рядка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лівої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, коли </a:t>
            </a:r>
            <a:r>
              <a:rPr lang="ru-RU" dirty="0" err="1"/>
              <a:t>вказівник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endParaRPr lang="ru-RU" dirty="0"/>
          </a:p>
          <a:p>
            <a:pPr marL="266700" indent="-266700">
              <a:buNone/>
            </a:pPr>
            <a:r>
              <a:rPr lang="ru-RU" dirty="0"/>
              <a:t>•    Для </a:t>
            </a:r>
            <a:r>
              <a:rPr lang="ru-RU" dirty="0" err="1"/>
              <a:t>виділення</a:t>
            </a:r>
            <a:r>
              <a:rPr lang="ru-RU" dirty="0"/>
              <a:t> одного </a:t>
            </a:r>
            <a:r>
              <a:rPr lang="ru-RU" dirty="0" err="1"/>
              <a:t>стовпця</a:t>
            </a:r>
            <a:r>
              <a:rPr lang="ru-RU" dirty="0"/>
              <a:t> -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зовнішню</a:t>
            </a:r>
            <a:r>
              <a:rPr lang="ru-RU" dirty="0"/>
              <a:t> область </a:t>
            </a:r>
            <a:r>
              <a:rPr lang="ru-RU" dirty="0" err="1"/>
              <a:t>стовпця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верхньої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, коли </a:t>
            </a:r>
            <a:r>
              <a:rPr lang="ru-RU" dirty="0" err="1"/>
              <a:t>вказівник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 smtClean="0"/>
              <a:t>вигляду</a:t>
            </a:r>
            <a:r>
              <a:rPr lang="ru-RU" dirty="0" smtClean="0"/>
              <a:t> </a:t>
            </a:r>
            <a:r>
              <a:rPr lang="ru-RU" dirty="0" err="1" smtClean="0">
                <a:latin typeface="Cambria Math"/>
                <a:ea typeface="Cambria Math"/>
              </a:rPr>
              <a:t>↓</a:t>
            </a:r>
            <a:r>
              <a:rPr lang="ru-RU" dirty="0" smtClean="0"/>
              <a:t>   </a:t>
            </a:r>
            <a:r>
              <a:rPr lang="ru-RU" dirty="0"/>
              <a:t>.</a:t>
            </a:r>
          </a:p>
          <a:p>
            <a:pPr marL="266700" indent="-266700">
              <a:buNone/>
            </a:pPr>
            <a:r>
              <a:rPr lang="ru-RU" dirty="0"/>
              <a:t>•    Для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-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smtClean="0"/>
              <a:t>маркер        </a:t>
            </a:r>
            <a:r>
              <a:rPr lang="ru-RU" dirty="0"/>
              <a:t>над </a:t>
            </a:r>
            <a:r>
              <a:rPr lang="ru-RU" dirty="0" err="1"/>
              <a:t>лівим</a:t>
            </a:r>
            <a:r>
              <a:rPr lang="ru-RU" dirty="0"/>
              <a:t> </a:t>
            </a:r>
            <a:r>
              <a:rPr lang="ru-RU" dirty="0" err="1"/>
              <a:t>верхнім</a:t>
            </a:r>
            <a:r>
              <a:rPr lang="ru-RU" dirty="0"/>
              <a:t> кутом </a:t>
            </a:r>
            <a:r>
              <a:rPr lang="ru-RU" dirty="0" err="1"/>
              <a:t>таблиці</a:t>
            </a:r>
            <a:r>
              <a:rPr lang="ru-RU" dirty="0"/>
              <a:t>, коли </a:t>
            </a:r>
            <a:r>
              <a:rPr lang="ru-RU" dirty="0" err="1"/>
              <a:t>вказівник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 smtClean="0"/>
              <a:t>вигляду</a:t>
            </a:r>
            <a:r>
              <a:rPr lang="ru-RU" dirty="0" smtClean="0"/>
              <a:t> такого </a:t>
            </a:r>
            <a:r>
              <a:rPr lang="ru-RU" dirty="0" err="1" smtClean="0"/>
              <a:t>вигляду</a:t>
            </a:r>
            <a:endParaRPr lang="ru-RU" dirty="0"/>
          </a:p>
          <a:p>
            <a:pPr marL="266700" indent="-266700">
              <a:buNone/>
            </a:pPr>
            <a:r>
              <a:rPr lang="ru-RU" dirty="0"/>
              <a:t>•    Для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суміжних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- </a:t>
            </a:r>
            <a:r>
              <a:rPr lang="ru-RU" dirty="0" err="1"/>
              <a:t>виділити</a:t>
            </a:r>
            <a:r>
              <a:rPr lang="ru-RU" dirty="0"/>
              <a:t> область, у яку </a:t>
            </a:r>
            <a:r>
              <a:rPr lang="ru-RU" dirty="0" err="1"/>
              <a:t>потрапляють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</a:t>
            </a:r>
          </a:p>
          <a:p>
            <a:pPr marL="266700" indent="-266700">
              <a:buNone/>
            </a:pPr>
            <a:r>
              <a:rPr lang="ru-RU" dirty="0"/>
              <a:t>•    Для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не </a:t>
            </a:r>
            <a:r>
              <a:rPr lang="ru-RU" dirty="0" err="1"/>
              <a:t>суміжних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- </a:t>
            </a:r>
            <a:r>
              <a:rPr lang="ru-RU" dirty="0" err="1"/>
              <a:t>виділити</a:t>
            </a:r>
            <a:r>
              <a:rPr lang="ru-RU" dirty="0"/>
              <a:t> один </a:t>
            </a:r>
            <a:r>
              <a:rPr lang="ru-RU" dirty="0" err="1"/>
              <a:t>об'єкт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, </a:t>
            </a:r>
            <a:r>
              <a:rPr lang="ru-RU" dirty="0" err="1"/>
              <a:t>утримуючи</a:t>
            </a:r>
            <a:r>
              <a:rPr lang="ru-RU" dirty="0"/>
              <a:t> </a:t>
            </a:r>
            <a:r>
              <a:rPr lang="ru-RU" dirty="0" err="1"/>
              <a:t>натиснутою</a:t>
            </a:r>
            <a:r>
              <a:rPr lang="ru-RU" dirty="0"/>
              <a:t> </a:t>
            </a:r>
            <a:r>
              <a:rPr lang="ru-RU" dirty="0" err="1"/>
              <a:t>клавішу</a:t>
            </a:r>
            <a:r>
              <a:rPr lang="ru-RU" dirty="0"/>
              <a:t> </a:t>
            </a:r>
            <a:r>
              <a:rPr lang="ru-RU" b="1" dirty="0" err="1"/>
              <a:t>Ctrl</a:t>
            </a:r>
            <a:r>
              <a:rPr lang="ru-RU" dirty="0"/>
              <a:t>,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решту</a:t>
            </a:r>
            <a:r>
              <a:rPr lang="ru-RU" dirty="0"/>
              <a:t> </a:t>
            </a:r>
            <a:r>
              <a:rPr lang="ru-RU" dirty="0" err="1"/>
              <a:t>потрібних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.</a:t>
            </a:r>
          </a:p>
          <a:p>
            <a:pPr marL="266700" indent="-266700">
              <a:buNone/>
            </a:pPr>
            <a:r>
              <a:rPr lang="ru-RU" dirty="0"/>
              <a:t>•    </a:t>
            </a:r>
            <a:r>
              <a:rPr lang="ru-RU" dirty="0" err="1"/>
              <a:t>Зняти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-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поза межами </a:t>
            </a:r>
            <a:r>
              <a:rPr lang="ru-RU" dirty="0" err="1"/>
              <a:t>виділення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cxnSp>
        <p:nvCxnSpPr>
          <p:cNvPr id="10243" name="AutoShape 3"/>
          <p:cNvCxnSpPr>
            <a:cxnSpLocks noChangeShapeType="1"/>
          </p:cNvCxnSpPr>
          <p:nvPr/>
        </p:nvCxnSpPr>
        <p:spPr bwMode="auto">
          <a:xfrm flipV="1">
            <a:off x="7286644" y="2500306"/>
            <a:ext cx="160337" cy="1412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3000372"/>
            <a:ext cx="1651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857628"/>
            <a:ext cx="342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1950">
              <a:buNone/>
            </a:pP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/>
              <a:t>тексту в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звичайними</a:t>
            </a:r>
            <a:r>
              <a:rPr lang="ru-RU" dirty="0"/>
              <a:t> для </a:t>
            </a:r>
            <a:r>
              <a:rPr lang="ru-RU" dirty="0" err="1"/>
              <a:t>Word</a:t>
            </a:r>
            <a:r>
              <a:rPr lang="ru-RU" dirty="0"/>
              <a:t> </a:t>
            </a:r>
            <a:r>
              <a:rPr lang="ru-RU" dirty="0" smtClean="0"/>
              <a:t> способами. 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обєктів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натиснути</a:t>
            </a:r>
            <a:r>
              <a:rPr lang="ru-RU" dirty="0" smtClean="0"/>
              <a:t> </a:t>
            </a:r>
            <a:r>
              <a:rPr lang="ru-RU" dirty="0" err="1" smtClean="0"/>
              <a:t>клавішу</a:t>
            </a:r>
            <a:r>
              <a:rPr lang="ru-RU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Delete</a:t>
            </a:r>
            <a:r>
              <a:rPr lang="uk-UA" dirty="0" smtClean="0"/>
              <a:t>: дані будуть видалені, а сама таблиця залишиться.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1"/>
            <a:ext cx="8472518" cy="4000528"/>
          </a:xfrm>
        </p:spPr>
        <p:txBody>
          <a:bodyPr>
            <a:normAutofit fontScale="92500"/>
          </a:bodyPr>
          <a:lstStyle/>
          <a:p>
            <a:pPr marL="0" indent="447675">
              <a:buNone/>
            </a:pPr>
            <a:r>
              <a:rPr lang="ru-RU" dirty="0" err="1"/>
              <a:t>Редагування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додавання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,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розділення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endParaRPr lang="ru-RU" dirty="0" smtClean="0"/>
          </a:p>
          <a:p>
            <a:pPr marL="0" indent="447675">
              <a:buNone/>
            </a:pP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містяться</a:t>
            </a:r>
            <a:r>
              <a:rPr lang="ru-RU" dirty="0"/>
              <a:t> на </a:t>
            </a:r>
            <a:r>
              <a:rPr lang="ru-RU" dirty="0" err="1"/>
              <a:t>вкладці</a:t>
            </a:r>
            <a:r>
              <a:rPr lang="ru-RU" dirty="0"/>
              <a:t> </a:t>
            </a:r>
            <a:r>
              <a:rPr lang="ru-RU" dirty="0" smtClean="0"/>
              <a:t>Макет.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команд </a:t>
            </a:r>
            <a:r>
              <a:rPr lang="ru-RU" dirty="0" err="1"/>
              <a:t>розміщено</a:t>
            </a:r>
            <a:r>
              <a:rPr lang="ru-RU" dirty="0"/>
              <a:t> в контекстному меню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32"/>
            <a:ext cx="9144000" cy="114300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86116" y="5643578"/>
            <a:ext cx="2732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Тимчасова</a:t>
            </a:r>
            <a:r>
              <a:rPr lang="ru-RU" dirty="0"/>
              <a:t> вкладка Макет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2"/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Урок </a:t>
            </a:r>
            <a:r>
              <a:rPr lang="en-US" dirty="0" smtClean="0"/>
              <a:t>4</a:t>
            </a:r>
            <a:endParaRPr lang="uk-UA" dirty="0" smtClean="0"/>
          </a:p>
          <a:p>
            <a:r>
              <a:rPr lang="uk-UA" dirty="0" smtClean="0"/>
              <a:t>Таблиці в текстових документах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4857784"/>
          </a:xfrm>
        </p:spPr>
        <p:txBody>
          <a:bodyPr>
            <a:normAutofit fontScale="85000" lnSpcReduction="20000"/>
          </a:bodyPr>
          <a:lstStyle/>
          <a:p>
            <a:pPr marL="0" indent="266700">
              <a:buNone/>
            </a:pPr>
            <a:r>
              <a:rPr lang="ru-RU" dirty="0"/>
              <a:t>У </a:t>
            </a:r>
            <a:r>
              <a:rPr lang="ru-RU" dirty="0" err="1"/>
              <a:t>групі</a:t>
            </a:r>
            <a:r>
              <a:rPr lang="ru-RU" dirty="0"/>
              <a:t> Рядки та </a:t>
            </a:r>
            <a:r>
              <a:rPr lang="ru-RU" dirty="0" err="1"/>
              <a:t>стовпці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кнопки для </a:t>
            </a:r>
            <a:r>
              <a:rPr lang="ru-RU" dirty="0" err="1"/>
              <a:t>вставлення</a:t>
            </a:r>
            <a:r>
              <a:rPr lang="ru-RU" dirty="0"/>
              <a:t> та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до </a:t>
            </a:r>
            <a:r>
              <a:rPr lang="ru-RU" dirty="0" err="1"/>
              <a:t>виділених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поточних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для </a:t>
            </a:r>
            <a:r>
              <a:rPr lang="ru-RU" dirty="0" err="1"/>
              <a:t>вставлення</a:t>
            </a:r>
            <a:r>
              <a:rPr lang="ru-RU" dirty="0"/>
              <a:t> </a:t>
            </a:r>
            <a:r>
              <a:rPr lang="ru-RU" dirty="0" err="1"/>
              <a:t>додаткового</a:t>
            </a:r>
            <a:r>
              <a:rPr lang="ru-RU" dirty="0"/>
              <a:t> рядка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рядок,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вставлятиметься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, та </a:t>
            </a:r>
            <a:r>
              <a:rPr lang="ru-RU" dirty="0" err="1"/>
              <a:t>вибрати</a:t>
            </a:r>
            <a:r>
              <a:rPr lang="ru-RU" dirty="0"/>
              <a:t> одну </a:t>
            </a:r>
            <a:r>
              <a:rPr lang="ru-RU" dirty="0" err="1"/>
              <a:t>з</a:t>
            </a:r>
            <a:r>
              <a:rPr lang="ru-RU" dirty="0"/>
              <a:t> команд </a:t>
            </a:r>
            <a:r>
              <a:rPr lang="ru-RU" b="1" dirty="0" err="1">
                <a:solidFill>
                  <a:srgbClr val="FF0000"/>
                </a:solidFill>
              </a:rPr>
              <a:t>Вставити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зверху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Вставити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знизу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бажаного</a:t>
            </a:r>
            <a:r>
              <a:rPr lang="ru-RU" dirty="0"/>
              <a:t> результату. </a:t>
            </a:r>
            <a:r>
              <a:rPr lang="ru-RU" dirty="0" err="1"/>
              <a:t>Додатковий</a:t>
            </a:r>
            <a:r>
              <a:rPr lang="ru-RU" dirty="0"/>
              <a:t> рядок у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вставити</a:t>
            </a:r>
            <a:r>
              <a:rPr lang="ru-RU" dirty="0"/>
              <a:t>, </a:t>
            </a:r>
            <a:r>
              <a:rPr lang="ru-RU" dirty="0" err="1"/>
              <a:t>натиснувши</a:t>
            </a:r>
            <a:r>
              <a:rPr lang="ru-RU" dirty="0"/>
              <a:t> </a:t>
            </a:r>
            <a:r>
              <a:rPr lang="ru-RU" dirty="0" err="1"/>
              <a:t>клавішу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Tab</a:t>
            </a:r>
            <a:r>
              <a:rPr lang="ru-RU" dirty="0"/>
              <a:t> в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клітинці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</a:t>
            </a:r>
          </a:p>
          <a:p>
            <a:pPr marL="0" indent="266700">
              <a:buNone/>
            </a:pPr>
            <a:r>
              <a:rPr lang="ru-RU" dirty="0"/>
              <a:t>     </a:t>
            </a:r>
            <a:r>
              <a:rPr lang="ru-RU" dirty="0" err="1"/>
              <a:t>Аналогічно</a:t>
            </a:r>
            <a:r>
              <a:rPr lang="ru-RU" dirty="0"/>
              <a:t> в </a:t>
            </a:r>
            <a:r>
              <a:rPr lang="ru-RU" dirty="0" err="1"/>
              <a:t>таблицю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вставити</a:t>
            </a:r>
            <a:r>
              <a:rPr lang="ru-RU" dirty="0"/>
              <a:t> </a:t>
            </a:r>
            <a:r>
              <a:rPr lang="ru-RU" dirty="0" err="1"/>
              <a:t>стовпці</a:t>
            </a:r>
            <a:r>
              <a:rPr lang="ru-RU" dirty="0"/>
              <a:t>, </a:t>
            </a:r>
            <a:r>
              <a:rPr lang="ru-RU" dirty="0" err="1"/>
              <a:t>використавши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Вставити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зліва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Вставити</a:t>
            </a:r>
            <a:r>
              <a:rPr lang="ru-RU" b="1" dirty="0">
                <a:solidFill>
                  <a:srgbClr val="FF0000"/>
                </a:solidFill>
              </a:rPr>
              <a:t> справа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FCDA72B3-2256-4356-A0ED-72753F6E1BE2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114300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500298" y="114298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Вставляння клітинки, рядка чи стовпця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4500594" cy="5054617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/>
              <a:t>Для </a:t>
            </a:r>
            <a:r>
              <a:rPr lang="ru-RU" dirty="0" err="1"/>
              <a:t>вставлення</a:t>
            </a:r>
            <a:r>
              <a:rPr lang="ru-RU" dirty="0"/>
              <a:t> в </a:t>
            </a:r>
            <a:r>
              <a:rPr lang="ru-RU" dirty="0" err="1"/>
              <a:t>таблицю</a:t>
            </a:r>
            <a:r>
              <a:rPr lang="ru-RU" dirty="0"/>
              <a:t>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клітинки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відкрити</a:t>
            </a:r>
            <a:r>
              <a:rPr lang="ru-RU" dirty="0"/>
              <a:t> </a:t>
            </a:r>
            <a:r>
              <a:rPr lang="ru-RU" dirty="0" err="1"/>
              <a:t>діалогове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 </a:t>
            </a:r>
            <a:r>
              <a:rPr lang="ru-RU" dirty="0" err="1"/>
              <a:t>зазначеної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вставлення</a:t>
            </a:r>
            <a:r>
              <a:rPr lang="ru-RU" dirty="0"/>
              <a:t> -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зсувом</a:t>
            </a:r>
            <a:r>
              <a:rPr lang="ru-RU" b="1" dirty="0">
                <a:solidFill>
                  <a:srgbClr val="FF0000"/>
                </a:solidFill>
              </a:rPr>
              <a:t> вправо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униз</a:t>
            </a:r>
            <a:r>
              <a:rPr lang="ru-RU" dirty="0"/>
              <a:t>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способу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зсувом</a:t>
            </a:r>
            <a:r>
              <a:rPr lang="ru-RU" dirty="0"/>
              <a:t> вправо в поточному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з'явиться</a:t>
            </a:r>
            <a:r>
              <a:rPr lang="ru-RU" dirty="0"/>
              <a:t> нова </a:t>
            </a:r>
            <a:r>
              <a:rPr lang="ru-RU" dirty="0" err="1"/>
              <a:t>клітинка</a:t>
            </a:r>
            <a:r>
              <a:rPr lang="ru-RU" dirty="0"/>
              <a:t>, 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клітинки</a:t>
            </a:r>
            <a:r>
              <a:rPr lang="ru-RU" dirty="0"/>
              <a:t> рядка </a:t>
            </a:r>
            <a:r>
              <a:rPr lang="ru-RU" dirty="0" err="1"/>
              <a:t>перемістяться</a:t>
            </a:r>
            <a:r>
              <a:rPr lang="ru-RU" dirty="0"/>
              <a:t> </a:t>
            </a:r>
            <a:r>
              <a:rPr lang="ru-RU" dirty="0" err="1"/>
              <a:t>правіше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вибору</a:t>
            </a:r>
            <a:r>
              <a:rPr lang="ru-RU" dirty="0"/>
              <a:t> способу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зсувом</a:t>
            </a:r>
            <a:r>
              <a:rPr lang="ru-RU" dirty="0"/>
              <a:t> </a:t>
            </a:r>
            <a:r>
              <a:rPr lang="ru-RU" dirty="0" err="1"/>
              <a:t>униз</a:t>
            </a:r>
            <a:r>
              <a:rPr lang="ru-RU" dirty="0"/>
              <a:t> у </a:t>
            </a:r>
            <a:r>
              <a:rPr lang="ru-RU" dirty="0" err="1"/>
              <a:t>таблиці</a:t>
            </a:r>
            <a:r>
              <a:rPr lang="ru-RU" dirty="0"/>
              <a:t> на поточному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з'явиться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рядок.</a:t>
            </a:r>
          </a:p>
          <a:p>
            <a:pPr marL="0" indent="361950">
              <a:buNone/>
            </a:pPr>
            <a:r>
              <a:rPr lang="ru-RU" dirty="0"/>
              <a:t>     </a:t>
            </a:r>
            <a:r>
              <a:rPr lang="ru-RU" dirty="0" err="1"/>
              <a:t>Додати</a:t>
            </a:r>
            <a:r>
              <a:rPr lang="ru-RU" dirty="0"/>
              <a:t> до </a:t>
            </a:r>
            <a:r>
              <a:rPr lang="ru-RU" dirty="0" err="1"/>
              <a:t>таблиці</a:t>
            </a:r>
            <a:r>
              <a:rPr lang="ru-RU" dirty="0"/>
              <a:t> рядок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стовпець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, </a:t>
            </a:r>
            <a:r>
              <a:rPr lang="ru-RU" dirty="0" err="1"/>
              <a:t>вибравши</a:t>
            </a:r>
            <a:r>
              <a:rPr lang="ru-RU" dirty="0"/>
              <a:t>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перемикач</a:t>
            </a:r>
            <a:r>
              <a:rPr lang="ru-RU" dirty="0"/>
              <a:t> у </a:t>
            </a:r>
            <a:r>
              <a:rPr lang="ru-RU" dirty="0" err="1"/>
              <a:t>вікні</a:t>
            </a:r>
            <a:r>
              <a:rPr lang="ru-RU" dirty="0"/>
              <a:t> </a:t>
            </a:r>
            <a:r>
              <a:rPr lang="ru-RU" dirty="0" err="1"/>
              <a:t>Додавання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71678"/>
            <a:ext cx="4038600" cy="260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Редагування таблиці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Видалення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14282" y="2174875"/>
            <a:ext cx="4283106" cy="395128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err="1"/>
              <a:t>Видалити</a:t>
            </a:r>
            <a:r>
              <a:rPr lang="ru-RU" dirty="0"/>
              <a:t> </a:t>
            </a:r>
            <a:r>
              <a:rPr lang="ru-RU" dirty="0" err="1"/>
              <a:t>будь-який</a:t>
            </a:r>
            <a:r>
              <a:rPr lang="ru-RU" dirty="0"/>
              <a:t> </a:t>
            </a:r>
            <a:r>
              <a:rPr lang="ru-RU" dirty="0" err="1"/>
              <a:t>виділений</a:t>
            </a:r>
            <a:r>
              <a:rPr lang="ru-RU" dirty="0"/>
              <a:t> рядок, </a:t>
            </a:r>
            <a:r>
              <a:rPr lang="ru-RU" dirty="0" err="1"/>
              <a:t>стовпець</a:t>
            </a:r>
            <a:r>
              <a:rPr lang="ru-RU" dirty="0"/>
              <a:t>, </a:t>
            </a:r>
            <a:r>
              <a:rPr lang="ru-RU" dirty="0" err="1"/>
              <a:t>клітинку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всю </a:t>
            </a:r>
            <a:r>
              <a:rPr lang="ru-RU" dirty="0" err="1"/>
              <a:t>таблицю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команд списку </a:t>
            </a:r>
            <a:r>
              <a:rPr lang="ru-RU" b="1" dirty="0" err="1">
                <a:solidFill>
                  <a:srgbClr val="FF0000"/>
                </a:solidFill>
              </a:rPr>
              <a:t>Видалити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клавішею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Backspace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      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Об'єднання 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клітинок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об'єднати</a:t>
            </a:r>
            <a:r>
              <a:rPr lang="ru-RU" dirty="0" smtClean="0"/>
              <a:t> в одну, то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та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>
                <a:solidFill>
                  <a:srgbClr val="FF0000"/>
                </a:solidFill>
              </a:rPr>
              <a:t>Об'єднати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клітинки</a:t>
            </a:r>
            <a:r>
              <a:rPr lang="ru-RU" b="1" dirty="0" smtClean="0">
                <a:solidFill>
                  <a:srgbClr val="FF0000"/>
                </a:solidFill>
              </a:rPr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групі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Об'єднання</a:t>
            </a:r>
            <a:r>
              <a:rPr lang="ru-RU" dirty="0" smtClean="0"/>
              <a:t>.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клітинок</a:t>
            </a:r>
            <a:r>
              <a:rPr lang="ru-RU" dirty="0" smtClean="0"/>
              <a:t> «</a:t>
            </a:r>
            <a:r>
              <a:rPr lang="ru-RU" dirty="0" err="1" smtClean="0"/>
              <a:t>склеюється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розміщується</a:t>
            </a:r>
            <a:r>
              <a:rPr lang="ru-RU" dirty="0" smtClean="0"/>
              <a:t> в </a:t>
            </a:r>
            <a:r>
              <a:rPr lang="ru-RU" dirty="0" err="1" smtClean="0"/>
              <a:t>об'єднаній</a:t>
            </a:r>
            <a:r>
              <a:rPr lang="ru-RU" dirty="0" smtClean="0"/>
              <a:t> </a:t>
            </a:r>
            <a:r>
              <a:rPr lang="ru-RU" dirty="0" err="1" smtClean="0"/>
              <a:t>клітинці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Поділ клітинок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266700">
              <a:buNone/>
            </a:pPr>
            <a:r>
              <a:rPr lang="ru-RU" dirty="0"/>
              <a:t>Для </a:t>
            </a:r>
            <a:r>
              <a:rPr lang="ru-RU" dirty="0" err="1"/>
              <a:t>розділення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суміжних</a:t>
            </a:r>
            <a:r>
              <a:rPr lang="ru-RU" dirty="0"/>
              <a:t> </a:t>
            </a:r>
            <a:r>
              <a:rPr lang="ru-RU" dirty="0" err="1"/>
              <a:t>клітинок</a:t>
            </a:r>
            <a:r>
              <a:rPr lang="ru-RU" dirty="0"/>
              <a:t> треба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алгоритм:</a:t>
            </a:r>
          </a:p>
          <a:p>
            <a:pPr marL="0" indent="266700">
              <a:buNone/>
            </a:pPr>
            <a:r>
              <a:rPr lang="ru-RU" dirty="0"/>
              <a:t>1. 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клітинки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</a:t>
            </a:r>
          </a:p>
          <a:p>
            <a:pPr marL="0" indent="266700">
              <a:buNone/>
            </a:pPr>
            <a:r>
              <a:rPr lang="ru-RU" dirty="0"/>
              <a:t>2.  </a:t>
            </a:r>
            <a:r>
              <a:rPr lang="ru-RU" dirty="0" err="1"/>
              <a:t>Вибрати</a:t>
            </a:r>
            <a:r>
              <a:rPr lang="ru-RU" dirty="0"/>
              <a:t> на </a:t>
            </a:r>
            <a:r>
              <a:rPr lang="ru-RU" dirty="0" err="1"/>
              <a:t>вкладці</a:t>
            </a:r>
            <a:r>
              <a:rPr lang="ru-RU" dirty="0"/>
              <a:t> Макет у </a:t>
            </a:r>
            <a:r>
              <a:rPr lang="ru-RU" dirty="0" err="1"/>
              <a:t>групі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кнопку </a:t>
            </a:r>
            <a:r>
              <a:rPr lang="ru-RU" dirty="0" err="1"/>
              <a:t>Розділити</a:t>
            </a:r>
            <a:r>
              <a:rPr lang="ru-RU" dirty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.</a:t>
            </a:r>
            <a:endParaRPr lang="ru-RU" dirty="0"/>
          </a:p>
          <a:p>
            <a:pPr marL="0" indent="266700">
              <a:buNone/>
            </a:pPr>
            <a:r>
              <a:rPr lang="ru-RU" dirty="0"/>
              <a:t>3.  </a:t>
            </a:r>
            <a:r>
              <a:rPr lang="ru-RU" dirty="0" err="1"/>
              <a:t>Указати</a:t>
            </a:r>
            <a:r>
              <a:rPr lang="ru-RU" dirty="0"/>
              <a:t> в </a:t>
            </a:r>
            <a:r>
              <a:rPr lang="ru-RU" dirty="0" err="1"/>
              <a:t>діалоговому</a:t>
            </a:r>
            <a:r>
              <a:rPr lang="ru-RU" dirty="0"/>
              <a:t> </a:t>
            </a:r>
            <a:r>
              <a:rPr lang="ru-RU" dirty="0" err="1" smtClean="0"/>
              <a:t>вікні</a:t>
            </a:r>
            <a:r>
              <a:rPr lang="ru-RU" dirty="0" smtClean="0"/>
              <a:t>, </a:t>
            </a:r>
            <a:r>
              <a:rPr lang="ru-RU" dirty="0"/>
              <a:t>на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рядків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стовпців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</a:t>
            </a:r>
            <a:r>
              <a:rPr lang="ru-RU" dirty="0" err="1"/>
              <a:t>клітинки</a:t>
            </a:r>
            <a:r>
              <a:rPr lang="ru-RU" dirty="0"/>
              <a:t>.    </a:t>
            </a:r>
          </a:p>
          <a:p>
            <a:pPr marL="0" indent="266700">
              <a:buNone/>
            </a:pPr>
            <a:r>
              <a:rPr lang="ru-RU" dirty="0"/>
              <a:t> </a:t>
            </a:r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err="1"/>
              <a:t>Указати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тексту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розділ</a:t>
            </a:r>
            <a:r>
              <a:rPr lang="ru-RU" dirty="0"/>
              <a:t> </a:t>
            </a:r>
            <a:r>
              <a:rPr lang="ru-RU" dirty="0" err="1"/>
              <a:t>позначку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прапорця</a:t>
            </a:r>
            <a:r>
              <a:rPr lang="ru-RU" dirty="0"/>
              <a:t>.</a:t>
            </a:r>
          </a:p>
          <a:p>
            <a:pPr marL="0" indent="266700">
              <a:buNone/>
            </a:pPr>
            <a:r>
              <a:rPr lang="ru-RU" dirty="0"/>
              <a:t>5  </a:t>
            </a:r>
            <a:r>
              <a:rPr lang="ru-RU" dirty="0" err="1"/>
              <a:t>Вибрати</a:t>
            </a:r>
            <a:r>
              <a:rPr lang="ru-RU" dirty="0"/>
              <a:t> ОК. </a:t>
            </a:r>
          </a:p>
          <a:p>
            <a:pPr marL="0" indent="266700">
              <a:buNone/>
            </a:pPr>
            <a:r>
              <a:rPr lang="ru-RU" dirty="0"/>
              <a:t> 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362418"/>
            <a:ext cx="4038600" cy="300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F2AC-58E8-4673-89E8-172FE9110DCF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4857784" cy="7254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Редагування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429156" cy="5054617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Розділити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об'єднати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, </a:t>
            </a:r>
            <a:r>
              <a:rPr lang="ru-RU" dirty="0" err="1" smtClean="0"/>
              <a:t>використавши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</a:t>
            </a:r>
            <a:r>
              <a:rPr lang="ru-RU" dirty="0" err="1" smtClean="0"/>
              <a:t>Накреслити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та </a:t>
            </a:r>
            <a:r>
              <a:rPr lang="ru-RU" dirty="0" err="1" smtClean="0"/>
              <a:t>Гумка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Накреслити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вкладки Конструктор.</a:t>
            </a:r>
          </a:p>
          <a:p>
            <a:pPr marL="0" indent="361950">
              <a:buNone/>
            </a:pPr>
            <a:r>
              <a:rPr lang="ru-RU" dirty="0" smtClean="0"/>
              <a:t>     </a:t>
            </a:r>
          </a:p>
          <a:p>
            <a:pPr marL="0" indent="361950">
              <a:buNone/>
            </a:pPr>
            <a:r>
              <a:rPr lang="ru-RU" dirty="0" smtClean="0"/>
              <a:t>    Кнопку </a:t>
            </a:r>
            <a:r>
              <a:rPr lang="ru-RU" dirty="0" err="1" smtClean="0"/>
              <a:t>Розділити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, коли </a:t>
            </a:r>
            <a:r>
              <a:rPr lang="ru-RU" dirty="0" err="1" smtClean="0"/>
              <a:t>таблицю</a:t>
            </a:r>
            <a:r>
              <a:rPr lang="ru-RU" dirty="0" smtClean="0"/>
              <a:t> в </a:t>
            </a:r>
            <a:r>
              <a:rPr lang="ru-RU" dirty="0" err="1" smtClean="0"/>
              <a:t>документі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для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 тексту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перенесення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на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сторінку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курсор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розмістити</a:t>
            </a:r>
            <a:r>
              <a:rPr lang="ru-RU" dirty="0" smtClean="0"/>
              <a:t> в тому рядку </a:t>
            </a:r>
            <a:r>
              <a:rPr lang="ru-RU" dirty="0" err="1" smtClean="0"/>
              <a:t>таблиці</a:t>
            </a:r>
            <a:r>
              <a:rPr lang="ru-RU" dirty="0" smtClean="0"/>
              <a:t>, перед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планується</a:t>
            </a:r>
            <a:r>
              <a:rPr lang="ru-RU" dirty="0" smtClean="0"/>
              <a:t> </a:t>
            </a:r>
            <a:r>
              <a:rPr lang="ru-RU" dirty="0" err="1" smtClean="0"/>
              <a:t>розрив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    </a:t>
            </a:r>
          </a:p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таблиця</a:t>
            </a:r>
            <a:r>
              <a:rPr lang="ru-RU" dirty="0" smtClean="0"/>
              <a:t> велика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розміщується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на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сторінці</a:t>
            </a:r>
            <a:r>
              <a:rPr lang="ru-RU" dirty="0" smtClean="0"/>
              <a:t> текстового документа, то заголовки </a:t>
            </a:r>
            <a:r>
              <a:rPr lang="ru-RU" dirty="0" err="1" smtClean="0"/>
              <a:t>стовпців</a:t>
            </a:r>
            <a:r>
              <a:rPr lang="ru-RU" dirty="0" smtClean="0"/>
              <a:t> на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сторінках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вставити</a:t>
            </a:r>
            <a:r>
              <a:rPr lang="ru-RU" dirty="0" smtClean="0"/>
              <a:t> автоматично.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рядок </a:t>
            </a:r>
            <a:r>
              <a:rPr lang="ru-RU" dirty="0" err="1" smtClean="0"/>
              <a:t>заголовків</a:t>
            </a:r>
            <a:r>
              <a:rPr lang="ru-RU" dirty="0" smtClean="0"/>
              <a:t> на початку </a:t>
            </a:r>
            <a:r>
              <a:rPr lang="ru-RU" dirty="0" err="1" smtClean="0"/>
              <a:t>таблиці</a:t>
            </a:r>
            <a:r>
              <a:rPr lang="ru-RU" dirty="0" smtClean="0"/>
              <a:t> та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Макет =&gt; </a:t>
            </a:r>
            <a:r>
              <a:rPr lang="ru-RU" b="1" dirty="0" err="1" smtClean="0">
                <a:solidFill>
                  <a:srgbClr val="FF0000"/>
                </a:solidFill>
              </a:rPr>
              <a:t>Дані</a:t>
            </a:r>
            <a:r>
              <a:rPr lang="ru-RU" b="1" dirty="0" smtClean="0">
                <a:solidFill>
                  <a:srgbClr val="FF0000"/>
                </a:solidFill>
              </a:rPr>
              <a:t> =&gt; </a:t>
            </a:r>
            <a:r>
              <a:rPr lang="ru-RU" b="1" dirty="0" err="1" smtClean="0">
                <a:solidFill>
                  <a:srgbClr val="FF0000"/>
                </a:solidFill>
              </a:rPr>
              <a:t>Повторити</a:t>
            </a:r>
            <a:r>
              <a:rPr lang="ru-RU" b="1" dirty="0" smtClean="0">
                <a:solidFill>
                  <a:srgbClr val="FF0000"/>
                </a:solidFill>
              </a:rPr>
              <a:t> рядки </a:t>
            </a:r>
            <a:r>
              <a:rPr lang="ru-RU" b="1" dirty="0" err="1" smtClean="0">
                <a:solidFill>
                  <a:srgbClr val="FF0000"/>
                </a:solidFill>
              </a:rPr>
              <a:t>заголовків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52"/>
            <a:ext cx="2214578" cy="324579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571876"/>
            <a:ext cx="1866900" cy="11049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786322"/>
            <a:ext cx="2425700" cy="10922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на текст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 У тому </a:t>
            </a:r>
            <a:r>
              <a:rPr lang="ru-RU" dirty="0" err="1" smtClean="0"/>
              <a:t>випадку</a:t>
            </a:r>
            <a:r>
              <a:rPr lang="ru-RU" dirty="0" smtClean="0"/>
              <a:t>, коли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видалити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документа, 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подати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звичайного</a:t>
            </a:r>
            <a:r>
              <a:rPr lang="ru-RU" dirty="0" smtClean="0"/>
              <a:t> тексту,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автоматичне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на текст. 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,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Макет =&gt; </a:t>
            </a:r>
            <a:r>
              <a:rPr lang="ru-RU" b="1" dirty="0" err="1" smtClean="0">
                <a:solidFill>
                  <a:srgbClr val="FF0000"/>
                </a:solidFill>
              </a:rPr>
              <a:t>Дані</a:t>
            </a:r>
            <a:r>
              <a:rPr lang="ru-RU" b="1" dirty="0" smtClean="0">
                <a:solidFill>
                  <a:srgbClr val="FF0000"/>
                </a:solidFill>
              </a:rPr>
              <a:t> =&gt; </a:t>
            </a:r>
            <a:r>
              <a:rPr lang="ru-RU" b="1" dirty="0" err="1" smtClean="0">
                <a:solidFill>
                  <a:srgbClr val="FF0000"/>
                </a:solidFill>
              </a:rPr>
              <a:t>Перетворити</a:t>
            </a:r>
            <a:r>
              <a:rPr lang="ru-RU" b="1" dirty="0" smtClean="0">
                <a:solidFill>
                  <a:srgbClr val="FF0000"/>
                </a:solidFill>
              </a:rPr>
              <a:t> на текст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діалоговому</a:t>
            </a:r>
            <a:r>
              <a:rPr lang="ru-RU" dirty="0" smtClean="0"/>
              <a:t>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Перетворення</a:t>
            </a:r>
            <a:r>
              <a:rPr lang="ru-RU" b="1" dirty="0" smtClean="0">
                <a:solidFill>
                  <a:srgbClr val="FF0000"/>
                </a:solidFill>
              </a:rPr>
              <a:t> на текст</a:t>
            </a:r>
            <a:r>
              <a:rPr lang="ru-RU" dirty="0" smtClean="0"/>
              <a:t> </a:t>
            </a:r>
            <a:r>
              <a:rPr lang="ru-RU" dirty="0" err="1" smtClean="0"/>
              <a:t>указати</a:t>
            </a:r>
            <a:r>
              <a:rPr lang="ru-RU" dirty="0" smtClean="0"/>
              <a:t> символ,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вставляти</a:t>
            </a:r>
            <a:r>
              <a:rPr lang="ru-RU" dirty="0" smtClean="0"/>
              <a:t> в </a:t>
            </a:r>
            <a:r>
              <a:rPr lang="ru-RU" dirty="0" err="1" smtClean="0"/>
              <a:t>місцях</a:t>
            </a:r>
            <a:r>
              <a:rPr lang="ru-RU" dirty="0" smtClean="0"/>
              <a:t>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поділу</a:t>
            </a:r>
            <a:r>
              <a:rPr lang="ru-RU" dirty="0" smtClean="0"/>
              <a:t> тексту на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  </a:t>
            </a:r>
          </a:p>
          <a:p>
            <a:pPr marL="0" indent="361950">
              <a:buNone/>
            </a:pPr>
            <a:r>
              <a:rPr lang="ru-RU" dirty="0" err="1" smtClean="0"/>
              <a:t>Усю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як </a:t>
            </a:r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 текстового документа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переміщувати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копіювати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застосувати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вам </a:t>
            </a:r>
            <a:r>
              <a:rPr lang="ru-RU" dirty="0" err="1" smtClean="0"/>
              <a:t>способи</a:t>
            </a:r>
            <a:r>
              <a:rPr lang="ru-RU" dirty="0" smtClean="0"/>
              <a:t>: </a:t>
            </a:r>
            <a:r>
              <a:rPr lang="ru-RU" b="1" dirty="0" err="1" smtClean="0">
                <a:solidFill>
                  <a:srgbClr val="FF0000"/>
                </a:solidFill>
              </a:rPr>
              <a:t>перетягування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застосування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сполучень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клавіш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або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елементів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керування</a:t>
            </a:r>
            <a:r>
              <a:rPr lang="ru-RU" b="1" dirty="0" smtClean="0">
                <a:solidFill>
                  <a:srgbClr val="FF0000"/>
                </a:solidFill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Стрічці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857364"/>
            <a:ext cx="2425397" cy="109206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71810"/>
            <a:ext cx="2717800" cy="26416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Сортування</a:t>
            </a:r>
            <a:r>
              <a:rPr lang="ru-RU" dirty="0" smtClean="0"/>
              <a:t> </a:t>
            </a:r>
            <a:r>
              <a:rPr lang="ru-RU" dirty="0" err="1" smtClean="0"/>
              <a:t>рядків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57298"/>
            <a:ext cx="3857652" cy="4768865"/>
          </a:xfrm>
        </p:spPr>
        <p:txBody>
          <a:bodyPr>
            <a:normAutofit fontScale="70000" lnSpcReduction="20000"/>
          </a:bodyPr>
          <a:lstStyle/>
          <a:p>
            <a:pPr marL="0" indent="361950" algn="just">
              <a:buNone/>
            </a:pPr>
            <a:r>
              <a:rPr lang="ru-RU" dirty="0" smtClean="0"/>
              <a:t>Рядки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відсортувати</a:t>
            </a:r>
            <a:r>
              <a:rPr lang="ru-RU" dirty="0" smtClean="0"/>
              <a:t> за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спаданням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err="1" smtClean="0"/>
              <a:t>Сортування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за </a:t>
            </a:r>
            <a:r>
              <a:rPr lang="ru-RU" dirty="0" err="1" smtClean="0"/>
              <a:t>даними</a:t>
            </a:r>
            <a:r>
              <a:rPr lang="ru-RU" dirty="0" smtClean="0"/>
              <a:t> одного,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стовпців</a:t>
            </a:r>
            <a:r>
              <a:rPr lang="ru-RU" dirty="0" smtClean="0"/>
              <a:t>. </a:t>
            </a:r>
          </a:p>
          <a:p>
            <a:pPr marL="0" indent="361950" algn="just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обирається</a:t>
            </a:r>
            <a:r>
              <a:rPr lang="ru-RU" dirty="0" smtClean="0"/>
              <a:t> </a:t>
            </a:r>
            <a:r>
              <a:rPr lang="ru-RU" dirty="0" err="1" smtClean="0"/>
              <a:t>сортування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за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стовпцями</a:t>
            </a:r>
            <a:r>
              <a:rPr lang="ru-RU" dirty="0" smtClean="0"/>
              <a:t>, то </a:t>
            </a:r>
            <a:r>
              <a:rPr lang="ru-RU" dirty="0" err="1" smtClean="0"/>
              <a:t>спочатку</a:t>
            </a:r>
            <a:r>
              <a:rPr lang="ru-RU" dirty="0" smtClean="0"/>
              <a:t> рядки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впорядковуються</a:t>
            </a:r>
            <a:r>
              <a:rPr lang="ru-RU" dirty="0" smtClean="0"/>
              <a:t> за </a:t>
            </a:r>
            <a:r>
              <a:rPr lang="ru-RU" dirty="0" err="1" smtClean="0"/>
              <a:t>вмістом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вказаного</a:t>
            </a:r>
            <a:r>
              <a:rPr lang="ru-RU" dirty="0" smtClean="0"/>
              <a:t> </a:t>
            </a:r>
            <a:r>
              <a:rPr lang="ru-RU" dirty="0" err="1" smtClean="0"/>
              <a:t>стовпця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для тих </a:t>
            </a:r>
            <a:r>
              <a:rPr lang="ru-RU" dirty="0" err="1" smtClean="0"/>
              <a:t>рядків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указаних</a:t>
            </a:r>
            <a:r>
              <a:rPr lang="ru-RU" dirty="0" smtClean="0"/>
              <a:t> </a:t>
            </a:r>
            <a:r>
              <a:rPr lang="ru-RU" dirty="0" err="1" smtClean="0"/>
              <a:t>стовпців</a:t>
            </a:r>
            <a:r>
              <a:rPr lang="ru-RU" dirty="0" smtClean="0"/>
              <a:t> </a:t>
            </a:r>
            <a:r>
              <a:rPr lang="ru-RU" dirty="0" err="1" smtClean="0"/>
              <a:t>збігається</a:t>
            </a:r>
            <a:r>
              <a:rPr lang="ru-RU" dirty="0" smtClean="0"/>
              <a:t>, </a:t>
            </a:r>
            <a:r>
              <a:rPr lang="ru-RU" dirty="0" err="1" smtClean="0"/>
              <a:t>виконується</a:t>
            </a:r>
            <a:r>
              <a:rPr lang="ru-RU" dirty="0" smtClean="0"/>
              <a:t> </a:t>
            </a:r>
            <a:r>
              <a:rPr lang="ru-RU" dirty="0" err="1" smtClean="0"/>
              <a:t>сортування</a:t>
            </a:r>
            <a:r>
              <a:rPr lang="ru-RU" dirty="0" smtClean="0"/>
              <a:t> за </a:t>
            </a:r>
            <a:r>
              <a:rPr lang="ru-RU" dirty="0" err="1" smtClean="0"/>
              <a:t>вмістом</a:t>
            </a:r>
            <a:r>
              <a:rPr lang="ru-RU" dirty="0" smtClean="0"/>
              <a:t> другого </a:t>
            </a:r>
            <a:r>
              <a:rPr lang="ru-RU" dirty="0" err="1" smtClean="0"/>
              <a:t>стовпця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643049"/>
            <a:ext cx="5000628" cy="319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Сортування</a:t>
            </a:r>
            <a:r>
              <a:rPr lang="ru-RU" dirty="0" smtClean="0"/>
              <a:t> </a:t>
            </a:r>
            <a:r>
              <a:rPr lang="ru-RU" dirty="0" err="1" smtClean="0"/>
              <a:t>рядків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сортування</a:t>
            </a:r>
            <a:r>
              <a:rPr lang="ru-RU" dirty="0" smtClean="0"/>
              <a:t> </a:t>
            </a:r>
            <a:r>
              <a:rPr lang="ru-RU" dirty="0" err="1" smtClean="0"/>
              <a:t>рядків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алгоритм: </a:t>
            </a:r>
          </a:p>
          <a:p>
            <a:pPr marL="0" indent="361950">
              <a:buNone/>
            </a:pPr>
            <a:r>
              <a:rPr lang="ru-RU" dirty="0" smtClean="0"/>
              <a:t> </a:t>
            </a:r>
          </a:p>
          <a:p>
            <a:pPr marL="0" indent="36195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, яка </a:t>
            </a:r>
            <a:r>
              <a:rPr lang="ru-RU" dirty="0" err="1" smtClean="0"/>
              <a:t>підлягає</a:t>
            </a:r>
            <a:r>
              <a:rPr lang="ru-RU" dirty="0" smtClean="0"/>
              <a:t> </a:t>
            </a:r>
            <a:r>
              <a:rPr lang="ru-RU" dirty="0" err="1" smtClean="0"/>
              <a:t>сортуванню</a:t>
            </a:r>
            <a:r>
              <a:rPr lang="ru-RU" dirty="0" smtClean="0"/>
              <a:t>. </a:t>
            </a:r>
            <a:r>
              <a:rPr lang="ru-RU" dirty="0" err="1" smtClean="0"/>
              <a:t>Зауваження</a:t>
            </a:r>
            <a:r>
              <a:rPr lang="ru-RU" dirty="0" smtClean="0"/>
              <a:t>: рядок </a:t>
            </a:r>
            <a:r>
              <a:rPr lang="ru-RU" dirty="0" err="1" smtClean="0"/>
              <a:t>заголовків</a:t>
            </a:r>
            <a:r>
              <a:rPr lang="ru-RU" dirty="0" smtClean="0"/>
              <a:t> </a:t>
            </a:r>
            <a:r>
              <a:rPr lang="ru-RU" dirty="0" err="1" smtClean="0"/>
              <a:t>стовпців</a:t>
            </a:r>
            <a:r>
              <a:rPr lang="ru-RU" dirty="0" smtClean="0"/>
              <a:t>, </a:t>
            </a:r>
            <a:r>
              <a:rPr lang="ru-RU" dirty="0" err="1" smtClean="0"/>
              <a:t>стовпець</a:t>
            </a:r>
            <a:r>
              <a:rPr lang="ru-RU" dirty="0" smtClean="0"/>
              <a:t> </a:t>
            </a:r>
            <a:r>
              <a:rPr lang="ru-RU" dirty="0" err="1" smtClean="0"/>
              <a:t>номерів</a:t>
            </a:r>
            <a:r>
              <a:rPr lang="ru-RU" dirty="0" smtClean="0"/>
              <a:t> </a:t>
            </a:r>
            <a:r>
              <a:rPr lang="ru-RU" dirty="0" err="1" smtClean="0"/>
              <a:t>рядків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підсумкові</a:t>
            </a:r>
            <a:r>
              <a:rPr lang="ru-RU" dirty="0" smtClean="0"/>
              <a:t> рядки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у </a:t>
            </a:r>
            <a:r>
              <a:rPr lang="ru-RU" dirty="0" err="1" smtClean="0"/>
              <a:t>сортуванні</a:t>
            </a:r>
            <a:r>
              <a:rPr lang="ru-RU" dirty="0" smtClean="0"/>
              <a:t> не </a:t>
            </a:r>
            <a:r>
              <a:rPr lang="ru-RU" dirty="0" err="1" smtClean="0"/>
              <a:t>беруть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, тому </a:t>
            </a:r>
            <a:r>
              <a:rPr lang="ru-RU" dirty="0" err="1" smtClean="0"/>
              <a:t>виділяти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не </a:t>
            </a:r>
            <a:r>
              <a:rPr lang="ru-RU" dirty="0" err="1" smtClean="0"/>
              <a:t>потрібно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2 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Макет =&gt;</a:t>
            </a:r>
            <a:r>
              <a:rPr lang="ru-RU" b="1" dirty="0" err="1" smtClean="0">
                <a:solidFill>
                  <a:srgbClr val="FF0000"/>
                </a:solidFill>
              </a:rPr>
              <a:t>Дані</a:t>
            </a:r>
            <a:r>
              <a:rPr lang="ru-RU" b="1" dirty="0" smtClean="0">
                <a:solidFill>
                  <a:srgbClr val="FF0000"/>
                </a:solidFill>
              </a:rPr>
              <a:t> =&gt; </a:t>
            </a:r>
            <a:r>
              <a:rPr lang="ru-RU" b="1" dirty="0" err="1" smtClean="0">
                <a:solidFill>
                  <a:srgbClr val="FF0000"/>
                </a:solidFill>
              </a:rPr>
              <a:t>Сортування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marL="0" indent="36195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Вибрати</a:t>
            </a:r>
            <a:r>
              <a:rPr lang="ru-RU" dirty="0" smtClean="0"/>
              <a:t> у </a:t>
            </a:r>
            <a:r>
              <a:rPr lang="ru-RU" dirty="0" err="1" smtClean="0"/>
              <a:t>відповідних</a:t>
            </a:r>
            <a:r>
              <a:rPr lang="ru-RU" dirty="0" smtClean="0"/>
              <a:t> полях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Сортування</a:t>
            </a:r>
            <a:r>
              <a:rPr lang="ru-RU" dirty="0" smtClean="0"/>
              <a:t> </a:t>
            </a:r>
            <a:r>
              <a:rPr lang="ru-RU" dirty="0" err="1" smtClean="0"/>
              <a:t>стовпці</a:t>
            </a:r>
            <a:r>
              <a:rPr lang="ru-RU" dirty="0" smtClean="0"/>
              <a:t>, тип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вид </a:t>
            </a:r>
            <a:r>
              <a:rPr lang="ru-RU" dirty="0" err="1" smtClean="0"/>
              <a:t>сортування</a:t>
            </a:r>
            <a:r>
              <a:rPr lang="ru-RU" dirty="0" smtClean="0"/>
              <a:t>, за </a:t>
            </a:r>
            <a:r>
              <a:rPr lang="ru-RU" dirty="0" err="1" smtClean="0"/>
              <a:t>якими</a:t>
            </a:r>
            <a:r>
              <a:rPr lang="ru-RU" dirty="0" smtClean="0"/>
              <a:t> буде </a:t>
            </a:r>
            <a:r>
              <a:rPr lang="ru-RU" dirty="0" err="1" smtClean="0"/>
              <a:t>проводитись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операція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OK.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952500" cy="8636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7" y="2428868"/>
            <a:ext cx="4723758" cy="296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3"/>
            <a:ext cx="4286280" cy="3429023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ru-RU" dirty="0" smtClean="0"/>
              <a:t> Для </a:t>
            </a:r>
            <a:r>
              <a:rPr lang="ru-RU" dirty="0" err="1" smtClean="0"/>
              <a:t>форматування</a:t>
            </a:r>
            <a:r>
              <a:rPr lang="ru-RU" dirty="0" smtClean="0"/>
              <a:t> тексту в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стандартні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Word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елементами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тимчасових</a:t>
            </a:r>
            <a:r>
              <a:rPr lang="ru-RU" dirty="0" smtClean="0"/>
              <a:t> вкладок Макет </a:t>
            </a:r>
            <a:r>
              <a:rPr lang="ru-RU" dirty="0" err="1" smtClean="0"/>
              <a:t>і</a:t>
            </a:r>
            <a:r>
              <a:rPr lang="ru-RU" dirty="0" smtClean="0"/>
              <a:t> Конструктор </a:t>
            </a:r>
            <a:r>
              <a:rPr lang="ru-RU" dirty="0" err="1" smtClean="0"/>
              <a:t>розділу</a:t>
            </a:r>
            <a:r>
              <a:rPr lang="ru-RU" dirty="0" smtClean="0"/>
              <a:t> </a:t>
            </a:r>
            <a:r>
              <a:rPr lang="ru-RU" dirty="0" err="1" smtClean="0"/>
              <a:t>Табличні</a:t>
            </a:r>
            <a:r>
              <a:rPr lang="ru-RU" dirty="0" smtClean="0"/>
              <a:t> </a:t>
            </a:r>
            <a:r>
              <a:rPr lang="ru-RU" dirty="0" err="1" smtClean="0"/>
              <a:t>знаряддя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572008"/>
            <a:ext cx="8786874" cy="11430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64AA-438C-4DFD-8246-1594938F72DA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215237" cy="62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ru-RU" sz="3200" b="1" dirty="0" err="1" smtClean="0"/>
              <a:t>Таблиці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їхні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властивості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4352956" cy="4911741"/>
          </a:xfrm>
        </p:spPr>
        <p:txBody>
          <a:bodyPr>
            <a:normAutofit fontScale="55000" lnSpcReduction="20000"/>
          </a:bodyPr>
          <a:lstStyle/>
          <a:p>
            <a:pPr marL="0" indent="447675">
              <a:buNone/>
            </a:pPr>
            <a:r>
              <a:rPr lang="ru-RU" b="1" dirty="0" smtClean="0"/>
              <a:t>Для </a:t>
            </a:r>
            <a:r>
              <a:rPr lang="ru-RU" b="1" dirty="0" err="1"/>
              <a:t>впорядкування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наочного</a:t>
            </a:r>
            <a:r>
              <a:rPr lang="ru-RU" b="1" dirty="0"/>
              <a:t> </a:t>
            </a:r>
            <a:r>
              <a:rPr lang="ru-RU" b="1" dirty="0" err="1"/>
              <a:t>подання</a:t>
            </a:r>
            <a:r>
              <a:rPr lang="ru-RU" b="1" dirty="0"/>
              <a:t> в документах </a:t>
            </a:r>
            <a:r>
              <a:rPr lang="ru-RU" b="1" dirty="0" err="1"/>
              <a:t>даних</a:t>
            </a:r>
            <a:r>
              <a:rPr lang="ru-RU" b="1" dirty="0"/>
              <a:t>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типів</a:t>
            </a:r>
            <a:r>
              <a:rPr lang="ru-RU" b="1" dirty="0"/>
              <a:t> </a:t>
            </a:r>
            <a:r>
              <a:rPr lang="ru-RU" b="1" dirty="0" err="1"/>
              <a:t>використовуються</a:t>
            </a:r>
            <a:r>
              <a:rPr lang="ru-RU" b="1" dirty="0"/>
              <a:t> </a:t>
            </a:r>
            <a:r>
              <a:rPr lang="ru-RU" b="1" dirty="0" err="1"/>
              <a:t>таблиці</a:t>
            </a:r>
            <a:r>
              <a:rPr lang="ru-RU" b="1" dirty="0"/>
              <a:t>. </a:t>
            </a:r>
            <a:r>
              <a:rPr lang="ru-RU" b="1" dirty="0" err="1"/>
              <a:t>Дані</a:t>
            </a:r>
            <a:r>
              <a:rPr lang="ru-RU" b="1" dirty="0"/>
              <a:t>, </a:t>
            </a:r>
            <a:r>
              <a:rPr lang="ru-RU" b="1" dirty="0" err="1"/>
              <a:t>подані</a:t>
            </a:r>
            <a:r>
              <a:rPr lang="ru-RU" b="1" dirty="0"/>
              <a:t> в </a:t>
            </a:r>
            <a:r>
              <a:rPr lang="ru-RU" b="1" dirty="0" err="1"/>
              <a:t>таблиці</a:t>
            </a:r>
            <a:r>
              <a:rPr lang="ru-RU" b="1" dirty="0"/>
              <a:t>, </a:t>
            </a:r>
            <a:r>
              <a:rPr lang="ru-RU" b="1" dirty="0" err="1"/>
              <a:t>виглядають</a:t>
            </a:r>
            <a:r>
              <a:rPr lang="ru-RU" b="1" dirty="0"/>
              <a:t> компактно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зручні</a:t>
            </a:r>
            <a:r>
              <a:rPr lang="ru-RU" b="1" dirty="0"/>
              <a:t> для </a:t>
            </a:r>
            <a:r>
              <a:rPr lang="ru-RU" b="1" dirty="0" err="1" smtClean="0"/>
              <a:t>сприймання</a:t>
            </a:r>
            <a:r>
              <a:rPr lang="ru-RU" b="1" dirty="0" smtClean="0"/>
              <a:t>.</a:t>
            </a:r>
            <a:endParaRPr lang="ru-RU" sz="4000" dirty="0"/>
          </a:p>
          <a:p>
            <a:pPr marL="0" indent="447675">
              <a:buNone/>
            </a:pPr>
            <a:r>
              <a:rPr lang="ru-RU" b="1" dirty="0" err="1"/>
              <a:t>Таблиця</a:t>
            </a:r>
            <a:r>
              <a:rPr lang="ru-RU" b="1" dirty="0"/>
              <a:t> </a:t>
            </a:r>
            <a:r>
              <a:rPr lang="ru-RU" b="1" dirty="0" err="1"/>
              <a:t>складається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i="1" dirty="0"/>
              <a:t> </a:t>
            </a:r>
            <a:r>
              <a:rPr lang="ru-RU" b="1" i="1" dirty="0" err="1"/>
              <a:t>стовпців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рядків</a:t>
            </a:r>
            <a:r>
              <a:rPr lang="ru-RU" b="1" i="1" dirty="0"/>
              <a:t>,</a:t>
            </a:r>
            <a:r>
              <a:rPr lang="ru-RU" b="1" dirty="0"/>
              <a:t> на </a:t>
            </a:r>
            <a:r>
              <a:rPr lang="ru-RU" b="1" dirty="0" err="1"/>
              <a:t>перетині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 smtClean="0"/>
              <a:t>знаходяться</a:t>
            </a:r>
            <a:r>
              <a:rPr lang="ru-RU" b="1" i="1" dirty="0" smtClean="0"/>
              <a:t> </a:t>
            </a:r>
            <a:r>
              <a:rPr lang="ru-RU" b="1" i="1" dirty="0" err="1"/>
              <a:t>клітинки</a:t>
            </a:r>
            <a:r>
              <a:rPr lang="ru-RU" b="1" i="1" dirty="0"/>
              <a:t>.</a:t>
            </a:r>
            <a:r>
              <a:rPr lang="ru-RU" b="1" dirty="0"/>
              <a:t> </a:t>
            </a:r>
            <a:endParaRPr lang="en-US" b="1" dirty="0" smtClean="0"/>
          </a:p>
          <a:p>
            <a:pPr marL="0" indent="447675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Стовпці</a:t>
            </a:r>
            <a:r>
              <a:rPr lang="ru-RU" b="1" dirty="0">
                <a:solidFill>
                  <a:srgbClr val="FF0000"/>
                </a:solidFill>
              </a:rPr>
              <a:t>, рядки, </a:t>
            </a:r>
            <a:r>
              <a:rPr lang="ru-RU" b="1" dirty="0" err="1">
                <a:solidFill>
                  <a:srgbClr val="FF0000"/>
                </a:solidFill>
              </a:rPr>
              <a:t>клітинки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об'єктами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таблиці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447675">
              <a:buNone/>
            </a:pPr>
            <a:r>
              <a:rPr lang="ru-RU" b="1" dirty="0" err="1" smtClean="0"/>
              <a:t>Таблиця</a:t>
            </a:r>
            <a:r>
              <a:rPr lang="ru-RU" b="1" dirty="0" smtClean="0"/>
              <a:t> </a:t>
            </a:r>
            <a:r>
              <a:rPr lang="ru-RU" b="1" dirty="0"/>
              <a:t>у</a:t>
            </a:r>
            <a:r>
              <a:rPr lang="ru-RU" sz="2800" b="1" dirty="0"/>
              <a:t> </a:t>
            </a:r>
            <a:r>
              <a:rPr lang="en-US" sz="2800" b="1" dirty="0"/>
              <a:t>Word</a:t>
            </a:r>
            <a:r>
              <a:rPr lang="ru-RU" sz="2800" b="1" dirty="0"/>
              <a:t> 2007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містити</a:t>
            </a:r>
            <a:r>
              <a:rPr lang="ru-RU" b="1" dirty="0"/>
              <a:t> до 63 </a:t>
            </a:r>
            <a:r>
              <a:rPr lang="ru-RU" b="1" dirty="0" err="1"/>
              <a:t>стовпців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довільну</a:t>
            </a:r>
            <a:r>
              <a:rPr lang="ru-RU" b="1" dirty="0"/>
              <a:t> </a:t>
            </a: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рядків</a:t>
            </a:r>
            <a:r>
              <a:rPr lang="ru-RU" b="1" dirty="0"/>
              <a:t>. У </a:t>
            </a:r>
            <a:r>
              <a:rPr lang="ru-RU" b="1" dirty="0" err="1"/>
              <a:t>клітинках</a:t>
            </a:r>
            <a:r>
              <a:rPr lang="ru-RU" b="1" dirty="0"/>
              <a:t> </a:t>
            </a:r>
            <a:r>
              <a:rPr lang="ru-RU" b="1" dirty="0" err="1"/>
              <a:t>таблиці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розміщуватися</a:t>
            </a:r>
            <a:r>
              <a:rPr lang="ru-RU" b="1" dirty="0"/>
              <a:t> текст, числа, рисунки, </a:t>
            </a:r>
            <a:r>
              <a:rPr lang="ru-RU" b="1" dirty="0" err="1" smtClean="0"/>
              <a:t>формули</a:t>
            </a:r>
            <a:r>
              <a:rPr lang="ru-RU" b="1" dirty="0" smtClean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навіть</a:t>
            </a:r>
            <a:r>
              <a:rPr lang="ru-RU" b="1" dirty="0"/>
              <a:t> </a:t>
            </a:r>
            <a:r>
              <a:rPr lang="ru-RU" b="1" dirty="0" err="1"/>
              <a:t>інші</a:t>
            </a:r>
            <a:r>
              <a:rPr lang="ru-RU" b="1" dirty="0"/>
              <a:t> </a:t>
            </a:r>
            <a:r>
              <a:rPr lang="ru-RU" b="1" dirty="0" err="1"/>
              <a:t>таблиці</a:t>
            </a:r>
            <a:r>
              <a:rPr lang="ru-RU" b="1" dirty="0"/>
              <a:t>.</a:t>
            </a:r>
            <a:endParaRPr lang="ru-RU" sz="4000" dirty="0"/>
          </a:p>
          <a:p>
            <a:pPr marL="0" indent="447675">
              <a:buNone/>
            </a:pPr>
            <a:r>
              <a:rPr lang="ru-RU" b="1" dirty="0"/>
              <a:t>Як видно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наведеного</a:t>
            </a:r>
            <a:r>
              <a:rPr lang="ru-RU" b="1" dirty="0"/>
              <a:t> </a:t>
            </a:r>
            <a:r>
              <a:rPr lang="ru-RU" b="1" dirty="0" smtClean="0"/>
              <a:t>прикладу, </a:t>
            </a:r>
            <a:r>
              <a:rPr lang="ru-RU" b="1" dirty="0" err="1"/>
              <a:t>висота</a:t>
            </a:r>
            <a:r>
              <a:rPr lang="ru-RU" b="1" dirty="0"/>
              <a:t> </a:t>
            </a:r>
            <a:r>
              <a:rPr lang="ru-RU" b="1" dirty="0" err="1"/>
              <a:t>рядків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smtClean="0"/>
              <a:t>ширина </a:t>
            </a:r>
            <a:r>
              <a:rPr lang="ru-RU" b="1" dirty="0" err="1"/>
              <a:t>стовпців</a:t>
            </a:r>
            <a:r>
              <a:rPr lang="ru-RU" b="1" dirty="0"/>
              <a:t> </a:t>
            </a:r>
            <a:r>
              <a:rPr lang="ru-RU" b="1" dirty="0" err="1"/>
              <a:t>таблиці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бути </a:t>
            </a:r>
            <a:r>
              <a:rPr lang="ru-RU" b="1" dirty="0" err="1"/>
              <a:t>різною</a:t>
            </a:r>
            <a:r>
              <a:rPr lang="ru-RU" b="1" dirty="0"/>
              <a:t>. 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клітинок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бути </a:t>
            </a:r>
            <a:r>
              <a:rPr lang="ru-RU" b="1" dirty="0" err="1"/>
              <a:t>об'єднані</a:t>
            </a:r>
            <a:r>
              <a:rPr lang="ru-RU" b="1" dirty="0"/>
              <a:t> в одну, а </a:t>
            </a:r>
            <a:r>
              <a:rPr lang="ru-RU" b="1" dirty="0" err="1"/>
              <a:t>деякі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клітинок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бути </a:t>
            </a:r>
            <a:r>
              <a:rPr lang="ru-RU" b="1" dirty="0" err="1"/>
              <a:t>розділені</a:t>
            </a:r>
            <a:r>
              <a:rPr lang="ru-RU" b="1" dirty="0"/>
              <a:t> на </a:t>
            </a:r>
            <a:r>
              <a:rPr lang="ru-RU" b="1" dirty="0" err="1"/>
              <a:t>кілька</a:t>
            </a:r>
            <a:r>
              <a:rPr lang="ru-RU" b="1" dirty="0"/>
              <a:t>. </a:t>
            </a:r>
            <a:r>
              <a:rPr lang="ru-RU" b="1" dirty="0" err="1"/>
              <a:t>Орієнтація</a:t>
            </a:r>
            <a:r>
              <a:rPr lang="ru-RU" b="1" dirty="0"/>
              <a:t> тексту в </a:t>
            </a:r>
            <a:r>
              <a:rPr lang="ru-RU" b="1" dirty="0" err="1"/>
              <a:t>клітинці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бути горизонтальною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smtClean="0"/>
              <a:t>вертикальною</a:t>
            </a:r>
            <a:r>
              <a:rPr lang="ru-RU" b="1" dirty="0"/>
              <a:t>. Для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об'єктів</a:t>
            </a:r>
            <a:r>
              <a:rPr lang="ru-RU" b="1" dirty="0"/>
              <a:t> </a:t>
            </a:r>
            <a:r>
              <a:rPr lang="ru-RU" b="1" dirty="0" err="1"/>
              <a:t>таблиці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встановити</a:t>
            </a:r>
            <a:r>
              <a:rPr lang="ru-RU" b="1" dirty="0"/>
              <a:t> </a:t>
            </a:r>
            <a:r>
              <a:rPr lang="ru-RU" b="1" dirty="0" err="1"/>
              <a:t>межі</a:t>
            </a:r>
            <a:r>
              <a:rPr lang="ru-RU" b="1" dirty="0"/>
              <a:t> </a:t>
            </a:r>
            <a:r>
              <a:rPr lang="ru-RU" b="1" dirty="0" err="1"/>
              <a:t>різного</a:t>
            </a:r>
            <a:r>
              <a:rPr lang="ru-RU" b="1" dirty="0"/>
              <a:t> типу та </a:t>
            </a:r>
            <a:r>
              <a:rPr lang="ru-RU" b="1" dirty="0" err="1"/>
              <a:t>різну</a:t>
            </a:r>
            <a:r>
              <a:rPr lang="ru-RU" b="1" dirty="0"/>
              <a:t> заливку.</a:t>
            </a:r>
            <a:endParaRPr lang="ru-RU" sz="4000" dirty="0"/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14488"/>
            <a:ext cx="4495800" cy="377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6BE2-F999-42CF-9ED1-F842748D2D8A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Зміна розмірів об'єктів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525963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способами:</a:t>
            </a:r>
          </a:p>
          <a:p>
            <a:pPr marL="361950" indent="0"/>
            <a:r>
              <a:rPr lang="ru-RU" dirty="0" smtClean="0"/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Перетягуванням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межі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об'єкта</a:t>
            </a:r>
            <a:r>
              <a:rPr lang="ru-RU" dirty="0" smtClean="0"/>
              <a:t>. Навести </a:t>
            </a:r>
            <a:r>
              <a:rPr lang="ru-RU" dirty="0" err="1" smtClean="0"/>
              <a:t>вказівник</a:t>
            </a:r>
            <a:r>
              <a:rPr lang="ru-RU" dirty="0" smtClean="0"/>
              <a:t> на межу рядка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стовпця</a:t>
            </a:r>
            <a:r>
              <a:rPr lang="ru-RU" dirty="0" smtClean="0"/>
              <a:t> (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вказівника</a:t>
            </a:r>
            <a:r>
              <a:rPr lang="ru-RU" dirty="0" smtClean="0"/>
              <a:t> </a:t>
            </a:r>
            <a:r>
              <a:rPr lang="ru-RU" dirty="0" err="1" smtClean="0"/>
              <a:t>зміниться</a:t>
            </a:r>
            <a:r>
              <a:rPr lang="ru-RU" dirty="0" smtClean="0"/>
              <a:t> на  </a:t>
            </a:r>
            <a:r>
              <a:rPr lang="ru-RU" dirty="0" err="1" smtClean="0"/>
              <a:t>двонаправлену</a:t>
            </a:r>
            <a:r>
              <a:rPr lang="ru-RU" dirty="0" smtClean="0"/>
              <a:t> </a:t>
            </a:r>
            <a:r>
              <a:rPr lang="ru-RU" dirty="0" err="1" smtClean="0"/>
              <a:t>стрілку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перетягнути</a:t>
            </a:r>
            <a:r>
              <a:rPr lang="ru-RU" dirty="0" smtClean="0"/>
              <a:t> межу в </a:t>
            </a:r>
            <a:r>
              <a:rPr lang="ru-RU" dirty="0" err="1" smtClean="0"/>
              <a:t>потрібному</a:t>
            </a:r>
            <a:r>
              <a:rPr lang="ru-RU" dirty="0" smtClean="0"/>
              <a:t> </a:t>
            </a:r>
            <a:r>
              <a:rPr lang="ru-RU" dirty="0" err="1" smtClean="0"/>
              <a:t>напрямі</a:t>
            </a:r>
            <a:r>
              <a:rPr lang="ru-RU" dirty="0" smtClean="0"/>
              <a:t>. </a:t>
            </a:r>
            <a:r>
              <a:rPr lang="ru-RU" dirty="0" err="1" smtClean="0"/>
              <a:t>Штрихова</a:t>
            </a:r>
            <a:r>
              <a:rPr lang="ru-RU" dirty="0" smtClean="0"/>
              <a:t> </a:t>
            </a:r>
            <a:r>
              <a:rPr lang="ru-RU" dirty="0" err="1" smtClean="0"/>
              <a:t>лінія</a:t>
            </a:r>
            <a:r>
              <a:rPr lang="ru-RU" dirty="0" smtClean="0"/>
              <a:t> </a:t>
            </a:r>
            <a:r>
              <a:rPr lang="ru-RU" dirty="0" err="1" smtClean="0"/>
              <a:t>демонструватиме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;</a:t>
            </a:r>
          </a:p>
          <a:p>
            <a:pPr marL="361950" indent="0"/>
            <a:r>
              <a:rPr lang="ru-RU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Перетягуванням</a:t>
            </a:r>
            <a:r>
              <a:rPr lang="ru-RU" b="1" dirty="0" smtClean="0">
                <a:solidFill>
                  <a:srgbClr val="FF0000"/>
                </a:solidFill>
              </a:rPr>
              <a:t> маркера </a:t>
            </a:r>
            <a:r>
              <a:rPr lang="ru-RU" b="1" dirty="0" err="1" smtClean="0">
                <a:solidFill>
                  <a:srgbClr val="FF0000"/>
                </a:solidFill>
              </a:rPr>
              <a:t>межі</a:t>
            </a:r>
            <a:r>
              <a:rPr lang="ru-RU" b="1" dirty="0" smtClean="0">
                <a:solidFill>
                  <a:srgbClr val="FF0000"/>
                </a:solidFill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лінійці</a:t>
            </a:r>
            <a:r>
              <a:rPr lang="ru-RU" dirty="0" smtClean="0"/>
              <a:t>. Коли курсор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, на </a:t>
            </a:r>
            <a:r>
              <a:rPr lang="ru-RU" dirty="0" err="1" smtClean="0"/>
              <a:t>горизонтальній</a:t>
            </a:r>
            <a:r>
              <a:rPr lang="ru-RU" dirty="0" smtClean="0"/>
              <a:t> </a:t>
            </a:r>
            <a:r>
              <a:rPr lang="ru-RU" dirty="0" err="1" smtClean="0"/>
              <a:t>лінійці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маркери</a:t>
            </a:r>
            <a:r>
              <a:rPr lang="ru-RU" dirty="0" smtClean="0"/>
              <a:t> меж </a:t>
            </a:r>
            <a:r>
              <a:rPr lang="ru-RU" dirty="0" err="1" smtClean="0"/>
              <a:t>стовпців</a:t>
            </a:r>
            <a:r>
              <a:rPr lang="ru-RU" dirty="0" smtClean="0"/>
              <a:t>, а на </a:t>
            </a:r>
            <a:r>
              <a:rPr lang="ru-RU" dirty="0" err="1" smtClean="0"/>
              <a:t>вертикальній</a:t>
            </a:r>
            <a:r>
              <a:rPr lang="ru-RU" dirty="0" smtClean="0"/>
              <a:t> - </a:t>
            </a:r>
            <a:r>
              <a:rPr lang="ru-RU" dirty="0" err="1" smtClean="0"/>
              <a:t>маркери</a:t>
            </a:r>
            <a:r>
              <a:rPr lang="ru-RU" dirty="0" smtClean="0"/>
              <a:t> меж </a:t>
            </a:r>
            <a:r>
              <a:rPr lang="ru-RU" dirty="0" err="1" smtClean="0"/>
              <a:t>рядків</a:t>
            </a:r>
            <a:r>
              <a:rPr lang="ru-RU" dirty="0" smtClean="0"/>
              <a:t>. Коли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перетягувати</a:t>
            </a:r>
            <a:r>
              <a:rPr lang="ru-RU" dirty="0" smtClean="0"/>
              <a:t>, </a:t>
            </a:r>
            <a:r>
              <a:rPr lang="ru-RU" dirty="0" err="1" smtClean="0"/>
              <a:t>змінюються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стовпців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рядків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7051" y="3643314"/>
            <a:ext cx="4656949" cy="161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Оформлення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>
            <a:normAutofit fontScale="70000" lnSpcReduction="20000"/>
          </a:bodyPr>
          <a:lstStyle/>
          <a:p>
            <a:pPr marL="0" indent="266700">
              <a:buNone/>
            </a:pPr>
            <a:r>
              <a:rPr lang="ru-RU" dirty="0" smtClean="0"/>
              <a:t>Для меж </a:t>
            </a:r>
            <a:r>
              <a:rPr lang="ru-RU" dirty="0" err="1" smtClean="0"/>
              <a:t>таблиці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, </a:t>
            </a:r>
            <a:r>
              <a:rPr lang="ru-RU" dirty="0" err="1" smtClean="0"/>
              <a:t>товщину</a:t>
            </a:r>
            <a:r>
              <a:rPr lang="ru-RU" dirty="0" smtClean="0"/>
              <a:t>, стиль </a:t>
            </a:r>
            <a:r>
              <a:rPr lang="ru-RU" dirty="0" err="1" smtClean="0"/>
              <a:t>ліній</a:t>
            </a:r>
            <a:r>
              <a:rPr lang="ru-RU" dirty="0" smtClean="0"/>
              <a:t>. </a:t>
            </a:r>
            <a:r>
              <a:rPr lang="ru-RU" dirty="0" err="1" smtClean="0"/>
              <a:t>Внутрішню</a:t>
            </a:r>
            <a:r>
              <a:rPr lang="ru-RU" dirty="0" smtClean="0"/>
              <a:t> область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залити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кольорами</a:t>
            </a:r>
            <a:r>
              <a:rPr lang="ru-RU" dirty="0" smtClean="0"/>
              <a:t>, </a:t>
            </a:r>
            <a:r>
              <a:rPr lang="ru-RU" dirty="0" err="1" smtClean="0"/>
              <a:t>використавши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заливки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</a:p>
          <a:p>
            <a:pPr marL="0" indent="26670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замовчуванням</a:t>
            </a:r>
            <a:r>
              <a:rPr lang="ru-RU" dirty="0" smtClean="0"/>
              <a:t> у </a:t>
            </a:r>
            <a:r>
              <a:rPr lang="ru-RU" dirty="0" err="1" smtClean="0"/>
              <a:t>Word</a:t>
            </a:r>
            <a:r>
              <a:rPr lang="ru-RU" dirty="0" smtClean="0"/>
              <a:t> 2007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призначається</a:t>
            </a:r>
            <a:r>
              <a:rPr lang="ru-RU" dirty="0" smtClean="0"/>
              <a:t> </a:t>
            </a:r>
            <a:r>
              <a:rPr lang="ru-RU" dirty="0" err="1" smtClean="0"/>
              <a:t>обрамлення</a:t>
            </a:r>
            <a:r>
              <a:rPr lang="ru-RU" dirty="0" smtClean="0"/>
              <a:t> типу «</a:t>
            </a:r>
            <a:r>
              <a:rPr lang="ru-RU" dirty="0" err="1" smtClean="0"/>
              <a:t>сітка</a:t>
            </a:r>
            <a:r>
              <a:rPr lang="ru-RU" dirty="0" smtClean="0"/>
              <a:t>» -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тонких </a:t>
            </a:r>
            <a:r>
              <a:rPr lang="ru-RU" dirty="0" err="1" smtClean="0"/>
              <a:t>суцільних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</a:t>
            </a:r>
            <a:r>
              <a:rPr lang="ru-RU" dirty="0" err="1" smtClean="0"/>
              <a:t>товщиною</a:t>
            </a:r>
            <a:r>
              <a:rPr lang="ru-RU" dirty="0" smtClean="0"/>
              <a:t> 0,5 </a:t>
            </a:r>
            <a:r>
              <a:rPr lang="ru-RU" dirty="0" err="1" smtClean="0"/>
              <a:t>пт</a:t>
            </a:r>
            <a:r>
              <a:rPr lang="ru-RU" dirty="0" smtClean="0"/>
              <a:t> без заливки.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тимчасової</a:t>
            </a:r>
            <a:r>
              <a:rPr lang="ru-RU" dirty="0" smtClean="0"/>
              <a:t> вкладки Конструктор. 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14818"/>
            <a:ext cx="8786874" cy="11430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uk-UA" dirty="0" smtClean="0"/>
              <a:t>Форматування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543956" cy="5197493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меж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Накреслити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межі</a:t>
            </a:r>
            <a:r>
              <a:rPr lang="ru-RU" dirty="0" smtClean="0"/>
              <a:t>. У </a:t>
            </a:r>
            <a:r>
              <a:rPr lang="ru-RU" dirty="0" err="1" smtClean="0"/>
              <a:t>групі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Стилі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таблиць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заливки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(кнопка </a:t>
            </a:r>
            <a:r>
              <a:rPr lang="ru-RU" b="1" dirty="0" err="1" smtClean="0">
                <a:solidFill>
                  <a:srgbClr val="FF0000"/>
                </a:solidFill>
              </a:rPr>
              <a:t>Затінення</a:t>
            </a:r>
            <a:r>
              <a:rPr lang="ru-RU" dirty="0" smtClean="0"/>
              <a:t> ), </a:t>
            </a:r>
            <a:r>
              <a:rPr lang="ru-RU" dirty="0" err="1" smtClean="0"/>
              <a:t>відобразити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зняти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тих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меж . </a:t>
            </a:r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діалоговому</a:t>
            </a:r>
            <a:r>
              <a:rPr lang="ru-RU" dirty="0" smtClean="0"/>
              <a:t>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Накреслити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межі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Також</a:t>
            </a:r>
            <a:r>
              <a:rPr lang="ru-RU" dirty="0" smtClean="0"/>
              <a:t> для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застосувати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вбудованих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. </a:t>
            </a:r>
            <a:r>
              <a:rPr lang="ru-RU" dirty="0" err="1" smtClean="0"/>
              <a:t>Нагадаємо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стиль </a:t>
            </a:r>
            <a:r>
              <a:rPr lang="ru-RU" dirty="0" err="1" smtClean="0"/>
              <a:t>об'єкта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   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ru-RU" dirty="0" smtClean="0"/>
              <a:t>Стиль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4352956" cy="5054617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Стиль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обрати в списку </a:t>
            </a:r>
            <a:r>
              <a:rPr lang="ru-RU" b="1" dirty="0" err="1" smtClean="0">
                <a:solidFill>
                  <a:srgbClr val="FF0000"/>
                </a:solidFill>
              </a:rPr>
              <a:t>групи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Стилі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таблиць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 </a:t>
            </a:r>
            <a:r>
              <a:rPr lang="ru-RU" b="1" dirty="0" err="1" smtClean="0">
                <a:solidFill>
                  <a:srgbClr val="FF0000"/>
                </a:solidFill>
              </a:rPr>
              <a:t>вкладці</a:t>
            </a:r>
            <a:r>
              <a:rPr lang="ru-RU" b="1" dirty="0" smtClean="0">
                <a:solidFill>
                  <a:srgbClr val="FF0000"/>
                </a:solidFill>
              </a:rPr>
              <a:t> Конструктор.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 стилю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динамічним</a:t>
            </a:r>
            <a:r>
              <a:rPr lang="ru-RU" dirty="0" smtClean="0"/>
              <a:t> </a:t>
            </a:r>
            <a:r>
              <a:rPr lang="ru-RU" dirty="0" err="1" smtClean="0"/>
              <a:t>попереднім</a:t>
            </a:r>
            <a:r>
              <a:rPr lang="ru-RU" dirty="0" smtClean="0"/>
              <a:t> переглядом </a:t>
            </a:r>
            <a:r>
              <a:rPr lang="ru-RU" dirty="0" err="1" smtClean="0"/>
              <a:t>відформатованого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    За </a:t>
            </a:r>
            <a:r>
              <a:rPr lang="ru-RU" dirty="0" err="1" smtClean="0"/>
              <a:t>бажанням</a:t>
            </a:r>
            <a:r>
              <a:rPr lang="ru-RU" dirty="0" smtClean="0"/>
              <a:t> </a:t>
            </a:r>
            <a:r>
              <a:rPr lang="ru-RU" dirty="0" err="1" smtClean="0"/>
              <a:t>готові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зберегти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в </a:t>
            </a:r>
            <a:r>
              <a:rPr lang="ru-RU" dirty="0" err="1" smtClean="0"/>
              <a:t>оновленому</a:t>
            </a:r>
            <a:r>
              <a:rPr lang="ru-RU" dirty="0" smtClean="0"/>
              <a:t> </a:t>
            </a:r>
            <a:r>
              <a:rPr lang="ru-RU" dirty="0" err="1" smtClean="0"/>
              <a:t>виді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бібліотеці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:</a:t>
            </a:r>
          </a:p>
          <a:p>
            <a:pPr marL="0" indent="36195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потрібний</a:t>
            </a:r>
            <a:r>
              <a:rPr lang="ru-RU" dirty="0" smtClean="0"/>
              <a:t> стиль у списку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таблиць</a:t>
            </a:r>
            <a:r>
              <a:rPr lang="ru-RU" dirty="0" smtClean="0"/>
              <a:t> вкладки Конструктор.</a:t>
            </a:r>
          </a:p>
          <a:p>
            <a:pPr marL="0" indent="361950">
              <a:buNone/>
            </a:pPr>
            <a:r>
              <a:rPr lang="ru-RU" dirty="0" smtClean="0"/>
              <a:t>2 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dirty="0" err="1" smtClean="0"/>
              <a:t>відкриття</a:t>
            </a:r>
            <a:r>
              <a:rPr lang="ru-RU" dirty="0" smtClean="0"/>
              <a:t> списку </a:t>
            </a:r>
            <a:r>
              <a:rPr lang="ru-RU" dirty="0" err="1" smtClean="0"/>
              <a:t>Додатково</a:t>
            </a:r>
            <a:r>
              <a:rPr lang="ru-RU" dirty="0" smtClean="0"/>
              <a:t> - на </a:t>
            </a:r>
            <a:r>
              <a:rPr lang="ru-RU" dirty="0" err="1" smtClean="0"/>
              <a:t>смузі</a:t>
            </a:r>
            <a:r>
              <a:rPr lang="ru-RU" dirty="0" smtClean="0"/>
              <a:t> </a:t>
            </a:r>
            <a:r>
              <a:rPr lang="ru-RU" dirty="0" err="1" smtClean="0"/>
              <a:t>прокручування</a:t>
            </a:r>
            <a:r>
              <a:rPr lang="ru-RU" dirty="0" smtClean="0"/>
              <a:t> списку </a:t>
            </a:r>
            <a:r>
              <a:rPr lang="ru-RU" dirty="0" err="1" smtClean="0"/>
              <a:t>стилів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Вибрати</a:t>
            </a:r>
            <a:r>
              <a:rPr lang="ru-RU" dirty="0" smtClean="0"/>
              <a:t> команду </a:t>
            </a:r>
            <a:r>
              <a:rPr lang="ru-RU" dirty="0" err="1" smtClean="0"/>
              <a:t>Змінити</a:t>
            </a:r>
            <a:r>
              <a:rPr lang="ru-RU" dirty="0" smtClean="0"/>
              <a:t> стиль </a:t>
            </a:r>
            <a:r>
              <a:rPr lang="ru-RU" dirty="0" err="1" smtClean="0"/>
              <a:t>таблиці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Установити</a:t>
            </a:r>
            <a:r>
              <a:rPr lang="ru-RU" dirty="0" smtClean="0"/>
              <a:t> в </a:t>
            </a:r>
            <a:r>
              <a:rPr lang="ru-RU" dirty="0" err="1" smtClean="0"/>
              <a:t>діалоговому</a:t>
            </a:r>
            <a:r>
              <a:rPr lang="ru-RU" dirty="0" smtClean="0"/>
              <a:t>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стилю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5.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ОК.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8"/>
            <a:ext cx="34809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86314" y="5500702"/>
            <a:ext cx="171451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Зміна</a:t>
            </a:r>
            <a:r>
              <a:rPr lang="ru-RU" dirty="0" smtClean="0"/>
              <a:t> стилю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26376" y="1285860"/>
            <a:ext cx="6658810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525963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таблиць</a:t>
            </a:r>
            <a:r>
              <a:rPr lang="ru-RU" dirty="0" smtClean="0"/>
              <a:t>, </a:t>
            </a:r>
            <a:r>
              <a:rPr lang="ru-RU" dirty="0" err="1" smtClean="0"/>
              <a:t>виконавши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Конструктор =&gt; </a:t>
            </a:r>
            <a:r>
              <a:rPr lang="ru-RU" b="1" dirty="0" err="1" smtClean="0">
                <a:solidFill>
                  <a:srgbClr val="FF0000"/>
                </a:solidFill>
              </a:rPr>
              <a:t>Стилі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таблиць</a:t>
            </a:r>
            <a:r>
              <a:rPr lang="ru-RU" b="1" dirty="0" smtClean="0">
                <a:solidFill>
                  <a:srgbClr val="FF0000"/>
                </a:solidFill>
              </a:rPr>
              <a:t> =&gt; </a:t>
            </a:r>
            <a:r>
              <a:rPr lang="ru-RU" b="1" dirty="0" err="1" smtClean="0">
                <a:solidFill>
                  <a:srgbClr val="FF0000"/>
                </a:solidFill>
              </a:rPr>
              <a:t>Створити</a:t>
            </a:r>
            <a:r>
              <a:rPr lang="ru-RU" b="1" dirty="0" smtClean="0">
                <a:solidFill>
                  <a:srgbClr val="FF0000"/>
                </a:solidFill>
              </a:rPr>
              <a:t> стиль </a:t>
            </a:r>
            <a:r>
              <a:rPr lang="ru-RU" b="1" dirty="0" err="1" smtClean="0">
                <a:solidFill>
                  <a:srgbClr val="FF0000"/>
                </a:solidFill>
              </a:rPr>
              <a:t>таблиці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 кнопки </a:t>
            </a:r>
            <a:r>
              <a:rPr lang="ru-RU" b="1" dirty="0" smtClean="0">
                <a:solidFill>
                  <a:srgbClr val="FF0000"/>
                </a:solidFill>
              </a:rPr>
              <a:t>ОК</a:t>
            </a:r>
            <a:r>
              <a:rPr lang="ru-RU" dirty="0" smtClean="0"/>
              <a:t> стиль буде </a:t>
            </a:r>
            <a:r>
              <a:rPr lang="ru-RU" dirty="0" err="1" smtClean="0"/>
              <a:t>збережено</a:t>
            </a:r>
            <a:r>
              <a:rPr lang="ru-RU" dirty="0" smtClean="0"/>
              <a:t> в </a:t>
            </a:r>
            <a:r>
              <a:rPr lang="ru-RU" dirty="0" err="1" smtClean="0"/>
              <a:t>бібліотеці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указав </a:t>
            </a:r>
            <a:r>
              <a:rPr lang="ru-RU" dirty="0" err="1" smtClean="0"/>
              <a:t>користувач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Установлення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таблиць</a:t>
            </a:r>
            <a:r>
              <a:rPr lang="ru-RU" dirty="0" smtClean="0"/>
              <a:t>, таких як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на </a:t>
            </a:r>
            <a:r>
              <a:rPr lang="ru-RU" dirty="0" err="1" smtClean="0"/>
              <a:t>аркуші</a:t>
            </a:r>
            <a:r>
              <a:rPr lang="ru-RU" dirty="0" smtClean="0"/>
              <a:t>,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обтікання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текстом </a:t>
            </a:r>
            <a:r>
              <a:rPr lang="ru-RU" dirty="0" err="1" smtClean="0"/>
              <a:t>тощо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на вкладках </a:t>
            </a:r>
            <a:r>
              <a:rPr lang="ru-RU" dirty="0" err="1" smtClean="0"/>
              <a:t>діалогового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вікна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таблиці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відповідною</a:t>
            </a:r>
            <a:r>
              <a:rPr lang="ru-RU" dirty="0" smtClean="0"/>
              <a:t> командою контекстного меню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виконавши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Макет =&gt; </a:t>
            </a:r>
            <a:r>
              <a:rPr lang="ru-RU" b="1" dirty="0" err="1" smtClean="0">
                <a:solidFill>
                  <a:srgbClr val="FF0000"/>
                </a:solidFill>
              </a:rPr>
              <a:t>Таблиця</a:t>
            </a:r>
            <a:r>
              <a:rPr lang="ru-RU" b="1" dirty="0" smtClean="0">
                <a:solidFill>
                  <a:srgbClr val="FF0000"/>
                </a:solidFill>
              </a:rPr>
              <a:t> =&gt; </a:t>
            </a:r>
            <a:r>
              <a:rPr lang="ru-RU" b="1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357298"/>
            <a:ext cx="4500901" cy="454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обчислень</a:t>
            </a:r>
            <a:r>
              <a:rPr lang="ru-RU" dirty="0" smtClean="0"/>
              <a:t> у </a:t>
            </a:r>
            <a:r>
              <a:rPr lang="ru-RU" dirty="0" err="1" smtClean="0"/>
              <a:t>таблиці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571481"/>
            <a:ext cx="8786874" cy="4214842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 </a:t>
            </a:r>
            <a:r>
              <a:rPr lang="ru-RU" dirty="0" err="1" smtClean="0"/>
              <a:t>Текстовий</a:t>
            </a:r>
            <a:r>
              <a:rPr lang="ru-RU" dirty="0" smtClean="0"/>
              <a:t> </a:t>
            </a:r>
            <a:r>
              <a:rPr lang="ru-RU" dirty="0" err="1" smtClean="0"/>
              <a:t>процесор</a:t>
            </a:r>
            <a:r>
              <a:rPr lang="ru-RU" dirty="0" smtClean="0"/>
              <a:t> </a:t>
            </a:r>
            <a:r>
              <a:rPr lang="ru-RU" dirty="0" err="1" smtClean="0"/>
              <a:t>Word</a:t>
            </a:r>
            <a:r>
              <a:rPr lang="ru-RU" dirty="0" smtClean="0"/>
              <a:t> 2007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обчислень</a:t>
            </a:r>
            <a:r>
              <a:rPr lang="ru-RU" dirty="0" smtClean="0"/>
              <a:t> над </a:t>
            </a:r>
            <a:r>
              <a:rPr lang="ru-RU" dirty="0" err="1" smtClean="0"/>
              <a:t>числовими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, </a:t>
            </a:r>
            <a:r>
              <a:rPr lang="ru-RU" dirty="0" err="1" smtClean="0"/>
              <a:t>розміщеними</a:t>
            </a:r>
            <a:r>
              <a:rPr lang="ru-RU" dirty="0" smtClean="0"/>
              <a:t> в </a:t>
            </a:r>
            <a:r>
              <a:rPr lang="ru-RU" dirty="0" err="1" smtClean="0"/>
              <a:t>клітинках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у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клітинках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записати</a:t>
            </a:r>
            <a:r>
              <a:rPr lang="ru-RU" dirty="0" smtClean="0"/>
              <a:t> </a:t>
            </a:r>
            <a:r>
              <a:rPr lang="ru-RU" dirty="0" err="1" smtClean="0"/>
              <a:t>формули</a:t>
            </a:r>
            <a:r>
              <a:rPr lang="ru-RU" dirty="0" smtClean="0"/>
              <a:t> для </a:t>
            </a:r>
            <a:r>
              <a:rPr lang="ru-RU" dirty="0" err="1" smtClean="0"/>
              <a:t>обчислення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Формула </a:t>
            </a:r>
            <a:r>
              <a:rPr lang="ru-RU" dirty="0" err="1" smtClean="0"/>
              <a:t>задається</a:t>
            </a:r>
            <a:r>
              <a:rPr lang="ru-RU" dirty="0" smtClean="0"/>
              <a:t> </a:t>
            </a:r>
            <a:r>
              <a:rPr lang="ru-RU" dirty="0" err="1" smtClean="0"/>
              <a:t>виразом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знака =.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виразі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використані</a:t>
            </a:r>
            <a:r>
              <a:rPr lang="ru-RU" dirty="0" smtClean="0"/>
              <a:t> числа, знаки </a:t>
            </a:r>
            <a:r>
              <a:rPr lang="ru-RU" dirty="0" err="1" smtClean="0"/>
              <a:t>арифметичних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:</a:t>
            </a:r>
          </a:p>
          <a:p>
            <a:pPr marL="0" indent="361950">
              <a:buNone/>
            </a:pPr>
            <a:r>
              <a:rPr lang="ru-RU" dirty="0" smtClean="0"/>
              <a:t>•    </a:t>
            </a:r>
            <a:r>
              <a:rPr lang="ru-RU" dirty="0" err="1" smtClean="0"/>
              <a:t>посилання</a:t>
            </a:r>
            <a:r>
              <a:rPr lang="ru-RU" dirty="0" smtClean="0"/>
              <a:t> на </a:t>
            </a:r>
            <a:r>
              <a:rPr lang="ru-RU" dirty="0" err="1" smtClean="0"/>
              <a:t>діапазон</a:t>
            </a:r>
            <a:r>
              <a:rPr lang="ru-RU" dirty="0" smtClean="0"/>
              <a:t> </a:t>
            </a:r>
            <a:r>
              <a:rPr lang="ru-RU" dirty="0" err="1" smtClean="0"/>
              <a:t>клітинок</a:t>
            </a:r>
            <a:r>
              <a:rPr lang="ru-RU" dirty="0" smtClean="0"/>
              <a:t>:</a:t>
            </a:r>
          </a:p>
          <a:p>
            <a:pPr marL="0" indent="361950">
              <a:buNone/>
            </a:pPr>
            <a:r>
              <a:rPr lang="ru-RU" dirty="0" smtClean="0"/>
              <a:t>•    LEFT (англ. </a:t>
            </a:r>
            <a:r>
              <a:rPr lang="ru-RU" dirty="0" err="1" smtClean="0"/>
              <a:t>left</a:t>
            </a:r>
            <a:r>
              <a:rPr lang="ru-RU" dirty="0" smtClean="0"/>
              <a:t> - </a:t>
            </a:r>
            <a:r>
              <a:rPr lang="ru-RU" dirty="0" err="1" smtClean="0"/>
              <a:t>лівий</a:t>
            </a:r>
            <a:r>
              <a:rPr lang="ru-RU" dirty="0" smtClean="0"/>
              <a:t>, </a:t>
            </a:r>
            <a:r>
              <a:rPr lang="ru-RU" dirty="0" err="1" smtClean="0"/>
              <a:t>зліва</a:t>
            </a:r>
            <a:r>
              <a:rPr lang="ru-RU" dirty="0" smtClean="0"/>
              <a:t>) - </a:t>
            </a:r>
            <a:r>
              <a:rPr lang="ru-RU" dirty="0" err="1" smtClean="0"/>
              <a:t>клітинки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зліва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формулою;</a:t>
            </a:r>
          </a:p>
          <a:p>
            <a:pPr marL="0" indent="361950">
              <a:buNone/>
            </a:pPr>
            <a:r>
              <a:rPr lang="ru-RU" dirty="0" smtClean="0"/>
              <a:t>•    RIGHT (англ. </a:t>
            </a:r>
            <a:r>
              <a:rPr lang="ru-RU" dirty="0" err="1" smtClean="0"/>
              <a:t>right</a:t>
            </a:r>
            <a:r>
              <a:rPr lang="ru-RU" dirty="0" smtClean="0"/>
              <a:t> - </a:t>
            </a:r>
            <a:r>
              <a:rPr lang="ru-RU" dirty="0" err="1" smtClean="0"/>
              <a:t>правий</a:t>
            </a:r>
            <a:r>
              <a:rPr lang="ru-RU" dirty="0" smtClean="0"/>
              <a:t>, справа) - </a:t>
            </a:r>
            <a:r>
              <a:rPr lang="ru-RU" dirty="0" err="1" smtClean="0"/>
              <a:t>клітинки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справа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формулою;</a:t>
            </a:r>
          </a:p>
          <a:p>
            <a:pPr marL="0" indent="361950">
              <a:buNone/>
            </a:pPr>
            <a:r>
              <a:rPr lang="ru-RU" dirty="0" smtClean="0"/>
              <a:t>•    ABOVE (англ. </a:t>
            </a:r>
            <a:r>
              <a:rPr lang="ru-RU" dirty="0" err="1" smtClean="0"/>
              <a:t>above</a:t>
            </a:r>
            <a:r>
              <a:rPr lang="ru-RU" dirty="0" smtClean="0"/>
              <a:t> - над, </a:t>
            </a:r>
            <a:r>
              <a:rPr lang="ru-RU" dirty="0" err="1" smtClean="0"/>
              <a:t>вище</a:t>
            </a:r>
            <a:r>
              <a:rPr lang="ru-RU" dirty="0" smtClean="0"/>
              <a:t>) - </a:t>
            </a:r>
            <a:r>
              <a:rPr lang="ru-RU" dirty="0" err="1" smtClean="0"/>
              <a:t>клітинки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формулою;</a:t>
            </a:r>
          </a:p>
          <a:p>
            <a:pPr marL="0" indent="361950">
              <a:buNone/>
            </a:pPr>
            <a:r>
              <a:rPr lang="ru-RU" dirty="0" smtClean="0"/>
              <a:t>•    BELOW (англ. </a:t>
            </a:r>
            <a:r>
              <a:rPr lang="ru-RU" dirty="0" err="1" smtClean="0"/>
              <a:t>below</a:t>
            </a:r>
            <a:r>
              <a:rPr lang="ru-RU" dirty="0" smtClean="0"/>
              <a:t> - </a:t>
            </a:r>
            <a:r>
              <a:rPr lang="ru-RU" dirty="0" err="1" smtClean="0"/>
              <a:t>нижче</a:t>
            </a:r>
            <a:r>
              <a:rPr lang="ru-RU" dirty="0" smtClean="0"/>
              <a:t>, внизу) - </a:t>
            </a:r>
            <a:r>
              <a:rPr lang="ru-RU" dirty="0" err="1" smtClean="0"/>
              <a:t>клітинки</a:t>
            </a:r>
            <a:r>
              <a:rPr lang="ru-RU" dirty="0" smtClean="0"/>
              <a:t>,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формулою;</a:t>
            </a:r>
          </a:p>
          <a:p>
            <a:pPr marL="0" indent="361950">
              <a:buNone/>
            </a:pPr>
            <a:r>
              <a:rPr lang="ru-RU" dirty="0" smtClean="0"/>
              <a:t>•    </a:t>
            </a:r>
            <a:r>
              <a:rPr lang="ru-RU" dirty="0" err="1" smtClean="0"/>
              <a:t>вбудовані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Word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14884"/>
            <a:ext cx="47149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uk-UA" dirty="0" smtClean="0"/>
              <a:t>Обчислення у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3857652" cy="5054617"/>
          </a:xfrm>
        </p:spPr>
        <p:txBody>
          <a:bodyPr>
            <a:normAutofit fontScale="55000" lnSpcReduction="20000"/>
          </a:bodyPr>
          <a:lstStyle/>
          <a:p>
            <a:pPr marL="0" indent="26670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провести </a:t>
            </a:r>
            <a:r>
              <a:rPr lang="ru-RU" dirty="0" err="1" smtClean="0"/>
              <a:t>обчислення</a:t>
            </a:r>
            <a:r>
              <a:rPr lang="ru-RU" dirty="0" smtClean="0"/>
              <a:t>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алгоритм:</a:t>
            </a:r>
          </a:p>
          <a:p>
            <a:pPr marL="0" indent="26670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Установити</a:t>
            </a:r>
            <a:r>
              <a:rPr lang="ru-RU" dirty="0" smtClean="0"/>
              <a:t> курсор у </a:t>
            </a:r>
            <a:r>
              <a:rPr lang="ru-RU" dirty="0" err="1" smtClean="0"/>
              <a:t>клітинку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повинен </a:t>
            </a:r>
            <a:r>
              <a:rPr lang="ru-RU" dirty="0" err="1" smtClean="0"/>
              <a:t>розміститися</a:t>
            </a:r>
            <a:r>
              <a:rPr lang="ru-RU" dirty="0" smtClean="0"/>
              <a:t> результат </a:t>
            </a:r>
            <a:r>
              <a:rPr lang="ru-RU" dirty="0" err="1" smtClean="0"/>
              <a:t>обчислень</a:t>
            </a:r>
            <a:r>
              <a:rPr lang="ru-RU" dirty="0" smtClean="0"/>
              <a:t>.</a:t>
            </a:r>
          </a:p>
          <a:p>
            <a:pPr marL="0" indent="26670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Макет =&gt; </a:t>
            </a:r>
            <a:r>
              <a:rPr lang="ru-RU" b="1" dirty="0" err="1" smtClean="0">
                <a:solidFill>
                  <a:srgbClr val="FF0000"/>
                </a:solidFill>
              </a:rPr>
              <a:t>Дані</a:t>
            </a:r>
            <a:r>
              <a:rPr lang="ru-RU" b="1" dirty="0" smtClean="0">
                <a:solidFill>
                  <a:srgbClr val="FF0000"/>
                </a:solidFill>
              </a:rPr>
              <a:t> =&gt; Формула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відкриває</a:t>
            </a:r>
            <a:r>
              <a:rPr lang="ru-RU" dirty="0" smtClean="0"/>
              <a:t> </a:t>
            </a:r>
            <a:r>
              <a:rPr lang="ru-RU" dirty="0" err="1" smtClean="0"/>
              <a:t>діалогове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Формула.</a:t>
            </a:r>
          </a:p>
          <a:p>
            <a:pPr marL="0" indent="26670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Записати</a:t>
            </a:r>
            <a:r>
              <a:rPr lang="ru-RU" dirty="0" smtClean="0"/>
              <a:t> у </a:t>
            </a:r>
            <a:r>
              <a:rPr lang="ru-RU" dirty="0" err="1" smtClean="0"/>
              <a:t>відповідному</a:t>
            </a:r>
            <a:r>
              <a:rPr lang="ru-RU" dirty="0" smtClean="0"/>
              <a:t> </a:t>
            </a:r>
            <a:r>
              <a:rPr lang="ru-RU" dirty="0" err="1" smtClean="0"/>
              <a:t>полі</a:t>
            </a:r>
            <a:r>
              <a:rPr lang="ru-RU" dirty="0" smtClean="0"/>
              <a:t> </a:t>
            </a:r>
            <a:r>
              <a:rPr lang="ru-RU" dirty="0" err="1" smtClean="0"/>
              <a:t>діалогового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формулу, </a:t>
            </a:r>
            <a:r>
              <a:rPr lang="ru-RU" dirty="0" err="1" smtClean="0"/>
              <a:t>ввівши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клавіатури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вставивши </a:t>
            </a:r>
            <a:r>
              <a:rPr lang="ru-RU" dirty="0" err="1" smtClean="0"/>
              <a:t>необхідну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списку </a:t>
            </a:r>
            <a:r>
              <a:rPr lang="ru-RU" dirty="0" err="1" smtClean="0"/>
              <a:t>Вставити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.</a:t>
            </a:r>
          </a:p>
          <a:p>
            <a:pPr marL="0" indent="26670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Установити</a:t>
            </a:r>
            <a:r>
              <a:rPr lang="ru-RU" dirty="0" smtClean="0"/>
              <a:t> за потреби формат </a:t>
            </a:r>
            <a:r>
              <a:rPr lang="ru-RU" dirty="0" err="1" smtClean="0"/>
              <a:t>одержуваного</a:t>
            </a:r>
            <a:r>
              <a:rPr lang="ru-RU" dirty="0" smtClean="0"/>
              <a:t> результату.</a:t>
            </a:r>
          </a:p>
          <a:p>
            <a:pPr marL="0" indent="266700">
              <a:buNone/>
            </a:pPr>
            <a:r>
              <a:rPr lang="ru-RU" dirty="0" smtClean="0"/>
              <a:t>5.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ОК.</a:t>
            </a:r>
          </a:p>
          <a:p>
            <a:pPr marL="0" indent="266700">
              <a:buNone/>
            </a:pPr>
            <a:r>
              <a:rPr lang="ru-RU" dirty="0" smtClean="0"/>
              <a:t>    </a:t>
            </a:r>
          </a:p>
          <a:p>
            <a:pPr marL="0" indent="266700">
              <a:buNone/>
            </a:pP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у </a:t>
            </a:r>
            <a:r>
              <a:rPr lang="ru-RU" dirty="0" err="1" smtClean="0"/>
              <a:t>клітинках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обчислень</a:t>
            </a:r>
            <a:r>
              <a:rPr lang="ru-RU" dirty="0" smtClean="0"/>
              <a:t> автоматично не </a:t>
            </a:r>
            <a:r>
              <a:rPr lang="ru-RU" dirty="0" err="1" smtClean="0"/>
              <a:t>змінює</a:t>
            </a:r>
            <a:r>
              <a:rPr lang="ru-RU" dirty="0" smtClean="0"/>
              <a:t>.</a:t>
            </a:r>
          </a:p>
          <a:p>
            <a:pPr marL="0" indent="26670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оновлення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клітинку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формулою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натиснути</a:t>
            </a:r>
            <a:r>
              <a:rPr lang="ru-RU" dirty="0" smtClean="0"/>
              <a:t> </a:t>
            </a:r>
            <a:r>
              <a:rPr lang="ru-RU" dirty="0" err="1" smtClean="0"/>
              <a:t>клавішу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 контекстному меню </a:t>
            </a:r>
            <a:r>
              <a:rPr lang="ru-RU" dirty="0" err="1" smtClean="0"/>
              <a:t>клітинки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команду </a:t>
            </a:r>
            <a:r>
              <a:rPr lang="ru-RU" b="1" dirty="0" err="1" smtClean="0">
                <a:solidFill>
                  <a:srgbClr val="FF0000"/>
                </a:solidFill>
              </a:rPr>
              <a:t>Оновити</a:t>
            </a:r>
            <a:r>
              <a:rPr lang="ru-RU" b="1" dirty="0" smtClean="0">
                <a:solidFill>
                  <a:srgbClr val="FF0000"/>
                </a:solidFill>
              </a:rPr>
              <a:t> поле </a:t>
            </a:r>
            <a:r>
              <a:rPr lang="ru-RU" dirty="0" smtClean="0"/>
              <a:t>.</a:t>
            </a:r>
          </a:p>
          <a:p>
            <a:pPr marL="0" indent="266700"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142984"/>
            <a:ext cx="5239678" cy="1714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43248"/>
            <a:ext cx="2173627" cy="23050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Виконайте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736"/>
            <a:ext cx="8572560" cy="4697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/>
              <a:t>Створіть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за </a:t>
            </a:r>
            <a:r>
              <a:rPr lang="ru-RU" dirty="0" err="1" smtClean="0"/>
              <a:t>зразком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1.3.1.docх.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8001056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/>
          <a:lstStyle/>
          <a:p>
            <a:pPr marL="447675" indent="-447675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Відкрийте</a:t>
            </a:r>
            <a:r>
              <a:rPr lang="ru-RU" dirty="0" smtClean="0"/>
              <a:t> </a:t>
            </a:r>
            <a:r>
              <a:rPr lang="ru-RU" dirty="0" err="1" smtClean="0"/>
              <a:t>вказаний</a:t>
            </a:r>
            <a:r>
              <a:rPr lang="ru-RU" dirty="0" smtClean="0"/>
              <a:t> учителем файл (</a:t>
            </a:r>
            <a:r>
              <a:rPr lang="ru-RU" dirty="0" err="1" smtClean="0"/>
              <a:t>наприклад</a:t>
            </a:r>
            <a:r>
              <a:rPr lang="ru-RU" dirty="0" smtClean="0"/>
              <a:t>, Тема 1\Завдання 1.3\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dосх</a:t>
            </a:r>
            <a:r>
              <a:rPr lang="ru-RU" dirty="0" smtClean="0"/>
              <a:t>). </a:t>
            </a:r>
            <a:r>
              <a:rPr lang="ru-RU" dirty="0" err="1" smtClean="0"/>
              <a:t>Відформатуйте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за </a:t>
            </a:r>
            <a:r>
              <a:rPr lang="ru-RU" dirty="0" err="1" smtClean="0"/>
              <a:t>вказаними</a:t>
            </a:r>
            <a:r>
              <a:rPr lang="ru-RU" dirty="0" smtClean="0"/>
              <a:t> </a:t>
            </a:r>
            <a:r>
              <a:rPr lang="ru-RU" dirty="0" err="1" smtClean="0"/>
              <a:t>значеннями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1.3.2.dосх. </a:t>
            </a:r>
          </a:p>
          <a:p>
            <a:pPr marL="447675" indent="-447675">
              <a:buNone/>
            </a:pPr>
            <a:r>
              <a:rPr lang="ru-RU" dirty="0" smtClean="0"/>
              <a:t> </a:t>
            </a:r>
          </a:p>
          <a:p>
            <a:pPr marL="447675" indent="-447675">
              <a:buNone/>
            </a:pPr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143248"/>
            <a:ext cx="7643866" cy="275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err="1"/>
              <a:t>Таблиця</a:t>
            </a:r>
            <a:r>
              <a:rPr lang="ru-RU" dirty="0"/>
              <a:t> як </a:t>
            </a:r>
            <a:r>
              <a:rPr lang="ru-RU" dirty="0" err="1"/>
              <a:t>об'єкт</a:t>
            </a:r>
            <a:r>
              <a:rPr lang="ru-RU" dirty="0"/>
              <a:t> текстового документа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:</a:t>
            </a:r>
          </a:p>
          <a:p>
            <a:pPr indent="19050">
              <a:buNone/>
            </a:pPr>
            <a:r>
              <a:rPr lang="ru-RU" dirty="0" smtClean="0"/>
              <a:t>•   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- </a:t>
            </a:r>
            <a:r>
              <a:rPr lang="ru-RU" dirty="0" err="1"/>
              <a:t>задається</a:t>
            </a:r>
            <a:r>
              <a:rPr lang="ru-RU" dirty="0"/>
              <a:t> шириною </a:t>
            </a:r>
            <a:r>
              <a:rPr lang="ru-RU" dirty="0" err="1"/>
              <a:t>таблиці</a:t>
            </a:r>
            <a:r>
              <a:rPr lang="ru-RU" dirty="0"/>
              <a:t> в сантиметрах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відсотках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ширини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;</a:t>
            </a:r>
          </a:p>
          <a:p>
            <a:pPr indent="19050">
              <a:buNone/>
            </a:pPr>
            <a:r>
              <a:rPr lang="ru-RU" dirty="0"/>
              <a:t> </a:t>
            </a:r>
            <a:r>
              <a:rPr lang="ru-RU" dirty="0" smtClean="0"/>
              <a:t>•   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стовпців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рядків</a:t>
            </a:r>
            <a:r>
              <a:rPr lang="ru-RU" dirty="0"/>
              <a:t> у </a:t>
            </a:r>
            <a:r>
              <a:rPr lang="ru-RU" dirty="0" err="1"/>
              <a:t>таблиці</a:t>
            </a:r>
            <a:r>
              <a:rPr lang="ru-RU" dirty="0"/>
              <a:t>;</a:t>
            </a:r>
          </a:p>
          <a:p>
            <a:pPr indent="19050">
              <a:buNone/>
            </a:pPr>
            <a:r>
              <a:rPr lang="ru-RU" dirty="0"/>
              <a:t> </a:t>
            </a:r>
            <a:r>
              <a:rPr lang="ru-RU" dirty="0" smtClean="0"/>
              <a:t>•    </a:t>
            </a:r>
            <a:r>
              <a:rPr lang="ru-RU" dirty="0" err="1"/>
              <a:t>вирівнювання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на </a:t>
            </a:r>
            <a:r>
              <a:rPr lang="ru-RU" dirty="0" err="1"/>
              <a:t>сторінці</a:t>
            </a:r>
            <a:r>
              <a:rPr lang="ru-RU" dirty="0"/>
              <a:t> -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набувати</a:t>
            </a:r>
            <a:r>
              <a:rPr lang="ru-RU" dirty="0"/>
              <a:t> таких </a:t>
            </a:r>
            <a:r>
              <a:rPr lang="ru-RU" dirty="0" err="1"/>
              <a:t>значень</a:t>
            </a:r>
            <a:r>
              <a:rPr lang="ru-RU" dirty="0"/>
              <a:t>: за </a:t>
            </a:r>
            <a:r>
              <a:rPr lang="ru-RU" dirty="0" err="1"/>
              <a:t>лівим</a:t>
            </a:r>
            <a:r>
              <a:rPr lang="ru-RU" dirty="0"/>
              <a:t> </a:t>
            </a:r>
            <a:r>
              <a:rPr lang="ru-RU" dirty="0" err="1"/>
              <a:t>краєм</a:t>
            </a:r>
            <a:r>
              <a:rPr lang="ru-RU" dirty="0"/>
              <a:t>, </a:t>
            </a:r>
            <a:r>
              <a:rPr lang="ru-RU" dirty="0" err="1"/>
              <a:t>за</a:t>
            </a:r>
            <a:r>
              <a:rPr lang="ru-RU" dirty="0"/>
              <a:t> правим </a:t>
            </a:r>
            <a:r>
              <a:rPr lang="ru-RU" dirty="0" err="1"/>
              <a:t>краєм</a:t>
            </a:r>
            <a:r>
              <a:rPr lang="ru-RU" dirty="0"/>
              <a:t>, по центру;</a:t>
            </a:r>
          </a:p>
          <a:p>
            <a:pPr indent="19050">
              <a:buNone/>
            </a:pPr>
            <a:r>
              <a:rPr lang="ru-RU" dirty="0"/>
              <a:t> </a:t>
            </a:r>
            <a:r>
              <a:rPr lang="ru-RU" dirty="0" smtClean="0"/>
              <a:t>•    </a:t>
            </a:r>
            <a:r>
              <a:rPr lang="ru-RU" dirty="0" err="1"/>
              <a:t>обтікання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текстом -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набувати</a:t>
            </a:r>
            <a:r>
              <a:rPr lang="ru-RU" dirty="0"/>
              <a:t> таких </a:t>
            </a:r>
            <a:r>
              <a:rPr lang="ru-RU" dirty="0" err="1"/>
              <a:t>значень</a:t>
            </a:r>
            <a:r>
              <a:rPr lang="ru-RU" dirty="0"/>
              <a:t>: без </a:t>
            </a:r>
            <a:r>
              <a:rPr lang="ru-RU" dirty="0" err="1"/>
              <a:t>обтікання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обтіканням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;</a:t>
            </a:r>
          </a:p>
          <a:p>
            <a:pPr indent="19050">
              <a:buNone/>
            </a:pPr>
            <a:r>
              <a:rPr lang="ru-RU" dirty="0"/>
              <a:t> </a:t>
            </a:r>
            <a:r>
              <a:rPr lang="ru-RU" dirty="0" smtClean="0"/>
              <a:t>•   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- </a:t>
            </a:r>
            <a:r>
              <a:rPr lang="ru-RU" dirty="0" err="1"/>
              <a:t>задаються</a:t>
            </a:r>
            <a:r>
              <a:rPr lang="ru-RU" dirty="0"/>
              <a:t> </a:t>
            </a:r>
            <a:r>
              <a:rPr lang="ru-RU" dirty="0" err="1"/>
              <a:t>кольором</a:t>
            </a:r>
            <a:r>
              <a:rPr lang="ru-RU" dirty="0"/>
              <a:t>, типом </a:t>
            </a:r>
            <a:r>
              <a:rPr lang="ru-RU" dirty="0" err="1"/>
              <a:t>і</a:t>
            </a:r>
            <a:r>
              <a:rPr lang="ru-RU" dirty="0"/>
              <a:t> шириною меж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;</a:t>
            </a:r>
          </a:p>
          <a:p>
            <a:pPr indent="19050">
              <a:buNone/>
            </a:pPr>
            <a:r>
              <a:rPr lang="ru-RU" dirty="0"/>
              <a:t> </a:t>
            </a:r>
            <a:r>
              <a:rPr lang="ru-RU" dirty="0" smtClean="0"/>
              <a:t>•    </a:t>
            </a:r>
            <a:r>
              <a:rPr lang="ru-RU" dirty="0"/>
              <a:t>заливка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- </a:t>
            </a:r>
            <a:r>
              <a:rPr lang="ru-RU" dirty="0" err="1"/>
              <a:t>задається</a:t>
            </a:r>
            <a:r>
              <a:rPr lang="ru-RU" dirty="0"/>
              <a:t> </a:t>
            </a:r>
            <a:r>
              <a:rPr lang="ru-RU" dirty="0" err="1"/>
              <a:t>кольором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візерунком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FC7E-F07E-411E-B2C9-0644B88F4086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3. </a:t>
            </a:r>
            <a:r>
              <a:rPr lang="ru-RU" dirty="0" err="1" smtClean="0"/>
              <a:t>Створіть</a:t>
            </a:r>
            <a:r>
              <a:rPr lang="ru-RU" dirty="0" smtClean="0"/>
              <a:t> у текстовому </a:t>
            </a:r>
            <a:r>
              <a:rPr lang="ru-RU" dirty="0" err="1" smtClean="0"/>
              <a:t>документі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за </a:t>
            </a:r>
            <a:r>
              <a:rPr lang="ru-RU" dirty="0" err="1" smtClean="0"/>
              <a:t>зразком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1.3.3.dосх.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2913" y="3286124"/>
            <a:ext cx="638580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 </a:t>
            </a:r>
            <a:r>
              <a:rPr lang="ru-RU" dirty="0" err="1" smtClean="0"/>
              <a:t>Створіть</a:t>
            </a:r>
            <a:r>
              <a:rPr lang="ru-RU" dirty="0" smtClean="0"/>
              <a:t> у текстовому </a:t>
            </a:r>
            <a:r>
              <a:rPr lang="ru-RU" dirty="0" err="1" smtClean="0"/>
              <a:t>документі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, </a:t>
            </a:r>
            <a:r>
              <a:rPr lang="ru-RU" dirty="0" err="1" smtClean="0"/>
              <a:t>зафарбувавши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за </a:t>
            </a:r>
            <a:r>
              <a:rPr lang="ru-RU" dirty="0" err="1" smtClean="0"/>
              <a:t>наведеним</a:t>
            </a:r>
            <a:r>
              <a:rPr lang="ru-RU" dirty="0" smtClean="0"/>
              <a:t> </a:t>
            </a:r>
            <a:r>
              <a:rPr lang="ru-RU" dirty="0" err="1" smtClean="0"/>
              <a:t>зразком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1.3.4.dосх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571744"/>
            <a:ext cx="37862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598331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5. </a:t>
            </a:r>
            <a:r>
              <a:rPr lang="ru-RU" dirty="0" smtClean="0"/>
              <a:t> </a:t>
            </a:r>
            <a:r>
              <a:rPr lang="ru-RU" dirty="0" err="1" smtClean="0"/>
              <a:t>Відкрийте</a:t>
            </a:r>
            <a:r>
              <a:rPr lang="ru-RU" dirty="0" smtClean="0"/>
              <a:t> </a:t>
            </a:r>
            <a:r>
              <a:rPr lang="ru-RU" dirty="0" err="1" smtClean="0"/>
              <a:t>вказаний</a:t>
            </a:r>
            <a:r>
              <a:rPr lang="ru-RU" dirty="0" smtClean="0"/>
              <a:t> учителем файл (</a:t>
            </a:r>
            <a:r>
              <a:rPr lang="ru-RU" dirty="0" err="1" smtClean="0"/>
              <a:t>наприклад</a:t>
            </a:r>
            <a:r>
              <a:rPr lang="ru-RU" dirty="0" smtClean="0"/>
              <a:t>, Тема 1\Завдання 1.3\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dосх</a:t>
            </a:r>
            <a:r>
              <a:rPr lang="ru-RU" dirty="0" smtClean="0"/>
              <a:t>). </a:t>
            </a:r>
            <a:r>
              <a:rPr lang="ru-RU" dirty="0" err="1" smtClean="0"/>
              <a:t>Видаліть</a:t>
            </a:r>
            <a:r>
              <a:rPr lang="ru-RU" dirty="0" smtClean="0"/>
              <a:t>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стовпець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останній</a:t>
            </a:r>
            <a:r>
              <a:rPr lang="ru-RU" dirty="0" smtClean="0"/>
              <a:t> рядок </a:t>
            </a:r>
            <a:r>
              <a:rPr lang="ru-RU" dirty="0" err="1" smtClean="0"/>
              <a:t>таблиці</a:t>
            </a:r>
            <a:r>
              <a:rPr lang="ru-RU" dirty="0" smtClean="0"/>
              <a:t>. </a:t>
            </a:r>
            <a:r>
              <a:rPr lang="ru-RU" dirty="0" err="1" smtClean="0"/>
              <a:t>Вставте</a:t>
            </a:r>
            <a:r>
              <a:rPr lang="ru-RU" dirty="0" smtClean="0"/>
              <a:t> перед першим </a:t>
            </a:r>
            <a:r>
              <a:rPr lang="ru-RU" dirty="0" err="1" smtClean="0"/>
              <a:t>стовпцем</a:t>
            </a:r>
            <a:r>
              <a:rPr lang="ru-RU" dirty="0" smtClean="0"/>
              <a:t> </a:t>
            </a:r>
            <a:r>
              <a:rPr lang="ru-RU" dirty="0" err="1" smtClean="0"/>
              <a:t>додатковий</a:t>
            </a:r>
            <a:r>
              <a:rPr lang="ru-RU" dirty="0" smtClean="0"/>
              <a:t> </a:t>
            </a:r>
            <a:r>
              <a:rPr lang="ru-RU" dirty="0" err="1" smtClean="0"/>
              <a:t>стовпець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введіть</a:t>
            </a:r>
            <a:r>
              <a:rPr lang="ru-RU" dirty="0" smtClean="0"/>
              <a:t> 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</a:t>
            </a:r>
            <a:r>
              <a:rPr lang="ru-RU" dirty="0" err="1" smtClean="0"/>
              <a:t>номери</a:t>
            </a:r>
            <a:r>
              <a:rPr lang="ru-RU" dirty="0" smtClean="0"/>
              <a:t> </a:t>
            </a:r>
            <a:r>
              <a:rPr lang="ru-RU" dirty="0" err="1" smtClean="0"/>
              <a:t>рядків</a:t>
            </a:r>
            <a:r>
              <a:rPr lang="ru-RU" dirty="0" smtClean="0"/>
              <a:t>. </a:t>
            </a:r>
            <a:r>
              <a:rPr lang="ru-RU" dirty="0" err="1" smtClean="0"/>
              <a:t>Вставте</a:t>
            </a:r>
            <a:r>
              <a:rPr lang="ru-RU" dirty="0" smtClean="0"/>
              <a:t> перед першим рядком </a:t>
            </a:r>
            <a:r>
              <a:rPr lang="ru-RU" dirty="0" err="1" smtClean="0"/>
              <a:t>ще</a:t>
            </a:r>
            <a:r>
              <a:rPr lang="ru-RU" dirty="0" smtClean="0"/>
              <a:t> один рядок. </a:t>
            </a:r>
            <a:r>
              <a:rPr lang="ru-RU" dirty="0" err="1" smtClean="0"/>
              <a:t>Об'єднайте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рядка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введіть</a:t>
            </a:r>
            <a:r>
              <a:rPr lang="ru-RU" dirty="0" smtClean="0"/>
              <a:t> у </a:t>
            </a:r>
            <a:r>
              <a:rPr lang="ru-RU" dirty="0" err="1" smtClean="0"/>
              <a:t>клітинку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1.3.5.dосх.</a:t>
            </a:r>
          </a:p>
          <a:p>
            <a:pPr>
              <a:buNone/>
            </a:pPr>
            <a:r>
              <a:rPr lang="uk-UA" dirty="0" smtClean="0"/>
              <a:t>6. </a:t>
            </a:r>
            <a:r>
              <a:rPr lang="ru-RU" dirty="0" err="1" smtClean="0"/>
              <a:t>Відкрийте</a:t>
            </a:r>
            <a:r>
              <a:rPr lang="ru-RU" dirty="0" smtClean="0"/>
              <a:t> </a:t>
            </a:r>
            <a:r>
              <a:rPr lang="ru-RU" dirty="0" err="1" smtClean="0"/>
              <a:t>вказаний</a:t>
            </a:r>
            <a:r>
              <a:rPr lang="ru-RU" dirty="0" smtClean="0"/>
              <a:t> учителем файл (</a:t>
            </a:r>
            <a:r>
              <a:rPr lang="ru-RU" dirty="0" err="1" smtClean="0"/>
              <a:t>наприклад</a:t>
            </a:r>
            <a:r>
              <a:rPr lang="ru-RU" dirty="0" smtClean="0"/>
              <a:t>, Тема 1\Завдання 1.3\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dосх</a:t>
            </a:r>
            <a:r>
              <a:rPr lang="ru-RU" dirty="0" smtClean="0"/>
              <a:t>). </a:t>
            </a:r>
            <a:r>
              <a:rPr lang="ru-RU" dirty="0" err="1" smtClean="0"/>
              <a:t>Оформіть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, </a:t>
            </a:r>
            <a:r>
              <a:rPr lang="ru-RU" dirty="0" err="1" smtClean="0"/>
              <a:t>використавши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вбудованих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1.3.6.dосх.</a:t>
            </a:r>
          </a:p>
          <a:p>
            <a:pPr>
              <a:buNone/>
            </a:pPr>
            <a:r>
              <a:rPr lang="uk-UA" dirty="0" smtClean="0"/>
              <a:t>7. </a:t>
            </a:r>
            <a:r>
              <a:rPr lang="ru-RU" dirty="0" smtClean="0"/>
              <a:t> </a:t>
            </a:r>
            <a:r>
              <a:rPr lang="ru-RU" dirty="0" err="1" smtClean="0"/>
              <a:t>Створіть</a:t>
            </a:r>
            <a:r>
              <a:rPr lang="ru-RU" dirty="0" smtClean="0"/>
              <a:t> </a:t>
            </a:r>
            <a:r>
              <a:rPr lang="ru-RU" dirty="0" err="1" smtClean="0"/>
              <a:t>таблицю-календар</a:t>
            </a:r>
            <a:r>
              <a:rPr lang="ru-RU" dirty="0" smtClean="0"/>
              <a:t> на </a:t>
            </a:r>
            <a:r>
              <a:rPr lang="ru-RU" dirty="0" err="1" smtClean="0"/>
              <a:t>поточний</a:t>
            </a:r>
            <a:r>
              <a:rPr lang="ru-RU" dirty="0" smtClean="0"/>
              <a:t> </a:t>
            </a:r>
            <a:r>
              <a:rPr lang="ru-RU" dirty="0" err="1" smtClean="0"/>
              <a:t>місяць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1.3.7.dосх.</a:t>
            </a:r>
          </a:p>
          <a:p>
            <a:pPr>
              <a:buNone/>
            </a:pPr>
            <a:r>
              <a:rPr lang="uk-UA" dirty="0" smtClean="0"/>
              <a:t>8. </a:t>
            </a:r>
            <a:r>
              <a:rPr lang="ru-RU" dirty="0" err="1" smtClean="0"/>
              <a:t>Створіть</a:t>
            </a:r>
            <a:r>
              <a:rPr lang="ru-RU" dirty="0" smtClean="0"/>
              <a:t> у текстовому </a:t>
            </a:r>
            <a:r>
              <a:rPr lang="ru-RU" dirty="0" err="1" smtClean="0"/>
              <a:t>документі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, схему </a:t>
            </a:r>
            <a:r>
              <a:rPr lang="ru-RU" dirty="0" err="1" smtClean="0"/>
              <a:t>класифікації</a:t>
            </a:r>
            <a:r>
              <a:rPr lang="ru-RU" dirty="0" smtClean="0"/>
              <a:t> </a:t>
            </a:r>
            <a:r>
              <a:rPr lang="ru-RU" dirty="0" err="1" smtClean="0"/>
              <a:t>трикутників</a:t>
            </a:r>
            <a:r>
              <a:rPr lang="ru-RU" dirty="0" smtClean="0"/>
              <a:t> за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кутів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1.3.8.dосх.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714884"/>
            <a:ext cx="4714908" cy="98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591187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9. </a:t>
            </a:r>
            <a:r>
              <a:rPr lang="ru-RU" dirty="0" err="1" smtClean="0"/>
              <a:t>Відкрийте</a:t>
            </a:r>
            <a:r>
              <a:rPr lang="ru-RU" dirty="0" smtClean="0"/>
              <a:t> </a:t>
            </a:r>
            <a:r>
              <a:rPr lang="ru-RU" dirty="0" err="1" smtClean="0"/>
              <a:t>вказаний</a:t>
            </a:r>
            <a:r>
              <a:rPr lang="ru-RU" dirty="0" smtClean="0"/>
              <a:t> учителем файл (</a:t>
            </a:r>
            <a:r>
              <a:rPr lang="ru-RU" dirty="0" err="1" smtClean="0"/>
              <a:t>наприклад</a:t>
            </a:r>
            <a:r>
              <a:rPr lang="ru-RU" dirty="0" smtClean="0"/>
              <a:t>, Тема 1\Завдання 1.3\ </a:t>
            </a:r>
            <a:r>
              <a:rPr lang="ru-RU" dirty="0" err="1" smtClean="0"/>
              <a:t>зразок.docx</a:t>
            </a:r>
            <a:r>
              <a:rPr lang="ru-RU" dirty="0" smtClean="0"/>
              <a:t>). </a:t>
            </a:r>
            <a:r>
              <a:rPr lang="ru-RU" dirty="0" err="1" smtClean="0"/>
              <a:t>Відсортуйте</a:t>
            </a:r>
            <a:r>
              <a:rPr lang="ru-RU" dirty="0" smtClean="0"/>
              <a:t> рядки </a:t>
            </a:r>
            <a:r>
              <a:rPr lang="ru-RU" dirty="0" err="1" smtClean="0"/>
              <a:t>таблиці</a:t>
            </a:r>
            <a:r>
              <a:rPr lang="ru-RU" dirty="0" smtClean="0"/>
              <a:t> за </a:t>
            </a:r>
            <a:r>
              <a:rPr lang="ru-RU" dirty="0" err="1" smtClean="0"/>
              <a:t>спаданням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другого </a:t>
            </a:r>
            <a:r>
              <a:rPr lang="ru-RU" dirty="0" err="1" smtClean="0"/>
              <a:t>стовпця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за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третього</a:t>
            </a:r>
            <a:r>
              <a:rPr lang="ru-RU" dirty="0" smtClean="0"/>
              <a:t> </a:t>
            </a:r>
            <a:r>
              <a:rPr lang="ru-RU" dirty="0" err="1" smtClean="0"/>
              <a:t>стовпця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1.3.9.docx.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10. </a:t>
            </a:r>
            <a:r>
              <a:rPr lang="ru-RU" dirty="0" err="1" smtClean="0"/>
              <a:t>Відкрийте</a:t>
            </a:r>
            <a:r>
              <a:rPr lang="ru-RU" dirty="0" smtClean="0"/>
              <a:t> </a:t>
            </a:r>
            <a:r>
              <a:rPr lang="ru-RU" dirty="0" err="1" smtClean="0"/>
              <a:t>вказаний</a:t>
            </a:r>
            <a:r>
              <a:rPr lang="ru-RU" dirty="0" smtClean="0"/>
              <a:t> учителем файл (</a:t>
            </a:r>
            <a:r>
              <a:rPr lang="ru-RU" dirty="0" err="1" smtClean="0"/>
              <a:t>наприклад</a:t>
            </a:r>
            <a:r>
              <a:rPr lang="ru-RU" dirty="0" smtClean="0"/>
              <a:t>, Тема 1\Завдання 1.3\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dосх</a:t>
            </a:r>
            <a:r>
              <a:rPr lang="ru-RU" dirty="0" smtClean="0"/>
              <a:t>). </a:t>
            </a:r>
            <a:r>
              <a:rPr lang="ru-RU" dirty="0" err="1" smtClean="0"/>
              <a:t>Обчисліть</a:t>
            </a:r>
            <a:r>
              <a:rPr lang="ru-RU" dirty="0" smtClean="0"/>
              <a:t> суму </a:t>
            </a:r>
            <a:r>
              <a:rPr lang="ru-RU" dirty="0" err="1" smtClean="0"/>
              <a:t>значень</a:t>
            </a:r>
            <a:r>
              <a:rPr lang="ru-RU" dirty="0" smtClean="0"/>
              <a:t> другого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третього</a:t>
            </a:r>
            <a:r>
              <a:rPr lang="ru-RU" dirty="0" smtClean="0"/>
              <a:t> </a:t>
            </a:r>
            <a:r>
              <a:rPr lang="ru-RU" dirty="0" err="1" smtClean="0"/>
              <a:t>стовпців</a:t>
            </a:r>
            <a:r>
              <a:rPr lang="ru-RU" dirty="0" smtClean="0"/>
              <a:t>. </a:t>
            </a:r>
            <a:r>
              <a:rPr lang="ru-RU" dirty="0" err="1" smtClean="0"/>
              <a:t>Змініть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в </a:t>
            </a:r>
            <a:r>
              <a:rPr lang="ru-RU" dirty="0" err="1" smtClean="0"/>
              <a:t>останньому</a:t>
            </a:r>
            <a:r>
              <a:rPr lang="ru-RU" dirty="0" smtClean="0"/>
              <a:t> рядку </a:t>
            </a:r>
            <a:r>
              <a:rPr lang="ru-RU" dirty="0" err="1" smtClean="0"/>
              <a:t>таблиці</a:t>
            </a:r>
            <a:r>
              <a:rPr lang="ru-RU" dirty="0" smtClean="0"/>
              <a:t> та </a:t>
            </a:r>
            <a:r>
              <a:rPr lang="ru-RU" dirty="0" err="1" smtClean="0"/>
              <a:t>поновіть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обчислень</a:t>
            </a:r>
            <a:r>
              <a:rPr lang="ru-RU" dirty="0" smtClean="0"/>
              <a:t>. </a:t>
            </a:r>
            <a:r>
              <a:rPr lang="ru-RU" dirty="0" err="1" smtClean="0"/>
              <a:t>Збережіть</a:t>
            </a:r>
            <a:r>
              <a:rPr lang="ru-RU" dirty="0" smtClean="0"/>
              <a:t> документ у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файлі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вправа</a:t>
            </a:r>
            <a:r>
              <a:rPr lang="ru-RU" dirty="0" smtClean="0"/>
              <a:t> 1.3.10. </a:t>
            </a:r>
            <a:r>
              <a:rPr lang="ru-RU" dirty="0" err="1" smtClean="0"/>
              <a:t>docx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11. </a:t>
            </a:r>
            <a:r>
              <a:rPr lang="ru-RU" dirty="0" err="1" smtClean="0"/>
              <a:t>Ви</a:t>
            </a:r>
            <a:r>
              <a:rPr lang="ru-RU" dirty="0" smtClean="0"/>
              <a:t> створили документ,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самого початку </a:t>
            </a:r>
            <a:r>
              <a:rPr lang="ru-RU" dirty="0" err="1" smtClean="0"/>
              <a:t>аркуша</a:t>
            </a:r>
            <a:r>
              <a:rPr lang="ru-RU" dirty="0" smtClean="0"/>
              <a:t> вставили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забули</a:t>
            </a:r>
            <a:r>
              <a:rPr lang="ru-RU" dirty="0" smtClean="0"/>
              <a:t> </a:t>
            </a:r>
            <a:r>
              <a:rPr lang="ru-RU" dirty="0" err="1" smtClean="0"/>
              <a:t>написати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. </a:t>
            </a:r>
            <a:r>
              <a:rPr lang="ru-RU" dirty="0" err="1" smtClean="0"/>
              <a:t>З'ясуйте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Довідки</a:t>
            </a:r>
            <a:r>
              <a:rPr lang="ru-RU" dirty="0" smtClean="0"/>
              <a:t>, як </a:t>
            </a:r>
            <a:r>
              <a:rPr lang="ru-RU" dirty="0" err="1" smtClean="0"/>
              <a:t>вставити</a:t>
            </a:r>
            <a:r>
              <a:rPr lang="ru-RU" dirty="0" smtClean="0"/>
              <a:t> текст перед таблицею. </a:t>
            </a:r>
            <a:r>
              <a:rPr lang="ru-RU" dirty="0" err="1" smtClean="0"/>
              <a:t>Апробуйте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на </a:t>
            </a:r>
            <a:r>
              <a:rPr lang="ru-RU" dirty="0" err="1" smtClean="0"/>
              <a:t>практиці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12. </a:t>
            </a:r>
            <a:r>
              <a:rPr lang="ru-RU" dirty="0" err="1" smtClean="0"/>
              <a:t>Запропонуйте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пронумерувати</a:t>
            </a:r>
            <a:r>
              <a:rPr lang="ru-RU" dirty="0" smtClean="0"/>
              <a:t> рядки </a:t>
            </a:r>
            <a:r>
              <a:rPr lang="ru-RU" dirty="0" err="1" smtClean="0"/>
              <a:t>таблиці</a:t>
            </a:r>
            <a:r>
              <a:rPr lang="ru-RU" dirty="0" smtClean="0"/>
              <a:t>. </a:t>
            </a:r>
            <a:r>
              <a:rPr lang="ru-RU" dirty="0" err="1" smtClean="0"/>
              <a:t>Продемонструйте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практично. 13. </a:t>
            </a:r>
            <a:r>
              <a:rPr lang="ru-RU" dirty="0" err="1" smtClean="0"/>
              <a:t>Визначте</a:t>
            </a:r>
            <a:r>
              <a:rPr lang="ru-RU" dirty="0" smtClean="0"/>
              <a:t> практично,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вкладки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використані</a:t>
            </a:r>
            <a:r>
              <a:rPr lang="ru-RU" dirty="0" smtClean="0"/>
              <a:t> для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таблиць</a:t>
            </a:r>
            <a:r>
              <a:rPr lang="ru-RU" dirty="0" smtClean="0"/>
              <a:t>. </a:t>
            </a:r>
            <a:r>
              <a:rPr lang="ru-RU" dirty="0" err="1" smtClean="0"/>
              <a:t>Запишіть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зошит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14. </a:t>
            </a:r>
            <a:r>
              <a:rPr lang="ru-RU" dirty="0" err="1" smtClean="0"/>
              <a:t>З'ясуйте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Довідки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в формулах </a:t>
            </a:r>
            <a:r>
              <a:rPr lang="ru-RU" dirty="0" err="1" smtClean="0"/>
              <a:t>Word</a:t>
            </a:r>
            <a:r>
              <a:rPr lang="ru-RU" dirty="0" smtClean="0"/>
              <a:t>, як </a:t>
            </a:r>
            <a:r>
              <a:rPr lang="ru-RU" dirty="0" err="1" smtClean="0"/>
              <a:t>вводяться</a:t>
            </a:r>
            <a:r>
              <a:rPr lang="ru-RU" dirty="0" smtClean="0"/>
              <a:t> </a:t>
            </a:r>
            <a:r>
              <a:rPr lang="ru-RU" dirty="0" err="1" smtClean="0"/>
              <a:t>посилання</a:t>
            </a:r>
            <a:r>
              <a:rPr lang="ru-RU" dirty="0" smtClean="0"/>
              <a:t> на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клітинки</a:t>
            </a:r>
            <a:r>
              <a:rPr lang="ru-RU" dirty="0" smtClean="0"/>
              <a:t>. </a:t>
            </a:r>
            <a:r>
              <a:rPr lang="ru-RU" dirty="0" err="1" smtClean="0"/>
              <a:t>Запишіть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відомості</a:t>
            </a:r>
            <a:r>
              <a:rPr lang="ru-RU" dirty="0" smtClean="0"/>
              <a:t> у </a:t>
            </a:r>
            <a:r>
              <a:rPr lang="ru-RU" dirty="0" err="1" smtClean="0"/>
              <a:t>зошит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 marL="266700" indent="0">
              <a:buNone/>
            </a:pPr>
            <a:r>
              <a:rPr lang="ru-RU" dirty="0"/>
              <a:t> </a:t>
            </a:r>
            <a:r>
              <a:rPr lang="ru-RU" dirty="0" smtClean="0"/>
              <a:t>      </a:t>
            </a:r>
            <a:r>
              <a:rPr lang="ru-RU" dirty="0"/>
              <a:t>У </a:t>
            </a:r>
            <a:r>
              <a:rPr lang="ru-RU" dirty="0" err="1"/>
              <a:t>Word</a:t>
            </a:r>
            <a:r>
              <a:rPr lang="ru-RU" dirty="0"/>
              <a:t> 2007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в текстовому </a:t>
            </a:r>
            <a:r>
              <a:rPr lang="ru-RU" dirty="0" err="1"/>
              <a:t>додументі</a:t>
            </a:r>
            <a:r>
              <a:rPr lang="ru-RU" dirty="0"/>
              <a:t>:</a:t>
            </a:r>
          </a:p>
          <a:p>
            <a:pPr marL="781050" indent="-514350">
              <a:buAutoNum type="arabicParenR"/>
            </a:pPr>
            <a:r>
              <a:rPr lang="ru-RU" dirty="0" err="1" smtClean="0"/>
              <a:t>вставити</a:t>
            </a:r>
            <a:r>
              <a:rPr lang="ru-RU" dirty="0" smtClean="0"/>
              <a:t> </a:t>
            </a:r>
            <a:r>
              <a:rPr lang="ru-RU" dirty="0" err="1"/>
              <a:t>таблицю</a:t>
            </a:r>
            <a:r>
              <a:rPr lang="ru-RU" dirty="0"/>
              <a:t> </a:t>
            </a:r>
            <a:r>
              <a:rPr lang="ru-RU" dirty="0" err="1"/>
              <a:t>простої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;</a:t>
            </a:r>
          </a:p>
          <a:p>
            <a:pPr marL="781050" indent="-514350">
              <a:buAutoNum type="arabicParenR"/>
            </a:pPr>
            <a:r>
              <a:rPr lang="ru-RU" dirty="0" err="1" smtClean="0"/>
              <a:t>накреслити</a:t>
            </a:r>
            <a:r>
              <a:rPr lang="ru-RU" dirty="0" smtClean="0"/>
              <a:t> </a:t>
            </a:r>
            <a:r>
              <a:rPr lang="ru-RU" dirty="0" err="1"/>
              <a:t>таблицю</a:t>
            </a:r>
            <a:r>
              <a:rPr lang="ru-RU" dirty="0"/>
              <a:t> </a:t>
            </a:r>
            <a:r>
              <a:rPr lang="ru-RU" dirty="0" err="1"/>
              <a:t>довільної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;</a:t>
            </a:r>
          </a:p>
          <a:p>
            <a:pPr marL="781050" indent="-514350">
              <a:buAutoNum type="arabicParenR" startAt="3"/>
            </a:pPr>
            <a:r>
              <a:rPr lang="ru-RU" dirty="0" err="1" smtClean="0"/>
              <a:t>вставити</a:t>
            </a:r>
            <a:r>
              <a:rPr lang="ru-RU" dirty="0" smtClean="0"/>
              <a:t> </a:t>
            </a:r>
            <a:r>
              <a:rPr lang="ru-RU" dirty="0" err="1"/>
              <a:t>таблицю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колекції</a:t>
            </a:r>
            <a:r>
              <a:rPr lang="ru-RU" dirty="0"/>
              <a:t> </a:t>
            </a:r>
            <a:r>
              <a:rPr lang="ru-RU" dirty="0" err="1"/>
              <a:t>шаблонів</a:t>
            </a:r>
            <a:r>
              <a:rPr lang="ru-RU" dirty="0"/>
              <a:t>;</a:t>
            </a:r>
          </a:p>
          <a:p>
            <a:pPr marL="781050" indent="-514350">
              <a:buAutoNum type="arabicParenR" startAt="3"/>
            </a:pPr>
            <a:r>
              <a:rPr lang="ru-RU" dirty="0" err="1" smtClean="0"/>
              <a:t>перетворити</a:t>
            </a:r>
            <a:r>
              <a:rPr lang="ru-RU" dirty="0" smtClean="0"/>
              <a:t> </a:t>
            </a:r>
            <a:r>
              <a:rPr lang="ru-RU" dirty="0"/>
              <a:t>фрагмент тексту в </a:t>
            </a:r>
            <a:r>
              <a:rPr lang="ru-RU" dirty="0" err="1"/>
              <a:t>таблицю</a:t>
            </a:r>
            <a:r>
              <a:rPr lang="ru-RU" dirty="0"/>
              <a:t>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E834-4FD9-4725-A4D7-92521B5128E3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Способи створення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4352956" cy="5143536"/>
          </a:xfrm>
        </p:spPr>
        <p:txBody>
          <a:bodyPr>
            <a:normAutofit fontScale="70000" lnSpcReduction="20000"/>
          </a:bodyPr>
          <a:lstStyle/>
          <a:p>
            <a:pPr marL="85725" indent="361950">
              <a:buNone/>
            </a:pP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у списку кнопки </a:t>
            </a:r>
            <a:r>
              <a:rPr lang="ru-RU" dirty="0" err="1"/>
              <a:t>Таблиця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вкладки </a:t>
            </a:r>
            <a:r>
              <a:rPr lang="ru-RU" dirty="0" err="1"/>
              <a:t>Вставлення</a:t>
            </a:r>
            <a:r>
              <a:rPr lang="ru-RU" dirty="0"/>
              <a:t>. </a:t>
            </a:r>
          </a:p>
          <a:p>
            <a:pPr marL="85725" indent="361950">
              <a:buNone/>
            </a:pPr>
            <a:r>
              <a:rPr lang="ru-RU" dirty="0"/>
              <a:t>   І </a:t>
            </a:r>
            <a:r>
              <a:rPr lang="ru-RU" dirty="0" err="1"/>
              <a:t>спосіб</a:t>
            </a:r>
            <a:r>
              <a:rPr lang="ru-RU" dirty="0"/>
              <a:t>. </a:t>
            </a:r>
            <a:r>
              <a:rPr lang="ru-RU" dirty="0" err="1"/>
              <a:t>Вставити</a:t>
            </a:r>
            <a:r>
              <a:rPr lang="ru-RU" dirty="0"/>
              <a:t> в документ </a:t>
            </a:r>
            <a:r>
              <a:rPr lang="ru-RU" dirty="0" err="1"/>
              <a:t>таблицю</a:t>
            </a:r>
            <a:r>
              <a:rPr lang="ru-RU" dirty="0"/>
              <a:t> </a:t>
            </a:r>
            <a:r>
              <a:rPr lang="ru-RU" dirty="0" err="1"/>
              <a:t>простої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так: </a:t>
            </a:r>
          </a:p>
          <a:p>
            <a:pPr marL="85725" indent="361950">
              <a:buNone/>
            </a:pPr>
            <a:r>
              <a:rPr lang="ru-RU" dirty="0"/>
              <a:t>      1. </a:t>
            </a:r>
            <a:r>
              <a:rPr lang="ru-RU" dirty="0" err="1"/>
              <a:t>Вибрати</a:t>
            </a:r>
            <a:r>
              <a:rPr lang="ru-RU" dirty="0"/>
              <a:t> в </a:t>
            </a:r>
            <a:r>
              <a:rPr lang="ru-RU" dirty="0" err="1"/>
              <a:t>документі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де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вставити</a:t>
            </a:r>
            <a:r>
              <a:rPr lang="ru-RU" dirty="0"/>
              <a:t> </a:t>
            </a:r>
            <a:r>
              <a:rPr lang="ru-RU" dirty="0" err="1"/>
              <a:t>таблицю</a:t>
            </a:r>
            <a:r>
              <a:rPr lang="ru-RU" dirty="0"/>
              <a:t>.</a:t>
            </a:r>
          </a:p>
          <a:p>
            <a:pPr marL="85725" indent="361950">
              <a:buNone/>
            </a:pPr>
            <a:r>
              <a:rPr lang="ru-RU" dirty="0"/>
              <a:t>      2.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Вставлення</a:t>
            </a:r>
            <a:r>
              <a:rPr lang="ru-RU" dirty="0"/>
              <a:t> =&gt; </a:t>
            </a:r>
            <a:r>
              <a:rPr lang="ru-RU" dirty="0" err="1"/>
              <a:t>Таблиці</a:t>
            </a:r>
            <a:r>
              <a:rPr lang="ru-RU" dirty="0"/>
              <a:t> =&gt; </a:t>
            </a:r>
            <a:r>
              <a:rPr lang="ru-RU" dirty="0" err="1" smtClean="0"/>
              <a:t>Таблиця</a:t>
            </a:r>
            <a:r>
              <a:rPr lang="ru-RU" dirty="0" smtClean="0"/>
              <a:t>       </a:t>
            </a:r>
            <a:r>
              <a:rPr lang="ru-RU" dirty="0"/>
              <a:t>.</a:t>
            </a:r>
          </a:p>
          <a:p>
            <a:pPr marL="85725" indent="361950">
              <a:buNone/>
            </a:pPr>
            <a:r>
              <a:rPr lang="ru-RU" dirty="0"/>
              <a:t>      3. </a:t>
            </a:r>
            <a:r>
              <a:rPr lang="ru-RU" dirty="0" err="1"/>
              <a:t>Виділити</a:t>
            </a:r>
            <a:r>
              <a:rPr lang="ru-RU" dirty="0"/>
              <a:t> на </a:t>
            </a:r>
            <a:r>
              <a:rPr lang="ru-RU" dirty="0" err="1"/>
              <a:t>схемі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необхідну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рядків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стовпців</a:t>
            </a:r>
            <a:r>
              <a:rPr lang="ru-RU" dirty="0"/>
              <a:t> та </a:t>
            </a:r>
            <a:r>
              <a:rPr lang="ru-RU" dirty="0" err="1"/>
              <a:t>клацнути</a:t>
            </a:r>
            <a:r>
              <a:rPr lang="ru-RU" dirty="0"/>
              <a:t> </a:t>
            </a:r>
            <a:r>
              <a:rPr lang="ru-RU" dirty="0" err="1"/>
              <a:t>ліву</a:t>
            </a:r>
            <a:r>
              <a:rPr lang="ru-RU" dirty="0"/>
              <a:t> кнопку </a:t>
            </a:r>
            <a:r>
              <a:rPr lang="ru-RU" dirty="0" err="1"/>
              <a:t>миші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на рисунку 1.27, а </a:t>
            </a:r>
            <a:r>
              <a:rPr lang="ru-RU" dirty="0" err="1"/>
              <a:t>виділено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3 </a:t>
            </a:r>
            <a:r>
              <a:rPr lang="ru-RU" dirty="0" err="1"/>
              <a:t>стовпців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5 </a:t>
            </a:r>
            <a:r>
              <a:rPr lang="ru-RU" dirty="0" err="1"/>
              <a:t>рядків</a:t>
            </a:r>
            <a:r>
              <a:rPr lang="ru-RU" dirty="0"/>
              <a:t>. </a:t>
            </a:r>
            <a:endParaRPr lang="ru-RU" dirty="0" smtClean="0"/>
          </a:p>
          <a:p>
            <a:pPr marL="85725" indent="361950">
              <a:buNone/>
            </a:pPr>
            <a:r>
              <a:rPr lang="ru-RU" dirty="0" smtClean="0"/>
              <a:t> У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якій</a:t>
            </a:r>
            <a:r>
              <a:rPr lang="ru-RU" dirty="0" smtClean="0"/>
              <a:t> не </a:t>
            </a:r>
            <a:r>
              <a:rPr lang="ru-RU" dirty="0" err="1" smtClean="0"/>
              <a:t>більше</a:t>
            </a:r>
            <a:r>
              <a:rPr lang="ru-RU" dirty="0" smtClean="0"/>
              <a:t> 10 </a:t>
            </a:r>
            <a:r>
              <a:rPr lang="ru-RU" dirty="0" err="1" smtClean="0"/>
              <a:t>стовпців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8 </a:t>
            </a:r>
            <a:r>
              <a:rPr lang="ru-RU" dirty="0" err="1" smtClean="0"/>
              <a:t>рядків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876"/>
            <a:ext cx="303213" cy="32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2857520" cy="46135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Способи створення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4857784" cy="5143536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/>
              <a:t>ж </a:t>
            </a:r>
            <a:r>
              <a:rPr lang="ru-RU" sz="1600" dirty="0" err="1"/>
              <a:t>потрібно</a:t>
            </a:r>
            <a:r>
              <a:rPr lang="ru-RU" sz="1600" dirty="0"/>
              <a:t> </a:t>
            </a:r>
            <a:r>
              <a:rPr lang="ru-RU" sz="1600" dirty="0" err="1"/>
              <a:t>створити</a:t>
            </a:r>
            <a:r>
              <a:rPr lang="ru-RU" sz="1600" dirty="0"/>
              <a:t> </a:t>
            </a:r>
            <a:r>
              <a:rPr lang="ru-RU" sz="1600" dirty="0" err="1"/>
              <a:t>більшу</a:t>
            </a:r>
            <a:r>
              <a:rPr lang="ru-RU" sz="1600" dirty="0"/>
              <a:t> </a:t>
            </a:r>
            <a:r>
              <a:rPr lang="ru-RU" sz="1600" dirty="0" err="1"/>
              <a:t>таблицю</a:t>
            </a:r>
            <a:r>
              <a:rPr lang="ru-RU" sz="1600" dirty="0"/>
              <a:t>, то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вставити</a:t>
            </a:r>
            <a:r>
              <a:rPr lang="ru-RU" sz="1600" dirty="0"/>
              <a:t> в </a:t>
            </a:r>
            <a:r>
              <a:rPr lang="ru-RU" sz="1600" dirty="0" err="1"/>
              <a:t>текстовий</a:t>
            </a:r>
            <a:r>
              <a:rPr lang="ru-RU" sz="1600" dirty="0"/>
              <a:t> документ, </a:t>
            </a:r>
            <a:r>
              <a:rPr lang="ru-RU" sz="1600" dirty="0" err="1"/>
              <a:t>виконавши</a:t>
            </a:r>
            <a:r>
              <a:rPr lang="ru-RU" sz="1600" dirty="0"/>
              <a:t> </a:t>
            </a:r>
            <a:r>
              <a:rPr lang="ru-RU" sz="1600" dirty="0" err="1"/>
              <a:t>Вставлення</a:t>
            </a:r>
            <a:r>
              <a:rPr lang="ru-RU" sz="1600" dirty="0"/>
              <a:t> =&gt; </a:t>
            </a:r>
            <a:r>
              <a:rPr lang="ru-RU" sz="1600" dirty="0" err="1"/>
              <a:t>Таблиці</a:t>
            </a:r>
            <a:r>
              <a:rPr lang="ru-RU" sz="1600" dirty="0"/>
              <a:t> =&gt; </a:t>
            </a:r>
            <a:r>
              <a:rPr lang="ru-RU" sz="1600" dirty="0" err="1"/>
              <a:t>Таблиця</a:t>
            </a:r>
            <a:r>
              <a:rPr lang="ru-RU" sz="1600" dirty="0"/>
              <a:t> =&gt; </a:t>
            </a:r>
            <a:r>
              <a:rPr lang="ru-RU" sz="1600" dirty="0" err="1"/>
              <a:t>Вставити</a:t>
            </a:r>
            <a:r>
              <a:rPr lang="ru-RU" sz="1600" dirty="0"/>
              <a:t> </a:t>
            </a:r>
            <a:r>
              <a:rPr lang="ru-RU" sz="1600" dirty="0" err="1"/>
              <a:t>таблицю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361950">
              <a:buNone/>
            </a:pPr>
            <a:r>
              <a:rPr lang="ru-RU" sz="1600" dirty="0" err="1" smtClean="0"/>
              <a:t>Потім</a:t>
            </a:r>
            <a:r>
              <a:rPr lang="ru-RU" sz="1600" dirty="0" smtClean="0"/>
              <a:t> </a:t>
            </a:r>
            <a:r>
              <a:rPr lang="ru-RU" sz="1600" dirty="0"/>
              <a:t>у </a:t>
            </a:r>
            <a:r>
              <a:rPr lang="ru-RU" sz="1600" dirty="0" err="1"/>
              <a:t>відповідних</a:t>
            </a:r>
            <a:r>
              <a:rPr lang="ru-RU" sz="1600" dirty="0"/>
              <a:t> полях </a:t>
            </a:r>
            <a:r>
              <a:rPr lang="ru-RU" sz="1600" dirty="0" err="1"/>
              <a:t>діалогового</a:t>
            </a:r>
            <a:r>
              <a:rPr lang="ru-RU" sz="1600" dirty="0"/>
              <a:t> </a:t>
            </a:r>
            <a:r>
              <a:rPr lang="ru-RU" sz="1600" dirty="0" err="1"/>
              <a:t>вікна</a:t>
            </a:r>
            <a:r>
              <a:rPr lang="ru-RU" sz="1600" dirty="0"/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Вставлення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таблиці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err="1"/>
              <a:t>потрібно</a:t>
            </a:r>
            <a:r>
              <a:rPr lang="ru-RU" sz="1600" dirty="0"/>
              <a:t> </a:t>
            </a:r>
            <a:r>
              <a:rPr lang="ru-RU" sz="1600" dirty="0" err="1"/>
              <a:t>вказати</a:t>
            </a:r>
            <a:r>
              <a:rPr lang="ru-RU" sz="1600" dirty="0"/>
              <a:t> 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 smtClean="0"/>
              <a:t>стовпців</a:t>
            </a:r>
            <a:r>
              <a:rPr lang="ru-RU" sz="1600" dirty="0" smtClean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рядків</a:t>
            </a:r>
            <a:r>
              <a:rPr lang="ru-RU" sz="1600" dirty="0"/>
              <a:t>, </a:t>
            </a:r>
            <a:r>
              <a:rPr lang="ru-RU" sz="1600" dirty="0" err="1"/>
              <a:t>спосіб</a:t>
            </a:r>
            <a:r>
              <a:rPr lang="ru-RU" sz="1600" dirty="0"/>
              <a:t> </a:t>
            </a:r>
            <a:r>
              <a:rPr lang="ru-RU" sz="1600" dirty="0" err="1"/>
              <a:t>визначення</a:t>
            </a:r>
            <a:r>
              <a:rPr lang="ru-RU" sz="1600" dirty="0"/>
              <a:t> </a:t>
            </a:r>
            <a:r>
              <a:rPr lang="ru-RU" sz="1600" dirty="0" err="1"/>
              <a:t>ширини</a:t>
            </a:r>
            <a:r>
              <a:rPr lang="ru-RU" sz="1600" dirty="0"/>
              <a:t> </a:t>
            </a:r>
            <a:r>
              <a:rPr lang="ru-RU" sz="1600" dirty="0" err="1"/>
              <a:t>стовпців</a:t>
            </a:r>
            <a:r>
              <a:rPr lang="ru-RU" sz="1600" dirty="0"/>
              <a:t> </a:t>
            </a:r>
            <a:r>
              <a:rPr lang="ru-RU" sz="1600" dirty="0" err="1"/>
              <a:t>нової</a:t>
            </a:r>
            <a:r>
              <a:rPr lang="ru-RU" sz="1600" dirty="0"/>
              <a:t> </a:t>
            </a:r>
            <a:r>
              <a:rPr lang="ru-RU" sz="1600" dirty="0" err="1"/>
              <a:t>таблиці</a:t>
            </a:r>
            <a:r>
              <a:rPr lang="ru-RU" sz="1600" dirty="0"/>
              <a:t> та </a:t>
            </a:r>
            <a:r>
              <a:rPr lang="ru-RU" sz="1600" dirty="0" err="1"/>
              <a:t>вибрати</a:t>
            </a:r>
            <a:r>
              <a:rPr lang="ru-RU" sz="1600" dirty="0"/>
              <a:t> кнопку </a:t>
            </a:r>
            <a:r>
              <a:rPr lang="ru-RU" sz="1600" b="1" dirty="0">
                <a:solidFill>
                  <a:srgbClr val="FF0000"/>
                </a:solidFill>
              </a:rPr>
              <a:t>ОК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361950">
              <a:buNone/>
            </a:pPr>
            <a:r>
              <a:rPr lang="ru-RU" sz="1600" dirty="0" smtClean="0"/>
              <a:t>Для </a:t>
            </a:r>
            <a:r>
              <a:rPr lang="ru-RU" sz="1600" dirty="0" err="1"/>
              <a:t>ширини</a:t>
            </a:r>
            <a:r>
              <a:rPr lang="ru-RU" sz="1600" dirty="0"/>
              <a:t> </a:t>
            </a:r>
            <a:r>
              <a:rPr lang="ru-RU" sz="1600" dirty="0" err="1"/>
              <a:t>стовпців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встановити</a:t>
            </a:r>
            <a:r>
              <a:rPr lang="ru-RU" sz="1600" dirty="0"/>
              <a:t>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значення</a:t>
            </a:r>
            <a:r>
              <a:rPr lang="ru-RU" sz="1600" dirty="0"/>
              <a:t>:</a:t>
            </a:r>
          </a:p>
          <a:p>
            <a:pPr marL="0" indent="361950">
              <a:buNone/>
            </a:pPr>
            <a:r>
              <a:rPr lang="ru-RU" sz="1600" dirty="0"/>
              <a:t>•    </a:t>
            </a:r>
            <a:r>
              <a:rPr lang="ru-RU" sz="1600" dirty="0" err="1"/>
              <a:t>постійна</a:t>
            </a:r>
            <a:r>
              <a:rPr lang="ru-RU" sz="1600" dirty="0"/>
              <a:t> - ширина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стовпців</a:t>
            </a:r>
            <a:r>
              <a:rPr lang="ru-RU" sz="1600" dirty="0"/>
              <a:t> </a:t>
            </a:r>
            <a:r>
              <a:rPr lang="ru-RU" sz="1600" dirty="0" err="1"/>
              <a:t>таблиці</a:t>
            </a:r>
            <a:r>
              <a:rPr lang="ru-RU" sz="1600" dirty="0"/>
              <a:t> </a:t>
            </a:r>
            <a:r>
              <a:rPr lang="ru-RU" sz="1600" dirty="0" err="1"/>
              <a:t>однакова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вказується</a:t>
            </a:r>
            <a:r>
              <a:rPr lang="ru-RU" sz="1600" dirty="0"/>
              <a:t> </a:t>
            </a:r>
            <a:r>
              <a:rPr lang="ru-RU" sz="1600" dirty="0" err="1"/>
              <a:t>користувачем</a:t>
            </a:r>
            <a:r>
              <a:rPr lang="ru-RU" sz="1600" dirty="0"/>
              <a:t> у </a:t>
            </a:r>
            <a:r>
              <a:rPr lang="ru-RU" sz="1600" dirty="0" err="1"/>
              <a:t>полі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лічильником</a:t>
            </a:r>
            <a:r>
              <a:rPr lang="ru-RU" sz="1600" dirty="0"/>
              <a:t>;</a:t>
            </a:r>
          </a:p>
          <a:p>
            <a:pPr marL="0" indent="361950">
              <a:buNone/>
            </a:pPr>
            <a:r>
              <a:rPr lang="ru-RU" sz="1600" dirty="0"/>
              <a:t>•    за </a:t>
            </a:r>
            <a:r>
              <a:rPr lang="ru-RU" sz="1600" dirty="0" err="1"/>
              <a:t>вмістом</a:t>
            </a:r>
            <a:r>
              <a:rPr lang="ru-RU" sz="1600" dirty="0"/>
              <a:t> - </a:t>
            </a:r>
            <a:r>
              <a:rPr lang="ru-RU" sz="1600" dirty="0" err="1"/>
              <a:t>попередньо</a:t>
            </a:r>
            <a:r>
              <a:rPr lang="ru-RU" sz="1600" dirty="0"/>
              <a:t> ширина </a:t>
            </a:r>
            <a:r>
              <a:rPr lang="ru-RU" sz="1600" dirty="0" err="1"/>
              <a:t>стовпців</a:t>
            </a:r>
            <a:r>
              <a:rPr lang="ru-RU" sz="1600" dirty="0"/>
              <a:t> автоматично </a:t>
            </a:r>
            <a:r>
              <a:rPr lang="ru-RU" sz="1600" dirty="0" err="1"/>
              <a:t>встановлюється</a:t>
            </a:r>
            <a:r>
              <a:rPr lang="ru-RU" sz="1600" dirty="0"/>
              <a:t> </a:t>
            </a:r>
            <a:r>
              <a:rPr lang="ru-RU" sz="1600" dirty="0" err="1"/>
              <a:t>мінімальною</a:t>
            </a:r>
            <a:r>
              <a:rPr lang="ru-RU" sz="1600" dirty="0"/>
              <a:t>, а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уведення</a:t>
            </a:r>
            <a:r>
              <a:rPr lang="ru-RU" sz="1600" dirty="0"/>
              <a:t> </a:t>
            </a:r>
            <a:r>
              <a:rPr lang="ru-RU" sz="1600" dirty="0" err="1"/>
              <a:t>даних</a:t>
            </a:r>
            <a:r>
              <a:rPr lang="ru-RU" sz="1600" dirty="0"/>
              <a:t> у </a:t>
            </a:r>
            <a:r>
              <a:rPr lang="ru-RU" sz="1600" dirty="0" err="1"/>
              <a:t>клітинки</a:t>
            </a:r>
            <a:r>
              <a:rPr lang="ru-RU" sz="1600" dirty="0"/>
              <a:t> ширина </a:t>
            </a:r>
            <a:r>
              <a:rPr lang="ru-RU" sz="1600" dirty="0" err="1"/>
              <a:t>стовпця</a:t>
            </a:r>
            <a:r>
              <a:rPr lang="ru-RU" sz="1600" dirty="0"/>
              <a:t> автоматично </a:t>
            </a:r>
            <a:r>
              <a:rPr lang="ru-RU" sz="1600" dirty="0" err="1"/>
              <a:t>збільшується</a:t>
            </a:r>
            <a:r>
              <a:rPr lang="ru-RU" sz="1600" dirty="0"/>
              <a:t>;</a:t>
            </a:r>
          </a:p>
          <a:p>
            <a:pPr marL="0" indent="361950">
              <a:buNone/>
            </a:pPr>
            <a:r>
              <a:rPr lang="ru-RU" sz="1600" dirty="0"/>
              <a:t>•    за шириною </a:t>
            </a:r>
            <a:r>
              <a:rPr lang="ru-RU" sz="1600" dirty="0" err="1"/>
              <a:t>вікна</a:t>
            </a:r>
            <a:r>
              <a:rPr lang="ru-RU" sz="1600" dirty="0"/>
              <a:t> - ширина </a:t>
            </a:r>
            <a:r>
              <a:rPr lang="ru-RU" sz="1600" dirty="0" err="1"/>
              <a:t>стовпців</a:t>
            </a:r>
            <a:r>
              <a:rPr lang="ru-RU" sz="1600" dirty="0"/>
              <a:t> </a:t>
            </a:r>
            <a:r>
              <a:rPr lang="ru-RU" sz="1600" dirty="0" err="1"/>
              <a:t>визначається</a:t>
            </a:r>
            <a:r>
              <a:rPr lang="ru-RU" sz="1600" dirty="0"/>
              <a:t> автоматично </a:t>
            </a:r>
            <a:r>
              <a:rPr lang="ru-RU" sz="1600" dirty="0" err="1"/>
              <a:t>діленням</a:t>
            </a:r>
            <a:r>
              <a:rPr lang="ru-RU" sz="1600" dirty="0"/>
              <a:t> </a:t>
            </a:r>
            <a:r>
              <a:rPr lang="ru-RU" sz="1600" dirty="0" err="1"/>
              <a:t>ширини</a:t>
            </a:r>
            <a:r>
              <a:rPr lang="ru-RU" sz="1600" dirty="0"/>
              <a:t> </a:t>
            </a:r>
            <a:r>
              <a:rPr lang="ru-RU" sz="1600" dirty="0" err="1"/>
              <a:t>робочої</a:t>
            </a:r>
            <a:r>
              <a:rPr lang="ru-RU" sz="1600" dirty="0"/>
              <a:t> </a:t>
            </a:r>
            <a:r>
              <a:rPr lang="ru-RU" sz="1600" dirty="0" err="1"/>
              <a:t>області</a:t>
            </a:r>
            <a:r>
              <a:rPr lang="ru-RU" sz="1600" dirty="0"/>
              <a:t> документа на 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/>
              <a:t>стовпців</a:t>
            </a:r>
            <a:r>
              <a:rPr lang="ru-RU" sz="1600" dirty="0"/>
              <a:t> </a:t>
            </a:r>
            <a:r>
              <a:rPr lang="ru-RU" sz="1600" dirty="0" err="1"/>
              <a:t>таблиці</a:t>
            </a:r>
            <a:r>
              <a:rPr lang="ru-RU" sz="1600" dirty="0"/>
              <a:t>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1420"/>
            <a:ext cx="3071834" cy="394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Способи створення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5072098" cy="4840303"/>
          </a:xfrm>
        </p:spPr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ru-RU" sz="1600" dirty="0"/>
              <a:t> </a:t>
            </a:r>
            <a:r>
              <a:rPr lang="ru-RU" sz="1600" b="1" dirty="0">
                <a:solidFill>
                  <a:srgbClr val="FF0000"/>
                </a:solidFill>
              </a:rPr>
              <a:t>ІІ </a:t>
            </a:r>
            <a:r>
              <a:rPr lang="ru-RU" sz="1600" b="1" dirty="0" err="1">
                <a:solidFill>
                  <a:srgbClr val="FF0000"/>
                </a:solidFill>
              </a:rPr>
              <a:t>спосіб</a:t>
            </a:r>
            <a:r>
              <a:rPr lang="ru-RU" sz="1600" b="1" dirty="0">
                <a:solidFill>
                  <a:srgbClr val="FF0000"/>
                </a:solidFill>
              </a:rPr>
              <a:t>.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marL="0" indent="361950">
              <a:buNone/>
            </a:pPr>
            <a:r>
              <a:rPr lang="ru-RU" sz="1600" dirty="0" err="1" smtClean="0"/>
              <a:t>Таблицю</a:t>
            </a:r>
            <a:r>
              <a:rPr lang="ru-RU" sz="1600" dirty="0" smtClean="0"/>
              <a:t> </a:t>
            </a:r>
            <a:r>
              <a:rPr lang="ru-RU" sz="1600" dirty="0" err="1"/>
              <a:t>будь-якої</a:t>
            </a:r>
            <a:r>
              <a:rPr lang="ru-RU" sz="1600" dirty="0"/>
              <a:t> </a:t>
            </a:r>
            <a:r>
              <a:rPr lang="ru-RU" sz="1600" dirty="0" err="1"/>
              <a:t>структури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накреслити</a:t>
            </a:r>
            <a:r>
              <a:rPr lang="ru-RU" sz="1600" dirty="0"/>
              <a:t>. Особливо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доцільно</a:t>
            </a:r>
            <a:r>
              <a:rPr lang="ru-RU" sz="1600" dirty="0"/>
              <a:t>, коли </a:t>
            </a:r>
            <a:r>
              <a:rPr lang="ru-RU" sz="1600" dirty="0" err="1"/>
              <a:t>таблиця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складну</a:t>
            </a:r>
            <a:r>
              <a:rPr lang="ru-RU" sz="1600" dirty="0"/>
              <a:t> </a:t>
            </a:r>
            <a:r>
              <a:rPr lang="ru-RU" sz="1600" dirty="0" smtClean="0"/>
              <a:t>структуру. </a:t>
            </a:r>
            <a:r>
              <a:rPr lang="ru-RU" sz="1600" dirty="0"/>
              <a:t>Для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потрібно</a:t>
            </a:r>
            <a:r>
              <a:rPr lang="ru-RU" sz="1600" dirty="0"/>
              <a:t>: </a:t>
            </a:r>
          </a:p>
          <a:p>
            <a:pPr marL="0" indent="361950">
              <a:buNone/>
            </a:pPr>
            <a:r>
              <a:rPr lang="ru-RU" sz="1600" dirty="0"/>
              <a:t> </a:t>
            </a:r>
          </a:p>
          <a:p>
            <a:pPr marL="0" indent="361950">
              <a:buNone/>
            </a:pPr>
            <a:r>
              <a:rPr lang="ru-RU" sz="1600" dirty="0"/>
              <a:t>1.  </a:t>
            </a:r>
            <a:r>
              <a:rPr lang="ru-RU" sz="1600" dirty="0" err="1"/>
              <a:t>Виконати</a:t>
            </a:r>
            <a:r>
              <a:rPr lang="ru-RU" sz="1600" dirty="0"/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Вставлення</a:t>
            </a:r>
            <a:r>
              <a:rPr lang="ru-RU" sz="1600" b="1" dirty="0">
                <a:solidFill>
                  <a:srgbClr val="FF0000"/>
                </a:solidFill>
              </a:rPr>
              <a:t> =&gt; </a:t>
            </a:r>
            <a:r>
              <a:rPr lang="ru-RU" sz="1600" b="1" dirty="0" err="1">
                <a:solidFill>
                  <a:srgbClr val="FF0000"/>
                </a:solidFill>
              </a:rPr>
              <a:t>Таблиці</a:t>
            </a:r>
            <a:r>
              <a:rPr lang="ru-RU" sz="1600" b="1" dirty="0">
                <a:solidFill>
                  <a:srgbClr val="FF0000"/>
                </a:solidFill>
              </a:rPr>
              <a:t> =&gt; </a:t>
            </a:r>
            <a:r>
              <a:rPr lang="ru-RU" sz="1600" b="1" dirty="0" err="1">
                <a:solidFill>
                  <a:srgbClr val="FF0000"/>
                </a:solidFill>
              </a:rPr>
              <a:t>Таблиця</a:t>
            </a:r>
            <a:r>
              <a:rPr lang="ru-RU" sz="1600" b="1" dirty="0">
                <a:solidFill>
                  <a:srgbClr val="FF0000"/>
                </a:solidFill>
              </a:rPr>
              <a:t> =&gt; </a:t>
            </a:r>
            <a:r>
              <a:rPr lang="ru-RU" sz="1600" b="1" dirty="0" err="1">
                <a:solidFill>
                  <a:srgbClr val="FF0000"/>
                </a:solidFill>
              </a:rPr>
              <a:t>Накреслити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таблицю</a:t>
            </a:r>
            <a:r>
              <a:rPr lang="ru-RU" sz="1600" b="1" dirty="0" smtClean="0">
                <a:solidFill>
                  <a:srgbClr val="FF0000"/>
                </a:solidFill>
              </a:rPr>
              <a:t>          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361950">
              <a:buNone/>
            </a:pPr>
            <a:r>
              <a:rPr lang="ru-RU" sz="1600" dirty="0"/>
              <a:t>2.  </a:t>
            </a:r>
            <a:r>
              <a:rPr lang="ru-RU" sz="1600" dirty="0" err="1"/>
              <a:t>Вказівником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матиме</a:t>
            </a:r>
            <a:r>
              <a:rPr lang="ru-RU" sz="1600" dirty="0"/>
              <a:t> </a:t>
            </a:r>
            <a:r>
              <a:rPr lang="ru-RU" sz="1600" dirty="0" err="1"/>
              <a:t>вигляд</a:t>
            </a:r>
            <a:r>
              <a:rPr lang="ru-RU" sz="1600" dirty="0"/>
              <a:t> </a:t>
            </a:r>
            <a:r>
              <a:rPr lang="ru-RU" sz="1600" dirty="0" err="1"/>
              <a:t>олівця</a:t>
            </a:r>
            <a:r>
              <a:rPr lang="ru-RU" sz="1600" dirty="0"/>
              <a:t>, </a:t>
            </a:r>
            <a:r>
              <a:rPr lang="ru-RU" sz="1600" dirty="0" err="1"/>
              <a:t>намалювати</a:t>
            </a:r>
            <a:r>
              <a:rPr lang="ru-RU" sz="1600" dirty="0"/>
              <a:t> контур </a:t>
            </a:r>
            <a:r>
              <a:rPr lang="ru-RU" sz="1600" dirty="0" err="1"/>
              <a:t>усієї</a:t>
            </a:r>
            <a:r>
              <a:rPr lang="ru-RU" sz="1600" dirty="0"/>
              <a:t> </a:t>
            </a:r>
            <a:r>
              <a:rPr lang="ru-RU" sz="1600" dirty="0" err="1"/>
              <a:t>таблиці</a:t>
            </a:r>
            <a:r>
              <a:rPr lang="ru-RU" sz="1600" dirty="0"/>
              <a:t>.</a:t>
            </a:r>
          </a:p>
          <a:p>
            <a:pPr marL="0" indent="361950">
              <a:buNone/>
            </a:pPr>
            <a:r>
              <a:rPr lang="ru-RU" sz="1600" dirty="0"/>
              <a:t>3.  </a:t>
            </a:r>
            <a:r>
              <a:rPr lang="ru-RU" sz="1600" dirty="0" err="1"/>
              <a:t>Намалювати</a:t>
            </a:r>
            <a:r>
              <a:rPr lang="ru-RU" sz="1600" dirty="0"/>
              <a:t> </a:t>
            </a:r>
            <a:r>
              <a:rPr lang="ru-RU" sz="1600" dirty="0" err="1"/>
              <a:t>лінії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розділяють</a:t>
            </a:r>
            <a:r>
              <a:rPr lang="ru-RU" sz="1600" dirty="0"/>
              <a:t> рядки та </a:t>
            </a:r>
            <a:r>
              <a:rPr lang="ru-RU" sz="1600" dirty="0" err="1"/>
              <a:t>стовпці</a:t>
            </a:r>
            <a:r>
              <a:rPr lang="ru-RU" sz="1600" dirty="0"/>
              <a:t>. </a:t>
            </a:r>
          </a:p>
          <a:p>
            <a:pPr marL="0" indent="361950">
              <a:buNone/>
            </a:pPr>
            <a:r>
              <a:rPr lang="ru-RU" sz="1600" dirty="0"/>
              <a:t> </a:t>
            </a:r>
          </a:p>
          <a:p>
            <a:pPr marL="0" indent="361950">
              <a:buNone/>
            </a:pPr>
            <a:r>
              <a:rPr lang="ru-RU" sz="1600" dirty="0"/>
              <a:t>    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креслення</a:t>
            </a:r>
            <a:r>
              <a:rPr lang="ru-RU" sz="1600" dirty="0"/>
              <a:t> </a:t>
            </a:r>
            <a:r>
              <a:rPr lang="ru-RU" sz="1600" dirty="0" err="1"/>
              <a:t>таблиці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створені</a:t>
            </a:r>
            <a:r>
              <a:rPr lang="ru-RU" sz="1600" dirty="0"/>
              <a:t> </a:t>
            </a:r>
            <a:r>
              <a:rPr lang="ru-RU" sz="1600" dirty="0" err="1"/>
              <a:t>зайві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помилкові</a:t>
            </a:r>
            <a:r>
              <a:rPr lang="ru-RU" sz="1600" dirty="0"/>
              <a:t> </a:t>
            </a:r>
            <a:r>
              <a:rPr lang="ru-RU" sz="1600" dirty="0" err="1"/>
              <a:t>лінії</a:t>
            </a:r>
            <a:r>
              <a:rPr lang="ru-RU" sz="1600" dirty="0"/>
              <a:t>,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«</a:t>
            </a:r>
            <a:r>
              <a:rPr lang="ru-RU" sz="1600" dirty="0" err="1"/>
              <a:t>стерти</a:t>
            </a:r>
            <a:r>
              <a:rPr lang="ru-RU" sz="1600" dirty="0"/>
              <a:t>», </a:t>
            </a:r>
            <a:r>
              <a:rPr lang="ru-RU" sz="1600" dirty="0" err="1"/>
              <a:t>використавши</a:t>
            </a:r>
            <a:r>
              <a:rPr lang="ru-RU" sz="1600" dirty="0"/>
              <a:t> </a:t>
            </a:r>
            <a:r>
              <a:rPr lang="ru-RU" sz="1600" dirty="0" err="1"/>
              <a:t>інструмент</a:t>
            </a:r>
            <a:r>
              <a:rPr lang="ru-RU" sz="1600" dirty="0"/>
              <a:t> </a:t>
            </a:r>
            <a:r>
              <a:rPr lang="ru-RU" sz="1600" dirty="0" err="1"/>
              <a:t>Гумка</a:t>
            </a:r>
            <a:r>
              <a:rPr lang="ru-RU" sz="1600" dirty="0"/>
              <a:t>. Для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слід</a:t>
            </a:r>
            <a:r>
              <a:rPr lang="ru-RU" sz="1600" dirty="0"/>
              <a:t> </a:t>
            </a:r>
            <a:r>
              <a:rPr lang="ru-RU" sz="1600" dirty="0" err="1"/>
              <a:t>виконати</a:t>
            </a:r>
            <a:r>
              <a:rPr lang="ru-RU" sz="1600" dirty="0"/>
              <a:t> </a:t>
            </a:r>
            <a:r>
              <a:rPr lang="ru-RU" sz="1600" b="1" dirty="0">
                <a:solidFill>
                  <a:srgbClr val="FF0000"/>
                </a:solidFill>
              </a:rPr>
              <a:t>Конструктор =&gt; </a:t>
            </a:r>
            <a:r>
              <a:rPr lang="ru-RU" sz="1600" b="1" dirty="0" err="1">
                <a:solidFill>
                  <a:srgbClr val="FF0000"/>
                </a:solidFill>
              </a:rPr>
              <a:t>Накреслити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межі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=&gt;</a:t>
            </a:r>
            <a:r>
              <a:rPr lang="ru-RU" sz="1600" b="1" dirty="0" err="1" smtClean="0">
                <a:solidFill>
                  <a:srgbClr val="FF0000"/>
                </a:solidFill>
              </a:rPr>
              <a:t>Гумка</a:t>
            </a:r>
            <a:r>
              <a:rPr lang="ru-RU" sz="1600" dirty="0" smtClean="0"/>
              <a:t> </a:t>
            </a:r>
            <a:r>
              <a:rPr lang="ru-RU" sz="1600" dirty="0"/>
              <a:t>, навести </a:t>
            </a:r>
            <a:r>
              <a:rPr lang="ru-RU" sz="1600" dirty="0" err="1"/>
              <a:t>вказівник</a:t>
            </a:r>
            <a:r>
              <a:rPr lang="ru-RU" sz="1600" dirty="0"/>
              <a:t> (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вигляд</a:t>
            </a:r>
            <a:r>
              <a:rPr lang="ru-RU" sz="1600" dirty="0"/>
              <a:t> буде в </a:t>
            </a:r>
            <a:r>
              <a:rPr lang="ru-RU" sz="1600" dirty="0" err="1"/>
              <a:t>цей</a:t>
            </a:r>
            <a:r>
              <a:rPr lang="ru-RU" sz="1600" dirty="0"/>
              <a:t> час </a:t>
            </a:r>
            <a:r>
              <a:rPr lang="ru-RU" sz="1600" dirty="0" err="1"/>
              <a:t>змінений</a:t>
            </a:r>
            <a:r>
              <a:rPr lang="ru-RU" sz="1600" dirty="0"/>
              <a:t> на </a:t>
            </a:r>
            <a:r>
              <a:rPr lang="ru-RU" sz="1600" dirty="0" err="1"/>
              <a:t>такий</a:t>
            </a:r>
            <a:r>
              <a:rPr lang="ru-RU" sz="1600" dirty="0"/>
              <a:t> </a:t>
            </a:r>
            <a:r>
              <a:rPr lang="ru-RU" sz="1600" dirty="0" err="1"/>
              <a:t>на</a:t>
            </a:r>
            <a:r>
              <a:rPr lang="ru-RU" sz="1600" dirty="0"/>
              <a:t> </a:t>
            </a:r>
            <a:r>
              <a:rPr lang="ru-RU" sz="1600" dirty="0" err="1"/>
              <a:t>зайву</a:t>
            </a:r>
            <a:r>
              <a:rPr lang="ru-RU" sz="1600" dirty="0"/>
              <a:t> </a:t>
            </a:r>
            <a:r>
              <a:rPr lang="ru-RU" sz="1600" dirty="0" err="1"/>
              <a:t>лінію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вибрати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.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видалення</a:t>
            </a:r>
            <a:r>
              <a:rPr lang="ru-RU" sz="1600" dirty="0"/>
              <a:t> </a:t>
            </a:r>
            <a:r>
              <a:rPr lang="ru-RU" sz="1600" dirty="0" err="1"/>
              <a:t>лінії</a:t>
            </a:r>
            <a:r>
              <a:rPr lang="ru-RU" sz="1600" dirty="0"/>
              <a:t> кнопку </a:t>
            </a:r>
            <a:r>
              <a:rPr lang="ru-RU" sz="1600" b="1" dirty="0" err="1">
                <a:solidFill>
                  <a:srgbClr val="FF0000"/>
                </a:solidFill>
              </a:rPr>
              <a:t>Гумка</a:t>
            </a:r>
            <a:r>
              <a:rPr lang="ru-RU" sz="1600" dirty="0"/>
              <a:t> </a:t>
            </a:r>
            <a:r>
              <a:rPr lang="ru-RU" sz="1600" dirty="0" err="1"/>
              <a:t>слід</a:t>
            </a:r>
            <a:r>
              <a:rPr lang="ru-RU" sz="1600" dirty="0"/>
              <a:t> </a:t>
            </a:r>
            <a:r>
              <a:rPr lang="ru-RU" sz="1600" dirty="0" err="1"/>
              <a:t>вибрати</a:t>
            </a:r>
            <a:r>
              <a:rPr lang="ru-RU" sz="1600" dirty="0"/>
              <a:t> повторно.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86058"/>
            <a:ext cx="2476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714488"/>
            <a:ext cx="876300" cy="863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714488"/>
            <a:ext cx="495300" cy="622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786058"/>
            <a:ext cx="2896834" cy="33401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Способи створення таблиці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3643338" cy="4525963"/>
          </a:xfrm>
        </p:spPr>
        <p:txBody>
          <a:bodyPr>
            <a:normAutofit/>
          </a:bodyPr>
          <a:lstStyle/>
          <a:p>
            <a:pPr marL="0" indent="266700">
              <a:buNone/>
            </a:pPr>
            <a:r>
              <a:rPr lang="ru-RU" dirty="0"/>
              <a:t> ІІІ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вставити</a:t>
            </a:r>
            <a:r>
              <a:rPr lang="ru-RU" dirty="0"/>
              <a:t> в документ шаблон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колекції</a:t>
            </a:r>
            <a:r>
              <a:rPr lang="ru-RU" dirty="0"/>
              <a:t> </a:t>
            </a:r>
            <a:r>
              <a:rPr lang="ru-RU" dirty="0" err="1"/>
              <a:t>відформатованих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заповнених</a:t>
            </a:r>
            <a:r>
              <a:rPr lang="ru-RU" dirty="0"/>
              <a:t> </a:t>
            </a:r>
            <a:r>
              <a:rPr lang="ru-RU" dirty="0" err="1"/>
              <a:t>зразками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Експрес-таблиць</a:t>
            </a:r>
            <a:r>
              <a:rPr lang="ru-RU" dirty="0"/>
              <a:t>. </a:t>
            </a:r>
            <a:endParaRPr lang="ru-RU" dirty="0" smtClean="0"/>
          </a:p>
          <a:p>
            <a:pPr marL="0" indent="266700"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AF-FE2B-41F9-8479-4B7A7E005C84}" type="datetime1">
              <a:rPr lang="uk-UA" smtClean="0"/>
              <a:pPr/>
              <a:t>20.06.2011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143248"/>
            <a:ext cx="5214942" cy="311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57166"/>
            <a:ext cx="1833566" cy="255826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3180</Words>
  <Application>Microsoft Office PowerPoint</Application>
  <PresentationFormat>Экран (4:3)</PresentationFormat>
  <Paragraphs>333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Вивчаємо інформатику</vt:lpstr>
      <vt:lpstr> </vt:lpstr>
      <vt:lpstr>Таблиці та їхні властивості</vt:lpstr>
      <vt:lpstr>Властивості таблиці</vt:lpstr>
      <vt:lpstr> Створення таблиці </vt:lpstr>
      <vt:lpstr>Способи створення таблиці</vt:lpstr>
      <vt:lpstr>Способи створення таблиці</vt:lpstr>
      <vt:lpstr>Способи створення таблиці</vt:lpstr>
      <vt:lpstr>Способи створення таблиці</vt:lpstr>
      <vt:lpstr>Способи створення таблиці</vt:lpstr>
      <vt:lpstr>Способи створення таблиці</vt:lpstr>
      <vt:lpstr>Введення даних у таблицю </vt:lpstr>
      <vt:lpstr>Слайд 13</vt:lpstr>
      <vt:lpstr>Переміщення  по таблиці</vt:lpstr>
      <vt:lpstr>Виділення об'єктів таблиці </vt:lpstr>
      <vt:lpstr>Виділення об'єктів таблиці</vt:lpstr>
      <vt:lpstr>Виділення об'єктів таблиці</vt:lpstr>
      <vt:lpstr>Редагування таблиці та її об'єктів </vt:lpstr>
      <vt:lpstr>Редагування структури таблиці</vt:lpstr>
      <vt:lpstr>Слайд 20</vt:lpstr>
      <vt:lpstr>Вставляння клітинки, рядка чи стовпця</vt:lpstr>
      <vt:lpstr>Редагування таблиці</vt:lpstr>
      <vt:lpstr>Поділ клітинок</vt:lpstr>
      <vt:lpstr>Редагування таблиці</vt:lpstr>
      <vt:lpstr>Перетворення таблиці на текст</vt:lpstr>
      <vt:lpstr>Сортування рядків таблиці</vt:lpstr>
      <vt:lpstr>Сортування рядків таблиці</vt:lpstr>
      <vt:lpstr>Форматування таблиці та її об'єктів </vt:lpstr>
      <vt:lpstr>Слайд 29</vt:lpstr>
      <vt:lpstr>Зміна розмірів об'єктів таблиці</vt:lpstr>
      <vt:lpstr>Оформлення таблиці</vt:lpstr>
      <vt:lpstr>Форматування таблиці</vt:lpstr>
      <vt:lpstr>Стиль оформлення таблиці</vt:lpstr>
      <vt:lpstr>Зміна стилю таблиці</vt:lpstr>
      <vt:lpstr>Властивості таблиці</vt:lpstr>
      <vt:lpstr>Виконання обчислень у таблиці </vt:lpstr>
      <vt:lpstr>Обчислення у таблиці</vt:lpstr>
      <vt:lpstr>Виконайте завдання</vt:lpstr>
      <vt:lpstr>Слайд 39</vt:lpstr>
      <vt:lpstr>Слайд 40</vt:lpstr>
      <vt:lpstr>Слайд 41</vt:lpstr>
      <vt:lpstr>Слайд 42</vt:lpstr>
      <vt:lpstr>Слайд 43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KEK$</cp:lastModifiedBy>
  <cp:revision>27</cp:revision>
  <dcterms:created xsi:type="dcterms:W3CDTF">2011-06-15T13:44:04Z</dcterms:created>
  <dcterms:modified xsi:type="dcterms:W3CDTF">2011-06-20T08:24:18Z</dcterms:modified>
</cp:coreProperties>
</file>