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5"/>
  </p:notesMasterIdLst>
  <p:sldIdLst>
    <p:sldId id="256" r:id="rId2"/>
    <p:sldId id="261" r:id="rId3"/>
    <p:sldId id="258" r:id="rId4"/>
    <p:sldId id="259" r:id="rId5"/>
    <p:sldId id="27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40BF6B-C39F-4D3A-B167-2E276D88B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81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218B5-5299-4E77-91DD-DA7C3C039C4B}" type="slidenum">
              <a:rPr lang="ru-RU"/>
              <a:pPr/>
              <a:t>8</a:t>
            </a:fld>
            <a:endParaRPr 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A93A0-293A-4A7E-A8EC-95BB26DB4AFB}" type="slidenum">
              <a:rPr lang="ru-RU"/>
              <a:pPr/>
              <a:t>9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981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981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1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1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1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1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1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1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2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3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9838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983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4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5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5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5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5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854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985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5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9857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985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5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6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986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6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6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7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7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7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7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87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987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987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987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987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987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4D2977-4842-40DC-89E1-F099A3385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CB983-694D-4DC0-B3BB-2BB5319DE0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81E2-70AC-44F4-B4F7-8AE4AA05F0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0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6F16-A80A-43A1-A3B3-1914939030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402BF-9A9C-41C0-8A23-8DED74B524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4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C7855-A33F-4E07-B45F-6DCCE40A41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E37DA-0880-4E3C-8722-518A1882B2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3D93-BAAC-45D2-B7CE-4C73939B85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7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56049-9B4B-4628-8F34-1D7849ECF7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4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5A7B7-0D9F-46A1-A15C-9732D5C4DC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E0B7-0687-4537-A5A9-F19AD37AF9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7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878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878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878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79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0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1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881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881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1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1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1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1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2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3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883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3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883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883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3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3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3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3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3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4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4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4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884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4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4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4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4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4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4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85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88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85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885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885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B0F49C-E4DB-4465-A085-8118B07AEB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885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5575" cy="3024187"/>
          </a:xfrm>
        </p:spPr>
        <p:txBody>
          <a:bodyPr/>
          <a:lstStyle/>
          <a:p>
            <a:r>
              <a:rPr lang="uk-UA" sz="4800" b="1"/>
              <a:t>Техніка безпеки у комп’ютерному класі.</a:t>
            </a:r>
            <a:br>
              <a:rPr lang="uk-UA" sz="4800" b="1"/>
            </a:br>
            <a:r>
              <a:rPr lang="uk-UA" sz="4800" b="1"/>
              <a:t>Правила роботи з комп’ютером</a:t>
            </a:r>
            <a:endParaRPr lang="ru-RU" sz="4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81525"/>
            <a:ext cx="6400800" cy="457200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uk-UA" sz="1200"/>
          </a:p>
          <a:p>
            <a:pPr algn="r">
              <a:lnSpc>
                <a:spcPct val="80000"/>
              </a:lnSpc>
            </a:pPr>
            <a:endParaRPr lang="ru-RU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Правильна постава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/>
              <a:t>Під час роботи на комп’ютері учень повинен зберігати правильну поставу. </a:t>
            </a:r>
          </a:p>
          <a:p>
            <a:r>
              <a:rPr lang="uk-UA" sz="2800"/>
              <a:t>Спина повинна мати опору. </a:t>
            </a:r>
          </a:p>
          <a:p>
            <a:r>
              <a:rPr lang="uk-UA" sz="2800"/>
              <a:t>Лінія погляду повинна бути перпендикулярною до екрана.</a:t>
            </a:r>
          </a:p>
          <a:p>
            <a:r>
              <a:rPr lang="uk-UA" sz="2800"/>
              <a:t>Відстань очей від екрана повинна бути не менше 60–70 cм (на довжину простягнутої руки).</a:t>
            </a:r>
          </a:p>
          <a:p>
            <a:r>
              <a:rPr lang="uk-UA" sz="2800"/>
              <a:t>Якщо ви носите окуляри – їх обов'язково слід одягати при роботі з комп’ютером</a:t>
            </a:r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/>
            </a:r>
            <a:br>
              <a:rPr lang="uk-UA" sz="4000"/>
            </a:br>
            <a:endParaRPr lang="ru-RU" sz="400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259238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17272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871663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  <a:p>
            <a:endParaRPr lang="ru-RU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5497512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Після завершення роботи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Привести в порядок своє робоче місце біля комп’ютера та за партою</a:t>
            </a:r>
          </a:p>
          <a:p>
            <a:r>
              <a:rPr lang="uk-UA"/>
              <a:t>Закрити всі відкриті вікна програм</a:t>
            </a:r>
          </a:p>
          <a:p>
            <a:r>
              <a:rPr lang="uk-UA"/>
              <a:t>Поставити на місце стільці</a:t>
            </a:r>
          </a:p>
          <a:p>
            <a:r>
              <a:rPr lang="uk-UA"/>
              <a:t>Не забувайте свої речі!!!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195513" y="4652963"/>
            <a:ext cx="44196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i="1" u="sng" dirty="0">
                <a:solidFill>
                  <a:srgbClr val="F7E0A1"/>
                </a:solidFill>
                <a:cs typeface="Arial" charset="0"/>
              </a:rPr>
              <a:t>Презентацію виконав </a:t>
            </a:r>
          </a:p>
          <a:p>
            <a:pPr>
              <a:spcBef>
                <a:spcPct val="50000"/>
              </a:spcBef>
            </a:pPr>
            <a:r>
              <a:rPr lang="uk-UA" sz="2800" b="1" i="1" u="sng" dirty="0">
                <a:solidFill>
                  <a:srgbClr val="F7E0A1"/>
                </a:solidFill>
                <a:cs typeface="Arial" charset="0"/>
              </a:rPr>
              <a:t>Учень 10-го класу </a:t>
            </a:r>
          </a:p>
          <a:p>
            <a:pPr>
              <a:spcBef>
                <a:spcPct val="50000"/>
              </a:spcBef>
            </a:pPr>
            <a:r>
              <a:rPr lang="uk-UA" sz="2800" b="1" i="1" u="sng" dirty="0" err="1" smtClean="0">
                <a:solidFill>
                  <a:srgbClr val="F7E0A1"/>
                </a:solidFill>
                <a:cs typeface="Arial" charset="0"/>
              </a:rPr>
              <a:t>Мордовин</a:t>
            </a:r>
            <a:r>
              <a:rPr lang="uk-UA" sz="2800" b="1" i="1" u="sng" smtClean="0">
                <a:solidFill>
                  <a:srgbClr val="F7E0A1"/>
                </a:solidFill>
                <a:cs typeface="Arial" charset="0"/>
              </a:rPr>
              <a:t> Олександр</a:t>
            </a:r>
            <a:endParaRPr lang="ru-RU" sz="2800" b="1" i="1" u="sng" dirty="0">
              <a:solidFill>
                <a:srgbClr val="F7E0A1"/>
              </a:solidFill>
              <a:cs typeface="Arial" charset="0"/>
            </a:endParaRPr>
          </a:p>
        </p:txBody>
      </p:sp>
      <p:pic>
        <p:nvPicPr>
          <p:cNvPr id="124938" name="Picture 10" descr="Компютер-і-здоров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/>
            </a:r>
            <a:br>
              <a:rPr lang="uk-UA" sz="4000"/>
            </a:br>
            <a:endParaRPr lang="ru-RU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6425" cy="4497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uk-UA" sz="3600"/>
          </a:p>
          <a:p>
            <a:pPr algn="ctr">
              <a:buFont typeface="Wingdings" pitchFamily="2" charset="2"/>
              <a:buNone/>
            </a:pPr>
            <a:endParaRPr lang="uk-UA" sz="3600"/>
          </a:p>
          <a:p>
            <a:pPr algn="ctr">
              <a:buFont typeface="Wingdings" pitchFamily="2" charset="2"/>
              <a:buNone/>
            </a:pPr>
            <a:r>
              <a:rPr lang="uk-UA" sz="4400">
                <a:solidFill>
                  <a:schemeClr val="tx2"/>
                </a:solidFill>
              </a:rPr>
              <a:t>Комп’ютерний клас є приміщенням підвищеної небезпеки і вимагає особливих правил поведінки</a:t>
            </a:r>
            <a:endParaRPr lang="ru-RU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Небезпеки в комп’ютерному класі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Електричний струм</a:t>
            </a:r>
          </a:p>
          <a:p>
            <a:endParaRPr lang="uk-UA"/>
          </a:p>
          <a:p>
            <a:endParaRPr lang="uk-UA"/>
          </a:p>
          <a:p>
            <a:endParaRPr lang="uk-UA"/>
          </a:p>
          <a:p>
            <a:r>
              <a:rPr lang="uk-UA"/>
              <a:t>Випромінювання</a:t>
            </a:r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124075" y="2205038"/>
            <a:ext cx="1074738" cy="1684337"/>
            <a:chOff x="1619" y="853"/>
            <a:chExt cx="677" cy="1061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" y="853"/>
              <a:ext cx="677" cy="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 rot="-25085358">
              <a:off x="1678" y="1054"/>
              <a:ext cx="379" cy="355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543675" y="1536700"/>
          <a:ext cx="1500188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Image" r:id="rId5" imgW="1904628" imgH="2539862" progId="Photoshop.Image.10">
                  <p:embed/>
                </p:oleObj>
              </mc:Choice>
              <mc:Fallback>
                <p:oleObj name="Image" r:id="rId5" imgW="1904628" imgH="2539862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1536700"/>
                        <a:ext cx="1500188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7935913" y="1590675"/>
            <a:ext cx="938212" cy="625475"/>
            <a:chOff x="5023" y="679"/>
            <a:chExt cx="591" cy="394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679"/>
              <a:ext cx="58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 rot="-25085358">
              <a:off x="5012" y="746"/>
              <a:ext cx="338" cy="316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5634038" y="1939925"/>
            <a:ext cx="1057275" cy="1069975"/>
            <a:chOff x="3573" y="899"/>
            <a:chExt cx="666" cy="674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43893">
              <a:off x="3569" y="903"/>
              <a:ext cx="674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 rot="-25085358">
              <a:off x="3673" y="1012"/>
              <a:ext cx="447" cy="418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3563938" y="2205038"/>
            <a:ext cx="1882775" cy="1411287"/>
            <a:chOff x="2375" y="957"/>
            <a:chExt cx="1186" cy="889"/>
          </a:xfrm>
        </p:grpSpPr>
        <p:pic>
          <p:nvPicPr>
            <p:cNvPr id="13328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957"/>
              <a:ext cx="1186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 rot="-25085358">
              <a:off x="3175" y="1189"/>
              <a:ext cx="338" cy="316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4314825" y="4443413"/>
            <a:ext cx="1965325" cy="1492250"/>
            <a:chOff x="2734" y="2346"/>
            <a:chExt cx="1238" cy="940"/>
          </a:xfrm>
        </p:grpSpPr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891" y="2346"/>
              <a:ext cx="958" cy="940"/>
            </a:xfrm>
            <a:custGeom>
              <a:avLst/>
              <a:gdLst>
                <a:gd name="T0" fmla="*/ 0 w 958"/>
                <a:gd name="T1" fmla="*/ 0 h 940"/>
                <a:gd name="T2" fmla="*/ 0 w 958"/>
                <a:gd name="T3" fmla="*/ 940 h 940"/>
                <a:gd name="T4" fmla="*/ 958 w 958"/>
                <a:gd name="T5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8" h="940">
                  <a:moveTo>
                    <a:pt x="0" y="0"/>
                  </a:moveTo>
                  <a:lnTo>
                    <a:pt x="0" y="940"/>
                  </a:lnTo>
                  <a:lnTo>
                    <a:pt x="958" y="94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019" y="2583"/>
              <a:ext cx="182" cy="69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438" y="3207"/>
              <a:ext cx="182" cy="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auto">
            <a:xfrm>
              <a:off x="2734" y="2777"/>
              <a:ext cx="261" cy="194"/>
            </a:xfrm>
            <a:prstGeom prst="notchedRightArrow">
              <a:avLst>
                <a:gd name="adj1" fmla="val 50000"/>
                <a:gd name="adj2" fmla="val 33634"/>
              </a:avLst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 rot="9476988">
              <a:off x="3711" y="3019"/>
              <a:ext cx="261" cy="194"/>
            </a:xfrm>
            <a:prstGeom prst="notchedRightArrow">
              <a:avLst>
                <a:gd name="adj1" fmla="val 50000"/>
                <a:gd name="adj2" fmla="val 33634"/>
              </a:avLst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6886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08500"/>
            <a:ext cx="1908175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21082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Небезпеки в комп’ютерному класі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Травми</a:t>
            </a:r>
          </a:p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Небезпеки в комп’ютерному  класі</a:t>
            </a:r>
            <a:endParaRPr lang="ru-RU" sz="40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6425" cy="4497388"/>
          </a:xfrm>
        </p:spPr>
        <p:txBody>
          <a:bodyPr/>
          <a:lstStyle/>
          <a:p>
            <a:r>
              <a:rPr lang="uk-UA"/>
              <a:t>Комп</a:t>
            </a:r>
            <a:r>
              <a:rPr lang="en-US"/>
              <a:t>`</a:t>
            </a:r>
            <a:r>
              <a:rPr lang="uk-UA"/>
              <a:t>ютер можуть атакувати віруси</a:t>
            </a:r>
            <a:endParaRPr lang="ru-RU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857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82850"/>
            <a:ext cx="337026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Перед початком роботи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У кабінет інформатики заходити лише з дозволу вчителя, спокійно, не штовхаючись, не бігати</a:t>
            </a:r>
          </a:p>
          <a:p>
            <a:r>
              <a:rPr lang="uk-UA"/>
              <a:t>У кабінеті не можна їсти та пити</a:t>
            </a:r>
          </a:p>
          <a:p>
            <a:r>
              <a:rPr lang="uk-UA"/>
              <a:t>Всі речі залишаються за партами, до комп’ютера беремо лише зошит та ручку</a:t>
            </a:r>
          </a:p>
          <a:p>
            <a:r>
              <a:rPr lang="uk-UA"/>
              <a:t>Комп’ютери без дозволу не включати та не виключати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Під час роботи з комп’ютером</a:t>
            </a: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r>
              <a:rPr lang="uk-UA"/>
              <a:t>Категорично забороняється торкатись екрану, системного блоку, проводів</a:t>
            </a:r>
          </a:p>
          <a:p>
            <a:r>
              <a:rPr lang="uk-UA"/>
              <a:t>Не можна класти речі на клавіатуру та мишку</a:t>
            </a:r>
          </a:p>
          <a:p>
            <a:r>
              <a:rPr lang="uk-UA"/>
              <a:t>Відстань до екрану має становити 50-60 см</a:t>
            </a:r>
          </a:p>
          <a:p>
            <a:r>
              <a:rPr lang="uk-UA"/>
              <a:t>Кожні 15 хвилин робити вправи для очей</a:t>
            </a:r>
            <a:endParaRPr lang="en-US"/>
          </a:p>
          <a:p>
            <a:r>
              <a:rPr lang="uk-UA"/>
              <a:t>Не брати речі зі стола вчителя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4000">
                <a:solidFill>
                  <a:schemeClr val="tx2"/>
                </a:solidFill>
              </a:rPr>
              <a:t>Правила поведінки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8424862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231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1699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>
                <a:solidFill>
                  <a:srgbClr val="FF0066"/>
                </a:solidFill>
              </a:rPr>
              <a:t>Не дозволено:</a:t>
            </a:r>
            <a:r>
              <a:rPr lang="ru-RU" sz="3200"/>
              <a:t> 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/>
              <a:t>заходити в кабінет у верхньому одязі, брудному взутті, з громіздкими предметами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/>
              <a:t>бігати, стрибати в кабінеті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/>
              <a:t>голосно розмовляти, відволікати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/>
              <a:t>ставити сумки і портфелі на комп</a:t>
            </a:r>
            <a:r>
              <a:rPr lang="en-US" sz="3200"/>
              <a:t>’</a:t>
            </a:r>
            <a:r>
              <a:rPr lang="ru-RU" sz="3200"/>
              <a:t>ютерні столи і поряд з ними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/>
              <a:t>самостійно вмикати та вимикати будь-які пристрої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4000">
                <a:solidFill>
                  <a:schemeClr val="tx2"/>
                </a:solidFill>
              </a:rPr>
              <a:t>Без дозволу вчителя не можна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408988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231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1699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Включати та виключати комп’ютер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Вмикати звукові колонки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Запускати програми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Відкривати документи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Змінювати налаштування комп’ютера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Заходити в мережу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Знищувати файли та папки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uk-UA" sz="3200"/>
              <a:t>Користуватись дискетами, дисками, флешками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allAtOnce"/>
    </p:bldLst>
  </p:timing>
</p:sld>
</file>

<file path=ppt/theme/theme1.xml><?xml version="1.0" encoding="utf-8"?>
<a:theme xmlns:a="http://schemas.openxmlformats.org/drawingml/2006/main" name="Техніка безпеки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Техніка безпеки</Template>
  <TotalTime>0</TotalTime>
  <Words>298</Words>
  <Application>Microsoft Office PowerPoint</Application>
  <PresentationFormat>Экран (4:3)</PresentationFormat>
  <Paragraphs>59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Техніка безпеки</vt:lpstr>
      <vt:lpstr>Adobe Photoshop Image</vt:lpstr>
      <vt:lpstr>Техніка безпеки у комп’ютерному класі. Правила роботи з комп’ютером</vt:lpstr>
      <vt:lpstr> </vt:lpstr>
      <vt:lpstr>Небезпеки в комп’ютерному класі</vt:lpstr>
      <vt:lpstr>Небезпеки в комп’ютерному класі</vt:lpstr>
      <vt:lpstr>Небезпеки в комп’ютерному  класі</vt:lpstr>
      <vt:lpstr>Перед початком роботи</vt:lpstr>
      <vt:lpstr>Під час роботи з комп’ютером</vt:lpstr>
      <vt:lpstr>Презентация PowerPoint</vt:lpstr>
      <vt:lpstr>Презентация PowerPoint</vt:lpstr>
      <vt:lpstr>Правильна постава</vt:lpstr>
      <vt:lpstr> </vt:lpstr>
      <vt:lpstr>Після завершення роботи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Техніка безпеки у комп’ютерному класі. Правила роботи з комп’ютером</dc:title>
  <dc:creator>Serj</dc:creator>
  <cp:lastModifiedBy>Serj</cp:lastModifiedBy>
  <cp:revision>1</cp:revision>
  <dcterms:created xsi:type="dcterms:W3CDTF">2014-12-13T23:46:53Z</dcterms:created>
  <dcterms:modified xsi:type="dcterms:W3CDTF">2014-12-13T23:47:40Z</dcterms:modified>
</cp:coreProperties>
</file>