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activeX/activeX5.xml" ContentType="application/vnd.ms-office.activeX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8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6" r:id="rId2"/>
    <p:sldMasterId id="2147483847" r:id="rId3"/>
  </p:sldMasterIdLst>
  <p:sldIdLst>
    <p:sldId id="279" r:id="rId4"/>
    <p:sldId id="259" r:id="rId5"/>
    <p:sldId id="258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6" r:id="rId22"/>
    <p:sldId id="274" r:id="rId23"/>
    <p:sldId id="278" r:id="rId24"/>
    <p:sldId id="277" r:id="rId25"/>
    <p:sldId id="280" r:id="rId26"/>
    <p:sldId id="281" r:id="rId27"/>
    <p:sldId id="282" r:id="rId28"/>
    <p:sldId id="283" r:id="rId29"/>
    <p:sldId id="27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9CBF7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493;1508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Value" ax:value="  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493;1508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Value" ax:value="  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3493;1508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604;1402"/>
  <ax:ocxPr ax:name="Value" ax:value="  "/>
  <ax:ocxPr ax:name="FontName" ax:value="Arial"/>
  <ax:ocxPr ax:name="FontEffects" ax:value="1073741825"/>
  <ax:ocxPr ax:name="FontHeight" ax:value="525"/>
  <ax:ocxPr ax:name="FontCharSet" ax:value="204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C389-CCB4-4B43-93F0-782CEC391CF4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6296-E79F-44AD-88E2-7F53718794B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B39E-3A4B-45BB-A1C4-B1E7C2A6CB0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5179-2459-4218-99D8-04C56040B02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555F-7A33-459F-9B97-225B95348C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5A6D-8823-4786-B218-EB516C3E67F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40C2-1FE7-4931-8906-2339C3E49BB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D526-4C9C-4E24-A938-D1DD459A590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E55E-3653-4872-964A-E6DB49909E3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5D08-0EEF-41AE-9E80-40DB11032874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05A5-ACC7-4468-926F-A367D9035A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2B59-D743-4381-8800-4D809E6EA63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A633-F742-4752-8670-34C1793CD8F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A948-95E3-43E9-9B65-88DAF5D87B0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0591-A848-49D8-9A8C-413872C310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A9F2-4FDB-4977-A7CF-E8A512EF6E0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9F0D-DFBD-41B1-AC9C-1B189B6900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5B16-0389-4C5E-A68D-8D6639528FC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2514-21F4-4B08-A972-1A95A65CEFB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A153-4D8E-4408-AF9F-F2CDF003DA81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EB81-8A11-4355-8901-9FFFB6692BB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94A-6F68-4D27-8711-5DA1E4715B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360D-321A-43F3-A5CC-3D54FD5D03A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679E-5BEF-4844-939C-F80585D637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1B9F-0C4E-4834-9DCF-86FED54A4C4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559A-F204-426C-B431-F73B985682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7804-ED01-4934-911F-0FBFEC3A38B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E0F5-4CE4-4B59-B755-AA00CB80669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FAD2-0418-4F35-86DB-4E43BA59876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689A-FB9F-4E53-975F-38F2B8901E5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4664-B58E-463E-B69C-17EF46F7669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17BC-6855-47C6-8E9C-153BE969416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9867-571A-44CF-AD1F-B0EE56F9AB8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 descr="7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75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B5713-2CA2-45C3-96BD-0ED931D8084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12861-0A73-4CE5-89A1-E749ACEF771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CCF1F-CB89-4D55-B3D0-106F3EAA56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A512D06-3134-48F1-B5C8-C7528A81E11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oleObject" Target="../embeddings/oleObject2.bin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oleObject" Target="../embeddings/oleObject1.bin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29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koloro.com.ua/blog/menedzhment/pravila-sozdaniya-prezentacii-ot-stiva-dzhobsa.html" TargetMode="External"/><Relationship Id="rId3" Type="http://schemas.openxmlformats.org/officeDocument/2006/relationships/hyperlink" Target="http://www.kashkanov.ru/index.php?option=com_content&amp;view=article&amp;id=287:0001&amp;catid=55:powerpoint&amp;Itemid=292" TargetMode="External"/><Relationship Id="rId7" Type="http://schemas.openxmlformats.org/officeDocument/2006/relationships/hyperlink" Target="http://www.pbrush.ru/2011/01/23/besplatnyy-video-kurs-po-powerpoint-2010.html" TargetMode="External"/><Relationship Id="rId2" Type="http://schemas.openxmlformats.org/officeDocument/2006/relationships/hyperlink" Target="http://osvita.ua/school/manage/teaching/31692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office.microsoft.com/uk-ua/training/RZ010186615.aspx" TargetMode="External"/><Relationship Id="rId5" Type="http://schemas.openxmlformats.org/officeDocument/2006/relationships/hyperlink" Target="http://ehow.in.ua/18395-yak-zrobiti-prezentaciyu-dlya-uroku.html" TargetMode="External"/><Relationship Id="rId4" Type="http://schemas.openxmlformats.org/officeDocument/2006/relationships/hyperlink" Target="http://www.slideshare.net/thecroaker/death-by-powerpoint-ru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0042"/>
            <a:ext cx="5357850" cy="857257"/>
          </a:xfrm>
        </p:spPr>
        <p:txBody>
          <a:bodyPr rtlCol="0">
            <a:noAutofit/>
          </a:bodyPr>
          <a:lstStyle/>
          <a:p>
            <a:pPr algn="r"/>
            <a:r>
              <a:rPr lang="uk-UA" sz="1800" b="1" i="1" dirty="0" smtClean="0">
                <a:solidFill>
                  <a:schemeClr val="tx1"/>
                </a:solidFill>
              </a:rPr>
              <a:t>Скрипка Г.В., методист науково-методичної лабораторії інформатики та інформаційних технологій навчання</a:t>
            </a:r>
            <a:endParaRPr lang="ru-RU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14282" y="2643182"/>
            <a:ext cx="8501122" cy="114300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 презентації 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уроку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60338"/>
            <a:ext cx="7629548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Дизайн кольорів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Текст і фон повинні бути контрастні по кольору.</a:t>
            </a:r>
          </a:p>
          <a:p>
            <a:r>
              <a:rPr lang="uk-UA" sz="2800" dirty="0" smtClean="0"/>
              <a:t>Один слайд – три-чотири кольори.</a:t>
            </a:r>
          </a:p>
          <a:p>
            <a:r>
              <a:rPr lang="uk-UA" sz="2800" dirty="0" smtClean="0"/>
              <a:t>Один стиль оформлення і кольорова схема усіх слайдів.</a:t>
            </a:r>
          </a:p>
          <a:p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Стимулюючі (теплі)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кольори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 збудженню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dirty="0" smtClean="0"/>
              <a:t>й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діють як подразники</a:t>
            </a:r>
            <a:r>
              <a:rPr lang="uk-UA" sz="2800" dirty="0" smtClean="0"/>
              <a:t>.</a:t>
            </a:r>
          </a:p>
          <a:p>
            <a:r>
              <a:rPr lang="uk-UA" sz="2800" b="1" dirty="0" err="1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Дезінтегруючі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(холодні) </a:t>
            </a:r>
            <a:r>
              <a:rPr lang="uk-UA" sz="2800" dirty="0" smtClean="0"/>
              <a:t>кольори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заспокоюють</a:t>
            </a:r>
            <a:r>
              <a:rPr lang="uk-UA" sz="2800" dirty="0" smtClean="0"/>
              <a:t>,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викликають</a:t>
            </a:r>
            <a:r>
              <a:rPr lang="uk-UA" sz="2800" dirty="0" smtClean="0"/>
              <a:t>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сонливий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Нейтральні кольори: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F9CBF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світло-рожевий</a:t>
            </a:r>
            <a:r>
              <a:rPr lang="uk-UA" sz="2800" dirty="0" smtClean="0"/>
              <a:t>,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CC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жовто-зелений</a:t>
            </a:r>
            <a:r>
              <a:rPr lang="uk-UA" sz="2800" dirty="0" smtClean="0"/>
              <a:t>,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коричневий</a:t>
            </a:r>
            <a:r>
              <a:rPr lang="uk-UA" sz="2800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Допустимі сполучення </a:t>
            </a:r>
            <a:r>
              <a:rPr lang="uk-UA" sz="3200" dirty="0" smtClean="0"/>
              <a:t>кольорів в презентаціях</a:t>
            </a:r>
            <a:endParaRPr lang="ru-RU" sz="3200" dirty="0"/>
          </a:p>
        </p:txBody>
      </p:sp>
      <p:sp>
        <p:nvSpPr>
          <p:cNvPr id="22631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042988" y="1827213"/>
            <a:ext cx="3743325" cy="809625"/>
          </a:xfrm>
          <a:solidFill>
            <a:schemeClr val="accent5">
              <a:lumMod val="50000"/>
            </a:schemeClr>
          </a:solidFill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500" b="1" dirty="0">
                <a:solidFill>
                  <a:schemeClr val="bg1"/>
                </a:solidFill>
                <a:latin typeface="+mj-lt"/>
              </a:rPr>
              <a:t>Зі світлим текстом на темному тлі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17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938713" y="1827213"/>
            <a:ext cx="3744912" cy="809625"/>
          </a:xfr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500" b="1" dirty="0">
                <a:latin typeface="+mj-lt"/>
              </a:rPr>
              <a:t>З темним текстом на світлому тлі</a:t>
            </a:r>
            <a:endParaRPr lang="ru-RU" sz="2500" b="1" dirty="0">
              <a:latin typeface="+mj-lt"/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971550" y="2852738"/>
            <a:ext cx="3600450" cy="5762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 на синьому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971550" y="3573463"/>
            <a:ext cx="3600450" cy="576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+mj-lt"/>
              </a:rPr>
              <a:t>Жовтий на чорному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971550" y="4292600"/>
            <a:ext cx="3600450" cy="576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на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червоному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971550" y="5013325"/>
            <a:ext cx="3600450" cy="5762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 на зеленому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971550" y="5734050"/>
            <a:ext cx="3600450" cy="57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на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чорному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5148263" y="2852738"/>
            <a:ext cx="3671887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latin typeface="+mj-lt"/>
              </a:rPr>
              <a:t>Чорний на жовтому</a:t>
            </a:r>
            <a:endParaRPr lang="ru-RU" sz="2400" b="1" dirty="0">
              <a:latin typeface="+mj-lt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5148263" y="3573463"/>
            <a:ext cx="3671887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008000"/>
                </a:solidFill>
                <a:latin typeface="+mj-lt"/>
              </a:rPr>
              <a:t>Зелений на білому</a:t>
            </a:r>
            <a:endParaRPr lang="ru-RU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5148263" y="4292600"/>
            <a:ext cx="3671887" cy="57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+mj-lt"/>
              </a:rPr>
              <a:t>Червоний на білому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6326" name="Rectangle 22"/>
          <p:cNvSpPr>
            <a:spLocks noChangeArrowheads="1"/>
          </p:cNvSpPr>
          <p:nvPr/>
        </p:nvSpPr>
        <p:spPr bwMode="auto">
          <a:xfrm>
            <a:off x="5148263" y="5013325"/>
            <a:ext cx="3671887" cy="576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0000CC"/>
                </a:solidFill>
                <a:latin typeface="+mj-lt"/>
              </a:rPr>
              <a:t>Синій на білому</a:t>
            </a:r>
            <a:endParaRPr lang="ru-RU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6327" name="Rectangle 23"/>
          <p:cNvSpPr>
            <a:spLocks noChangeArrowheads="1"/>
          </p:cNvSpPr>
          <p:nvPr/>
        </p:nvSpPr>
        <p:spPr bwMode="auto">
          <a:xfrm>
            <a:off x="5148263" y="5734050"/>
            <a:ext cx="3671887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latin typeface="+mj-lt"/>
              </a:rPr>
              <a:t>Чорний на білому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160338"/>
            <a:ext cx="7629548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Найбільш </a:t>
            </a:r>
            <a:r>
              <a:rPr lang="uk-UA" sz="3200" smtClean="0"/>
              <a:t>популярні недоречності: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+mj-lt"/>
              </a:rPr>
              <a:t>Презентація – дублювання підручника.</a:t>
            </a:r>
          </a:p>
          <a:p>
            <a:r>
              <a:rPr lang="uk-UA" sz="2800" dirty="0" smtClean="0">
                <a:latin typeface="+mj-lt"/>
              </a:rPr>
              <a:t>Презентація – заміна практичної діяльності учнів на уроках фізики, хімії тощо.</a:t>
            </a:r>
          </a:p>
          <a:p>
            <a:r>
              <a:rPr lang="uk-UA" sz="2800" dirty="0" smtClean="0">
                <a:latin typeface="+mj-lt"/>
              </a:rPr>
              <a:t>Занадто довга презентація (більше 20-25 хвилин).</a:t>
            </a:r>
          </a:p>
          <a:p>
            <a:r>
              <a:rPr lang="uk-UA" sz="2800" dirty="0" smtClean="0">
                <a:latin typeface="+mj-lt"/>
              </a:rPr>
              <a:t>Презентація – </a:t>
            </a:r>
            <a:r>
              <a:rPr lang="uk-UA" sz="2800" dirty="0" err="1" smtClean="0">
                <a:latin typeface="+mj-lt"/>
              </a:rPr>
              <a:t>анімоване</a:t>
            </a:r>
            <a:r>
              <a:rPr lang="uk-UA" sz="2800" dirty="0" smtClean="0">
                <a:latin typeface="+mj-lt"/>
              </a:rPr>
              <a:t> (звукове) шоу.</a:t>
            </a:r>
          </a:p>
          <a:p>
            <a:r>
              <a:rPr lang="uk-UA" sz="2800" dirty="0" smtClean="0">
                <a:latin typeface="+mj-lt"/>
              </a:rPr>
              <a:t>Недотримання авторських прав.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Що тут не так?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07" t="17857" r="5714" b="12142"/>
          <a:stretch>
            <a:fillRect/>
          </a:stretch>
        </p:blipFill>
        <p:spPr bwMode="auto">
          <a:xfrm>
            <a:off x="0" y="0"/>
            <a:ext cx="9358378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Comic Sans MS" pitchFamily="66" charset="0"/>
              </a:rPr>
              <a:t>Способи описування алгоритмів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/>
            <a:r>
              <a:rPr lang="uk-UA" sz="2400" b="1" u="sng" dirty="0" smtClean="0">
                <a:latin typeface="Comic Sans MS" pitchFamily="66" charset="0"/>
              </a:rPr>
              <a:t>Словесний</a:t>
            </a:r>
            <a:r>
              <a:rPr lang="uk-UA" sz="2400" dirty="0" smtClean="0">
                <a:latin typeface="Comic Sans MS" pitchFamily="66" charset="0"/>
              </a:rPr>
              <a:t> – заснований на тій чи іншій природній мові спілкування; можуть використовуватись математичні символи і вирази;</a:t>
            </a:r>
          </a:p>
          <a:p>
            <a:pPr marL="0" indent="357188"/>
            <a:r>
              <a:rPr lang="uk-UA" sz="2400" dirty="0" smtClean="0">
                <a:latin typeface="Comic Sans MS" pitchFamily="66" charset="0"/>
              </a:rPr>
              <a:t>У вигляді </a:t>
            </a:r>
            <a:r>
              <a:rPr lang="uk-UA" sz="2400" b="1" u="sng" dirty="0" smtClean="0">
                <a:latin typeface="Comic Sans MS" pitchFamily="66" charset="0"/>
              </a:rPr>
              <a:t>блок-схем</a:t>
            </a:r>
            <a:r>
              <a:rPr lang="uk-UA" sz="2400" dirty="0" smtClean="0">
                <a:latin typeface="Comic Sans MS" pitchFamily="66" charset="0"/>
              </a:rPr>
              <a:t> – складається за допомогою геометричних фігур-блоків, кожен з яких відповідає певній операції.</a:t>
            </a:r>
          </a:p>
          <a:p>
            <a:pPr marL="0" indent="357188"/>
            <a:r>
              <a:rPr lang="uk-UA" sz="2400" dirty="0" smtClean="0">
                <a:latin typeface="Comic Sans MS" pitchFamily="66" charset="0"/>
              </a:rPr>
              <a:t>На </a:t>
            </a:r>
            <a:r>
              <a:rPr lang="uk-UA" sz="2400" b="1" u="sng" dirty="0" smtClean="0">
                <a:latin typeface="Comic Sans MS" pitchFamily="66" charset="0"/>
              </a:rPr>
              <a:t>навчальній алгоритмічній мові</a:t>
            </a:r>
            <a:r>
              <a:rPr lang="uk-UA" sz="2400" dirty="0" smtClean="0">
                <a:latin typeface="Comic Sans MS" pitchFamily="66" charset="0"/>
              </a:rPr>
              <a:t> (НАМ) – за допомогою спеціального алфавіту та службових слів.</a:t>
            </a:r>
          </a:p>
        </p:txBody>
      </p:sp>
      <p:pic>
        <p:nvPicPr>
          <p:cNvPr id="5" name="Рисунок 4" descr="moof_e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714380" cy="714380"/>
          </a:xfrm>
          <a:prstGeom prst="rect">
            <a:avLst/>
          </a:prstGeom>
        </p:spPr>
      </p:pic>
      <p:pic>
        <p:nvPicPr>
          <p:cNvPr id="6" name="Рисунок 5" descr="д1ти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72396" y="1357298"/>
            <a:ext cx="1038225" cy="781050"/>
          </a:xfrm>
          <a:prstGeom prst="rect">
            <a:avLst/>
          </a:prstGeom>
        </p:spPr>
      </p:pic>
      <p:pic>
        <p:nvPicPr>
          <p:cNvPr id="7" name="Рисунок 6" descr="с кампом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500702"/>
            <a:ext cx="1076325" cy="1076325"/>
          </a:xfrm>
          <a:prstGeom prst="rect">
            <a:avLst/>
          </a:prstGeom>
        </p:spPr>
      </p:pic>
      <p:pic>
        <p:nvPicPr>
          <p:cNvPr id="8" name="Рисунок 7" descr="скелет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58082" y="4714884"/>
            <a:ext cx="1457323" cy="2024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ЧОРНЕ   МОРЕ   —   </a:t>
            </a:r>
            <a:r>
              <a:rPr lang="uk-UA" dirty="0" smtClean="0">
                <a:solidFill>
                  <a:srgbClr val="FF0000"/>
                </a:solidFill>
              </a:rPr>
              <a:t>внутрішнє море басейну  Атлантичного океану,  що лежить </a:t>
            </a:r>
            <a:r>
              <a:rPr lang="uk-UA" dirty="0" err="1" smtClean="0">
                <a:solidFill>
                  <a:srgbClr val="FF0000"/>
                </a:solidFill>
              </a:rPr>
              <a:t>мiж</a:t>
            </a:r>
            <a:r>
              <a:rPr lang="uk-UA" dirty="0" smtClean="0">
                <a:solidFill>
                  <a:srgbClr val="FF0000"/>
                </a:solidFill>
              </a:rPr>
              <a:t> Європою та </a:t>
            </a:r>
            <a:r>
              <a:rPr lang="uk-UA" dirty="0" err="1" smtClean="0">
                <a:solidFill>
                  <a:srgbClr val="FF0000"/>
                </a:solidFill>
              </a:rPr>
              <a:t>Aзією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ru-RU" dirty="0"/>
              <a:t> </a:t>
            </a:r>
          </a:p>
        </p:txBody>
      </p:sp>
      <p:pic>
        <p:nvPicPr>
          <p:cNvPr id="6" name="Рисунок 5" descr="aus_sealion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4286256"/>
            <a:ext cx="2857490" cy="2285992"/>
          </a:xfrm>
          <a:prstGeom prst="rect">
            <a:avLst/>
          </a:prstGeom>
        </p:spPr>
      </p:pic>
      <p:pic>
        <p:nvPicPr>
          <p:cNvPr id="7" name="Рисунок 6" descr="sea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28604"/>
            <a:ext cx="833443" cy="819150"/>
          </a:xfrm>
          <a:prstGeom prst="rect">
            <a:avLst/>
          </a:prstGeom>
        </p:spPr>
      </p:pic>
      <p:pic>
        <p:nvPicPr>
          <p:cNvPr id="8" name="Рисунок 7" descr="sea3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785794"/>
            <a:ext cx="266700" cy="228600"/>
          </a:xfrm>
          <a:prstGeom prst="rect">
            <a:avLst/>
          </a:prstGeom>
        </p:spPr>
      </p:pic>
      <p:pic>
        <p:nvPicPr>
          <p:cNvPr id="9" name="Рисунок 8" descr="sea3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14290"/>
            <a:ext cx="1857388" cy="1443150"/>
          </a:xfrm>
          <a:prstGeom prst="rect">
            <a:avLst/>
          </a:prstGeom>
        </p:spPr>
      </p:pic>
      <p:pic>
        <p:nvPicPr>
          <p:cNvPr id="5122" name="Picture 2" descr="http://lifebsea.ru/wp-content/uploads/2012/01/relef-290x1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72008"/>
            <a:ext cx="3495995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_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70" y="214290"/>
            <a:ext cx="8450483" cy="635798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333" r="8333" b="6103"/>
          <a:stretch>
            <a:fillRect/>
          </a:stretch>
        </p:blipFill>
        <p:spPr bwMode="auto">
          <a:xfrm>
            <a:off x="-594392" y="0"/>
            <a:ext cx="973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072494" cy="88741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Переваги мультимедійних презентацій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r>
              <a:rPr lang="uk-UA" sz="3200" dirty="0"/>
              <a:t>Наочність;</a:t>
            </a:r>
          </a:p>
          <a:p>
            <a:r>
              <a:rPr lang="uk-UA" sz="3200" dirty="0" smtClean="0"/>
              <a:t>Доступність;</a:t>
            </a:r>
          </a:p>
          <a:p>
            <a:r>
              <a:rPr lang="uk-UA" sz="3200" dirty="0" smtClean="0"/>
              <a:t>Широкі можливості програми.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5604" name="Picture 4" descr="http://pautinka.ch.ua/uploads/posts/2012-07/1341152186_form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857500" cy="2505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death-by-powerpoint-rus1140/95/slide-35-728.jpg?1269508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557846" cy="88741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Це вже краще…</a:t>
            </a:r>
            <a:endParaRPr lang="uk-U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89363"/>
            <a:ext cx="27400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789363"/>
            <a:ext cx="41179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7938"/>
            <a:ext cx="2844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8" y="87313"/>
            <a:ext cx="396081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728663"/>
            <a:ext cx="3240087" cy="1620837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6708371">
            <a:off x="5472113" y="728663"/>
            <a:ext cx="2700337" cy="2700337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1188" y="3249613"/>
            <a:ext cx="3240087" cy="2700337"/>
          </a:xfrm>
          <a:prstGeom prst="pentagon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5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11750" y="3608388"/>
            <a:ext cx="2303463" cy="226695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3671888" y="368300"/>
            <a:ext cx="16208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Коло.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2590800" y="1268413"/>
            <a:ext cx="3960813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Довжина кола.</a:t>
            </a:r>
          </a:p>
        </p:txBody>
      </p:sp>
      <p:pic>
        <p:nvPicPr>
          <p:cNvPr id="7201" name="Picture 5" descr="E:\ИринаМих\картинки\Копия канцтовары\ED1207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6663" y="3429000"/>
            <a:ext cx="17145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-0.05255 L -0.22431 -0.19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88" grpId="0" animBg="1"/>
      <p:bldP spid="71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Freeform 35"/>
          <p:cNvSpPr>
            <a:spLocks/>
          </p:cNvSpPr>
          <p:nvPr/>
        </p:nvSpPr>
        <p:spPr bwMode="auto">
          <a:xfrm>
            <a:off x="1390650" y="1143000"/>
            <a:ext cx="2581275" cy="2933700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0" y="0"/>
              </a:cxn>
              <a:cxn ang="0">
                <a:pos x="1626" y="1848"/>
              </a:cxn>
              <a:cxn ang="0">
                <a:pos x="6" y="36"/>
              </a:cxn>
            </a:cxnLst>
            <a:rect l="0" t="0" r="r" b="b"/>
            <a:pathLst>
              <a:path w="1626" h="1848">
                <a:moveTo>
                  <a:pt x="6" y="36"/>
                </a:moveTo>
                <a:lnTo>
                  <a:pt x="0" y="0"/>
                </a:lnTo>
                <a:lnTo>
                  <a:pt x="1626" y="1848"/>
                </a:lnTo>
                <a:lnTo>
                  <a:pt x="6" y="36"/>
                </a:lnTo>
                <a:close/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2647950" y="1504950"/>
            <a:ext cx="1485900" cy="1104900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936" y="0"/>
              </a:cxn>
            </a:cxnLst>
            <a:rect l="0" t="0" r="r" b="b"/>
            <a:pathLst>
              <a:path w="936" h="696">
                <a:moveTo>
                  <a:pt x="0" y="696"/>
                </a:moveTo>
                <a:lnTo>
                  <a:pt x="936" y="0"/>
                </a:lnTo>
              </a:path>
            </a:pathLst>
          </a:custGeom>
          <a:noFill/>
          <a:ln w="57150" cmpd="sng">
            <a:solidFill>
              <a:srgbClr val="008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11188" y="728663"/>
            <a:ext cx="3959225" cy="39592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11413" y="1989138"/>
            <a:ext cx="539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51388" y="1228725"/>
            <a:ext cx="3779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err="1">
                <a:solidFill>
                  <a:srgbClr val="0000FF"/>
                </a:solidFill>
              </a:rPr>
              <a:t>т.О</a:t>
            </a:r>
            <a:r>
              <a:rPr lang="uk-UA" sz="2800" b="1" dirty="0">
                <a:solidFill>
                  <a:srgbClr val="0000FF"/>
                </a:solidFill>
              </a:rPr>
              <a:t> – центр кола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592388" y="2528888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067175" y="1449388"/>
            <a:ext cx="144463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032250" y="908050"/>
            <a:ext cx="53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А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1331913" y="1089025"/>
            <a:ext cx="144462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3887788" y="4005263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032250" y="3968750"/>
            <a:ext cx="53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Р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71550" y="509588"/>
            <a:ext cx="539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В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751388" y="2128838"/>
            <a:ext cx="385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0000FF"/>
                </a:solidFill>
              </a:rPr>
              <a:t>АО – радіус (</a:t>
            </a:r>
            <a:r>
              <a:rPr lang="en-US" sz="2800" b="1" dirty="0">
                <a:solidFill>
                  <a:srgbClr val="0000FF"/>
                </a:solidFill>
              </a:rPr>
              <a:t>r)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751388" y="3209925"/>
            <a:ext cx="385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0000FF"/>
                </a:solidFill>
              </a:rPr>
              <a:t>ВР – діаметр </a:t>
            </a:r>
            <a:r>
              <a:rPr lang="en-US" sz="2800" b="1" dirty="0">
                <a:solidFill>
                  <a:srgbClr val="0000FF"/>
                </a:solidFill>
              </a:rPr>
              <a:t>(d)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472113" y="3968750"/>
            <a:ext cx="197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 = 2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·r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 animBg="1"/>
      <p:bldP spid="9247" grpId="0" animBg="1"/>
      <p:bldP spid="9220" grpId="0" animBg="1"/>
      <p:bldP spid="9222" grpId="0"/>
      <p:bldP spid="9245" grpId="0" animBg="1"/>
      <p:bldP spid="9248" grpId="0" animBg="1"/>
      <p:bldP spid="9250" grpId="0"/>
      <p:bldP spid="9254" grpId="0" animBg="1"/>
      <p:bldP spid="9253" grpId="0" animBg="1"/>
      <p:bldP spid="9255" grpId="0"/>
      <p:bldP spid="9256" grpId="0"/>
      <p:bldP spid="9257" grpId="0"/>
      <p:bldP spid="9258" grpId="0"/>
      <p:bldP spid="92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92275" y="1449388"/>
            <a:ext cx="5980113" cy="46037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>
            <a:off x="611188" y="1449388"/>
            <a:ext cx="2519362" cy="2519362"/>
          </a:xfrm>
          <a:custGeom>
            <a:avLst/>
            <a:gdLst>
              <a:gd name="T0" fmla="*/ 964779 w 43200"/>
              <a:gd name="T1" fmla="*/ 0 h 43200"/>
              <a:gd name="T2" fmla="*/ 957633 w 43200"/>
              <a:gd name="T3" fmla="*/ 90 h 43200"/>
              <a:gd name="T4" fmla="*/ 970757 w 43200"/>
              <a:gd name="T5" fmla="*/ 97155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467" y="0"/>
                </a:moveTo>
                <a:cubicBezTo>
                  <a:pt x="21511" y="0"/>
                  <a:pt x="2155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84"/>
                  <a:pt x="9493" y="161"/>
                  <a:pt x="21307" y="1"/>
                </a:cubicBezTo>
              </a:path>
              <a:path w="43200" h="43200" stroke="0" extrusionOk="0">
                <a:moveTo>
                  <a:pt x="21467" y="0"/>
                </a:moveTo>
                <a:cubicBezTo>
                  <a:pt x="21511" y="0"/>
                  <a:pt x="2155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84"/>
                  <a:pt x="9493" y="161"/>
                  <a:pt x="21307" y="1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1800" y="2395538"/>
            <a:ext cx="774065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Довжина кола позначається </a:t>
            </a:r>
          </a:p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літерою </a:t>
            </a:r>
            <a:r>
              <a:rPr lang="uk-UA" sz="3200" b="1" dirty="0">
                <a:solidFill>
                  <a:srgbClr val="CC0000"/>
                </a:solidFill>
              </a:rPr>
              <a:t>С.</a:t>
            </a:r>
            <a:endParaRPr lang="ru-RU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2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92163" y="36830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Результати вимірів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0279" name="Object 39"/>
          <p:cNvGraphicFramePr>
            <a:graphicFrameLocks noChangeAspect="1"/>
          </p:cNvGraphicFramePr>
          <p:nvPr/>
        </p:nvGraphicFramePr>
        <p:xfrm>
          <a:off x="4508500" y="3273425"/>
          <a:ext cx="127000" cy="241300"/>
        </p:xfrm>
        <a:graphic>
          <a:graphicData uri="http://schemas.openxmlformats.org/presentationml/2006/ole">
            <p:oleObj spid="_x0000_s1026" name="Формула" r:id="rId12" imgW="126720" imgH="241200" progId="Equation.3">
              <p:embed/>
            </p:oleObj>
          </a:graphicData>
        </a:graphic>
      </p:graphicFrame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640513" y="11874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0523" name="Text Box 283"/>
          <p:cNvSpPr txBox="1">
            <a:spLocks noChangeArrowheads="1"/>
          </p:cNvSpPr>
          <p:nvPr/>
        </p:nvSpPr>
        <p:spPr bwMode="auto">
          <a:xfrm>
            <a:off x="792163" y="908050"/>
            <a:ext cx="2700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Зелене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0525" name="Text Box 285"/>
          <p:cNvSpPr txBox="1">
            <a:spLocks noChangeArrowheads="1"/>
          </p:cNvSpPr>
          <p:nvPr/>
        </p:nvSpPr>
        <p:spPr bwMode="auto">
          <a:xfrm>
            <a:off x="250825" y="1628775"/>
            <a:ext cx="90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6" name="Text Box 286"/>
          <p:cNvSpPr txBox="1">
            <a:spLocks noChangeArrowheads="1"/>
          </p:cNvSpPr>
          <p:nvPr/>
        </p:nvSpPr>
        <p:spPr bwMode="auto">
          <a:xfrm>
            <a:off x="2951163" y="1628775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7" name="Text Box 287"/>
          <p:cNvSpPr txBox="1">
            <a:spLocks noChangeArrowheads="1"/>
          </p:cNvSpPr>
          <p:nvPr/>
        </p:nvSpPr>
        <p:spPr bwMode="auto">
          <a:xfrm>
            <a:off x="5832475" y="1628775"/>
            <a:ext cx="126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8" name="Text Box 288"/>
          <p:cNvSpPr txBox="1">
            <a:spLocks noChangeArrowheads="1"/>
          </p:cNvSpPr>
          <p:nvPr/>
        </p:nvSpPr>
        <p:spPr bwMode="auto">
          <a:xfrm>
            <a:off x="792163" y="2489200"/>
            <a:ext cx="3059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Жовте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0532" name="Text Box 292"/>
          <p:cNvSpPr txBox="1">
            <a:spLocks noChangeArrowheads="1"/>
          </p:cNvSpPr>
          <p:nvPr/>
        </p:nvSpPr>
        <p:spPr bwMode="auto">
          <a:xfrm>
            <a:off x="2951163" y="3068638"/>
            <a:ext cx="900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5832475" y="3068638"/>
            <a:ext cx="1260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250825" y="3068638"/>
            <a:ext cx="900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792163" y="3929063"/>
            <a:ext cx="3059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Синє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536" name="Object 296"/>
          <p:cNvGraphicFramePr>
            <a:graphicFrameLocks noChangeAspect="1"/>
          </p:cNvGraphicFramePr>
          <p:nvPr/>
        </p:nvGraphicFramePr>
        <p:xfrm>
          <a:off x="4508500" y="4675188"/>
          <a:ext cx="127000" cy="241300"/>
        </p:xfrm>
        <a:graphic>
          <a:graphicData uri="http://schemas.openxmlformats.org/presentationml/2006/ole">
            <p:oleObj spid="_x0000_s1033" name="Формула" r:id="rId13" imgW="126720" imgH="241200" progId="Equation.3">
              <p:embed/>
            </p:oleObj>
          </a:graphicData>
        </a:graphic>
      </p:graphicFrame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2951163" y="4470400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5832475" y="4470400"/>
            <a:ext cx="126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2" name="Text Box 302"/>
          <p:cNvSpPr txBox="1">
            <a:spLocks noChangeArrowheads="1"/>
          </p:cNvSpPr>
          <p:nvPr/>
        </p:nvSpPr>
        <p:spPr bwMode="auto">
          <a:xfrm>
            <a:off x="250825" y="4470400"/>
            <a:ext cx="90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ontrols>
      <p:control spid="1027" name="TextBox4" r:id="rId2" imgW="1657440" imgH="504720"/>
      <p:control spid="1028" name="TextBox6" r:id="rId3" imgW="1257480" imgH="542880"/>
      <p:control spid="1029" name="TextBox7" r:id="rId4" imgW="1657440" imgH="504720"/>
      <p:control spid="1030" name="TextBox1" r:id="rId5" imgW="1657440" imgH="504720"/>
      <p:control spid="1031" name="TextBox2" r:id="rId6" imgW="1257480" imgH="542880"/>
      <p:control spid="1032" name="TextBox3" r:id="rId7" imgW="1657440" imgH="504720"/>
      <p:control spid="1034" name="TextBox5" r:id="rId8" imgW="1657440" imgH="504720"/>
      <p:control spid="1035" name="TextBox8" r:id="rId9" imgW="1257480" imgH="542880"/>
      <p:control spid="1036" name="TextBox9" r:id="rId10" imgW="1657440" imgH="50472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Корисні ресурси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hlinkClick r:id="rId2"/>
              </a:rPr>
              <a:t>Як </a:t>
            </a:r>
            <a:r>
              <a:rPr lang="ru-RU" sz="2800" dirty="0" err="1" smtClean="0">
                <a:hlinkClick r:id="rId2"/>
              </a:rPr>
              <a:t>підготувати</a:t>
            </a:r>
            <a:r>
              <a:rPr lang="ru-RU" sz="2800" dirty="0" smtClean="0">
                <a:hlinkClick r:id="rId2"/>
              </a:rPr>
              <a:t> урок </a:t>
            </a:r>
            <a:r>
              <a:rPr lang="ru-RU" sz="2800" dirty="0" err="1" smtClean="0">
                <a:hlinkClick r:id="rId2"/>
              </a:rPr>
              <a:t>із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використанням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мультимедійних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презентацій</a:t>
            </a:r>
            <a:r>
              <a:rPr lang="ru-RU" sz="2800" dirty="0" smtClean="0">
                <a:hlinkClick r:id="rId2"/>
              </a:rPr>
              <a:t>: </a:t>
            </a:r>
            <a:r>
              <a:rPr lang="ru-RU" sz="2800" dirty="0" err="1" smtClean="0">
                <a:hlinkClick r:id="rId2"/>
              </a:rPr>
              <a:t>практичні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поради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фахівців</a:t>
            </a:r>
            <a:endParaRPr lang="ru-RU" sz="2800" dirty="0" smtClean="0"/>
          </a:p>
          <a:p>
            <a:r>
              <a:rPr lang="uk-UA" sz="2800" dirty="0" smtClean="0">
                <a:hlinkClick r:id="rId3"/>
              </a:rPr>
              <a:t>Типові помилки при створенні презентації</a:t>
            </a:r>
            <a:endParaRPr lang="uk-UA" sz="2800" dirty="0" smtClean="0"/>
          </a:p>
          <a:p>
            <a:r>
              <a:rPr lang="uk-UA" sz="2800" dirty="0" smtClean="0">
                <a:hlinkClick r:id="rId4"/>
              </a:rPr>
              <a:t>Смерть от </a:t>
            </a:r>
            <a:r>
              <a:rPr lang="en-US" sz="2800" dirty="0" smtClean="0">
                <a:hlinkClick r:id="rId4"/>
              </a:rPr>
              <a:t>PowerPoint </a:t>
            </a:r>
            <a:r>
              <a:rPr lang="ru-RU" sz="2800" dirty="0" smtClean="0">
                <a:hlinkClick r:id="rId4"/>
              </a:rPr>
              <a:t>и как от нее спасаться </a:t>
            </a:r>
            <a:r>
              <a:rPr lang="en-US" sz="2800" dirty="0" smtClean="0">
                <a:hlinkClick r:id="rId4"/>
              </a:rPr>
              <a:t>(</a:t>
            </a:r>
            <a:r>
              <a:rPr lang="uk-UA" sz="2800" dirty="0" smtClean="0">
                <a:hlinkClick r:id="rId4"/>
              </a:rPr>
              <a:t>О. </a:t>
            </a:r>
            <a:r>
              <a:rPr lang="uk-UA" sz="2800" dirty="0" err="1" smtClean="0">
                <a:hlinkClick r:id="rId4"/>
              </a:rPr>
              <a:t>Каптєрєв</a:t>
            </a:r>
            <a:r>
              <a:rPr lang="en-US" sz="2800" dirty="0" smtClean="0">
                <a:hlinkClick r:id="rId4"/>
              </a:rPr>
              <a:t>)</a:t>
            </a:r>
            <a:endParaRPr lang="ru-RU" sz="2800" dirty="0" smtClean="0">
              <a:hlinkClick r:id="rId4"/>
            </a:endParaRPr>
          </a:p>
          <a:p>
            <a:r>
              <a:rPr lang="ru-RU" sz="2800" dirty="0" smtClean="0">
                <a:hlinkClick r:id="rId5"/>
              </a:rPr>
              <a:t>Як </a:t>
            </a:r>
            <a:r>
              <a:rPr lang="ru-RU" sz="2800" dirty="0" err="1" smtClean="0">
                <a:hlinkClick r:id="rId5"/>
              </a:rPr>
              <a:t>зробити</a:t>
            </a:r>
            <a:r>
              <a:rPr lang="ru-RU" sz="2800" dirty="0" smtClean="0">
                <a:hlinkClick r:id="rId5"/>
              </a:rPr>
              <a:t> </a:t>
            </a:r>
            <a:r>
              <a:rPr lang="ru-RU" sz="2800" dirty="0" err="1" smtClean="0">
                <a:hlinkClick r:id="rId5"/>
              </a:rPr>
              <a:t>презентацію</a:t>
            </a:r>
            <a:r>
              <a:rPr lang="ru-RU" sz="2800" dirty="0" smtClean="0">
                <a:hlinkClick r:id="rId5"/>
              </a:rPr>
              <a:t> для уроку</a:t>
            </a:r>
            <a:endParaRPr lang="ru-RU" sz="2800" dirty="0" smtClean="0"/>
          </a:p>
          <a:p>
            <a:r>
              <a:rPr lang="uk-UA" sz="2800" dirty="0" smtClean="0">
                <a:hlinkClick r:id="rId4"/>
              </a:rPr>
              <a:t> </a:t>
            </a:r>
            <a:r>
              <a:rPr lang="uk-UA" sz="2800" dirty="0" smtClean="0">
                <a:hlinkClick r:id="rId6"/>
              </a:rPr>
              <a:t>Створіть свою першу презентацію</a:t>
            </a:r>
            <a:endParaRPr lang="uk-UA" sz="2800" dirty="0" smtClean="0"/>
          </a:p>
          <a:p>
            <a:r>
              <a:rPr lang="ru-RU" sz="2800" dirty="0" smtClean="0">
                <a:hlinkClick r:id="rId7"/>
              </a:rPr>
              <a:t>Бесплатный </a:t>
            </a:r>
            <a:r>
              <a:rPr lang="ru-RU" sz="2800" dirty="0" err="1" smtClean="0">
                <a:hlinkClick r:id="rId7"/>
              </a:rPr>
              <a:t>видеокурс</a:t>
            </a:r>
            <a:r>
              <a:rPr lang="ru-RU" sz="2800" dirty="0" smtClean="0">
                <a:hlinkClick r:id="rId7"/>
              </a:rPr>
              <a:t> по </a:t>
            </a:r>
            <a:r>
              <a:rPr lang="ru-RU" sz="2800" dirty="0" err="1" smtClean="0">
                <a:hlinkClick r:id="rId7"/>
              </a:rPr>
              <a:t>PowerPoint</a:t>
            </a:r>
            <a:r>
              <a:rPr lang="ru-RU" sz="2800" dirty="0" smtClean="0">
                <a:hlinkClick r:id="rId7"/>
              </a:rPr>
              <a:t> 2010</a:t>
            </a:r>
            <a:endParaRPr lang="ru-RU" sz="2800" dirty="0" smtClean="0"/>
          </a:p>
          <a:p>
            <a:r>
              <a:rPr lang="ru-RU" sz="2800" dirty="0" smtClean="0">
                <a:hlinkClick r:id="rId8"/>
              </a:rPr>
              <a:t>Правила создания презентации от Стива Джобса</a:t>
            </a:r>
            <a:endParaRPr lang="ru-RU" sz="2800" dirty="0" smtClean="0"/>
          </a:p>
          <a:p>
            <a:endParaRPr lang="ru-RU" sz="28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3116"/>
            <a:ext cx="4714908" cy="88741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увагу!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60338"/>
            <a:ext cx="7415234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Етапи створення презентації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58200" cy="3857652"/>
          </a:xfrm>
        </p:spPr>
        <p:txBody>
          <a:bodyPr/>
          <a:lstStyle/>
          <a:p>
            <a:r>
              <a:rPr lang="uk-UA" sz="2800" dirty="0" smtClean="0"/>
              <a:t>Планування (розробка сценарію з чіткою структурою);</a:t>
            </a:r>
          </a:p>
          <a:p>
            <a:r>
              <a:rPr lang="uk-UA" sz="2800" dirty="0" smtClean="0"/>
              <a:t>Реалізація розробленого сценарію засобами редактора презентацій (</a:t>
            </a:r>
            <a:r>
              <a:rPr lang="en-US" sz="2800" dirty="0" smtClean="0"/>
              <a:t>PowerPoint</a:t>
            </a:r>
            <a:r>
              <a:rPr lang="uk-UA" sz="2800" dirty="0" smtClean="0"/>
              <a:t>);</a:t>
            </a:r>
          </a:p>
          <a:p>
            <a:r>
              <a:rPr lang="uk-UA" sz="2800" dirty="0" smtClean="0"/>
              <a:t>Додавання малюнків, таблиць, діаграм;</a:t>
            </a:r>
          </a:p>
          <a:p>
            <a:r>
              <a:rPr lang="uk-UA" sz="2800" dirty="0" smtClean="0"/>
              <a:t>Додавання елементів дизайну, анімації тощо;</a:t>
            </a:r>
          </a:p>
          <a:p>
            <a:r>
              <a:rPr lang="uk-UA" sz="2800" dirty="0"/>
              <a:t>Підготовка до демонстрації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CLIPART_OF_46774_SM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4714884"/>
            <a:ext cx="3427963" cy="190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0338"/>
            <a:ext cx="7558110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Планування презентації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58200" cy="2714645"/>
          </a:xfrm>
        </p:spPr>
        <p:txBody>
          <a:bodyPr/>
          <a:lstStyle/>
          <a:p>
            <a:r>
              <a:rPr lang="uk-UA" sz="2800" dirty="0" smtClean="0"/>
              <a:t>На якому етапі уроку буде використано презентацію?</a:t>
            </a:r>
          </a:p>
          <a:p>
            <a:r>
              <a:rPr lang="uk-UA" sz="2800" dirty="0" smtClean="0"/>
              <a:t>Який унікальний матеріал міститиме презентація?</a:t>
            </a:r>
          </a:p>
          <a:p>
            <a:r>
              <a:rPr lang="uk-UA" sz="2800" dirty="0" smtClean="0"/>
              <a:t>Чим зацікавить презентація учнів?</a:t>
            </a:r>
          </a:p>
          <a:p>
            <a:endParaRPr lang="ru-RU" dirty="0"/>
          </a:p>
        </p:txBody>
      </p:sp>
      <p:pic>
        <p:nvPicPr>
          <p:cNvPr id="10" name="Picture 2" descr="http://konspekts.ru/wp-content/uploads/2010/12/plann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4857760"/>
            <a:ext cx="3286148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0338"/>
            <a:ext cx="798673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На якому етапі уроку використовуватиметься презентація?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r>
              <a:rPr lang="uk-UA" sz="2800" dirty="0" smtClean="0"/>
              <a:t>Актуалізація опорних знань.</a:t>
            </a:r>
          </a:p>
          <a:p>
            <a:r>
              <a:rPr lang="uk-UA" sz="2800" dirty="0" smtClean="0"/>
              <a:t>Вивчення нового матеріалу.</a:t>
            </a:r>
          </a:p>
          <a:p>
            <a:pPr lvl="1"/>
            <a:r>
              <a:rPr lang="uk-UA" sz="2600" dirty="0" smtClean="0">
                <a:solidFill>
                  <a:schemeClr val="tx1"/>
                </a:solidFill>
              </a:rPr>
              <a:t>Подання матеріалу вчителем (з використання інтерактивної дошки і без).</a:t>
            </a:r>
          </a:p>
          <a:p>
            <a:pPr lvl="1"/>
            <a:r>
              <a:rPr lang="uk-UA" sz="2600" dirty="0" smtClean="0">
                <a:solidFill>
                  <a:schemeClr val="tx1"/>
                </a:solidFill>
              </a:rPr>
              <a:t>Індивідуальне вивчення матеріалу з подальшим обговоренням, узагальненням чи навчанням інших.</a:t>
            </a:r>
          </a:p>
          <a:p>
            <a:r>
              <a:rPr lang="uk-UA" sz="2800" dirty="0" smtClean="0"/>
              <a:t>Закріплення нового матеріалу.</a:t>
            </a:r>
          </a:p>
          <a:p>
            <a:r>
              <a:rPr lang="uk-UA" sz="2800" dirty="0" smtClean="0"/>
              <a:t>Формування вмінь і навичок.</a:t>
            </a:r>
          </a:p>
          <a:p>
            <a:r>
              <a:rPr lang="uk-UA" sz="2800" dirty="0" smtClean="0"/>
              <a:t>Самоконтроль та контроль.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d business tie briefcase man way sign Stock Photo - Royalty-Free, Artist: dak                           , Code: 400-05711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572008"/>
            <a:ext cx="2095478" cy="2095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60338"/>
            <a:ext cx="7715304" cy="887412"/>
          </a:xfrm>
        </p:spPr>
        <p:txBody>
          <a:bodyPr>
            <a:noAutofit/>
          </a:bodyPr>
          <a:lstStyle/>
          <a:p>
            <a:r>
              <a:rPr lang="uk-UA" dirty="0" smtClean="0"/>
              <a:t>Правила створення презентацій для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Стислий та чіткий виклад матеріалу, максимальна інформативність тексту. </a:t>
            </a:r>
          </a:p>
          <a:p>
            <a:r>
              <a:rPr lang="uk-UA" sz="2800" dirty="0" smtClean="0"/>
              <a:t>Ретельно структурована інформація. </a:t>
            </a:r>
          </a:p>
          <a:p>
            <a:r>
              <a:rPr lang="uk-UA" sz="2800" dirty="0" smtClean="0"/>
              <a:t>Важлива інформація (висновки, визначення, правила тощо) – великим та виділеним шрифтом в лівому верхньому </a:t>
            </a:r>
            <a:r>
              <a:rPr lang="uk-UA" sz="2800" dirty="0" err="1" smtClean="0"/>
              <a:t>кутi</a:t>
            </a:r>
            <a:r>
              <a:rPr lang="uk-UA" sz="2800" dirty="0" smtClean="0"/>
              <a:t> слайда.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Правила створення презентацій для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Дотримання </a:t>
            </a:r>
            <a:r>
              <a:rPr lang="uk-UA" sz="2800" dirty="0" err="1" smtClean="0"/>
              <a:t>“принципу</a:t>
            </a:r>
            <a:r>
              <a:rPr lang="uk-UA" sz="2800" dirty="0" smtClean="0"/>
              <a:t> </a:t>
            </a:r>
            <a:r>
              <a:rPr lang="uk-UA" sz="2800" dirty="0" err="1" smtClean="0"/>
              <a:t>шести”</a:t>
            </a:r>
            <a:r>
              <a:rPr lang="uk-UA" sz="2800" dirty="0" smtClean="0"/>
              <a:t>: на слайді — не більше шести рядків, кількість слів в одному рядку не перевищує п’яти-шести.</a:t>
            </a:r>
          </a:p>
          <a:p>
            <a:r>
              <a:rPr lang="uk-UA" sz="2800" dirty="0" smtClean="0"/>
              <a:t>Кожному положенню (ідеї) – окремий абзац.</a:t>
            </a:r>
          </a:p>
          <a:p>
            <a:r>
              <a:rPr lang="uk-UA" sz="2800" dirty="0" smtClean="0"/>
              <a:t>Відсутність орфографічних, граматичних і стилістичних помилок.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stock-photo--d-people-human-character-person-with-a-open-book-d-render-942463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868" y="4714884"/>
            <a:ext cx="1643074" cy="1964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Дизайн слайдів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1813" indent="-274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200" dirty="0" smtClean="0"/>
              <a:t>Аспекти дизайну слайдів: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текстове оформлення,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композиція об’єктів,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дизайн кольорів.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http://www.mobyware.ru/data/programs/images/screenshot_1_programView_165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000504"/>
            <a:ext cx="2333620" cy="2714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Текстове оформлення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Важливу інформацію краще виділяти </a:t>
            </a:r>
            <a:r>
              <a:rPr lang="uk-UA" sz="2800" i="1" dirty="0" smtClean="0">
                <a:solidFill>
                  <a:schemeClr val="hlink"/>
                </a:solidFill>
              </a:rPr>
              <a:t>кольором</a:t>
            </a:r>
            <a:r>
              <a:rPr lang="uk-UA" sz="2800" dirty="0" smtClean="0"/>
              <a:t> і </a:t>
            </a:r>
            <a:r>
              <a:rPr lang="uk-UA" sz="2800" b="1" i="1" dirty="0" smtClean="0"/>
              <a:t>напівжирним шрифтом</a:t>
            </a:r>
            <a:r>
              <a:rPr lang="uk-UA" sz="2800" dirty="0" smtClean="0"/>
              <a:t>, а не іншою </a:t>
            </a:r>
            <a:r>
              <a:rPr lang="uk-UA" sz="2800" b="1" i="1" dirty="0" smtClean="0">
                <a:latin typeface="Times New Roman" pitchFamily="18" charset="0"/>
              </a:rPr>
              <a:t>гарнітурою.</a:t>
            </a:r>
          </a:p>
          <a:p>
            <a:r>
              <a:rPr lang="uk-UA" sz="2800" dirty="0" smtClean="0"/>
              <a:t>Розмір шрифту для основного тексту повинен бути не меншим 24 кегля </a:t>
            </a:r>
            <a:r>
              <a:rPr lang="uk-UA" dirty="0" smtClean="0"/>
              <a:t>(для окремих підписів, коментарів можна використовувати 22, 20 кеглі).</a:t>
            </a:r>
          </a:p>
          <a:p>
            <a:r>
              <a:rPr lang="uk-UA" sz="2800" dirty="0" smtClean="0"/>
              <a:t>Використовувати шрифт без </a:t>
            </a:r>
            <a:r>
              <a:rPr lang="uk-UA" sz="2800" dirty="0" err="1" smtClean="0"/>
              <a:t>засічок</a:t>
            </a:r>
            <a:r>
              <a:rPr lang="uk-UA" sz="2800" dirty="0" smtClean="0"/>
              <a:t>, а 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засічками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Picture 1" descr="\\303-arthur\Raznoe\Graph\3d men\Men 3D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4643446"/>
            <a:ext cx="1517977" cy="2023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1551</TotalTime>
  <Words>586</Words>
  <Application>Microsoft Office PowerPoint</Application>
  <PresentationFormat>Екран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2" baseType="lpstr">
      <vt:lpstr>Тема2</vt:lpstr>
      <vt:lpstr>Специальное оформление</vt:lpstr>
      <vt:lpstr>211</vt:lpstr>
      <vt:lpstr>Формула</vt:lpstr>
      <vt:lpstr>Слайд 1</vt:lpstr>
      <vt:lpstr>Переваги мультимедійних презентацій</vt:lpstr>
      <vt:lpstr>Етапи створення презентації</vt:lpstr>
      <vt:lpstr>Планування презентації</vt:lpstr>
      <vt:lpstr>На якому етапі уроку використовуватиметься презентація?</vt:lpstr>
      <vt:lpstr>Правила створення презентацій для учнів</vt:lpstr>
      <vt:lpstr>Правила створення презентацій для учнів</vt:lpstr>
      <vt:lpstr>Дизайн слайдів</vt:lpstr>
      <vt:lpstr>Текстове оформлення</vt:lpstr>
      <vt:lpstr>Дизайн кольорів</vt:lpstr>
      <vt:lpstr>Допустимі сполучення кольорів в презентаціях</vt:lpstr>
      <vt:lpstr>Найбільш популярні недоречності:</vt:lpstr>
      <vt:lpstr>Що тут не так?</vt:lpstr>
      <vt:lpstr>Слайд 14</vt:lpstr>
      <vt:lpstr>Слайд 15</vt:lpstr>
      <vt:lpstr>Способи описування алгоритмів </vt:lpstr>
      <vt:lpstr>Слайд 17</vt:lpstr>
      <vt:lpstr>Слайд 18</vt:lpstr>
      <vt:lpstr>Слайд 19</vt:lpstr>
      <vt:lpstr>Слайд 20</vt:lpstr>
      <vt:lpstr>Це вже краще…</vt:lpstr>
      <vt:lpstr>Слайд 22</vt:lpstr>
      <vt:lpstr>Слайд 23</vt:lpstr>
      <vt:lpstr>Слайд 24</vt:lpstr>
      <vt:lpstr>Слайд 25</vt:lpstr>
      <vt:lpstr>Слайд 26</vt:lpstr>
      <vt:lpstr>Корисні ресурси</vt:lpstr>
      <vt:lpstr>Дякую за увагу!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презентації до уроку</dc:title>
  <dc:creator>Скрипка Аня</dc:creator>
  <cp:lastModifiedBy>JastinX</cp:lastModifiedBy>
  <cp:revision>156</cp:revision>
  <dcterms:created xsi:type="dcterms:W3CDTF">2012-12-16T09:08:14Z</dcterms:created>
  <dcterms:modified xsi:type="dcterms:W3CDTF">2013-11-21T13:41:44Z</dcterms:modified>
</cp:coreProperties>
</file>