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custShowLst>
    <p:custShow name="Произвольный показ 1" id="0">
      <p:sldLst>
        <p:sld r:id="rId2"/>
        <p:sld r:id="rId3"/>
        <p:sld r:id="rId4"/>
        <p:sld r:id="rId6"/>
        <p:sld r:id="rId5"/>
        <p:sld r:id="rId7"/>
        <p:sld r:id="rId8"/>
        <p:sld r:id="rId9"/>
        <p:sld r:id="rId10"/>
        <p:sld r:id="rId11"/>
        <p:sld r:id="rId12"/>
      </p:sldLst>
    </p:custShow>
  </p:custShowLst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33" autoAdjust="0"/>
  </p:normalViewPr>
  <p:slideViewPr>
    <p:cSldViewPr>
      <p:cViewPr varScale="1">
        <p:scale>
          <a:sx n="69" d="100"/>
          <a:sy n="69" d="100"/>
        </p:scale>
        <p:origin x="-139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16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EFDA-AD35-408C-868D-1E7B76E5E57D}" type="datetimeFigureOut">
              <a:rPr lang="uk-UA" smtClean="0"/>
              <a:t>11.11.2014</a:t>
            </a:fld>
            <a:endParaRPr lang="uk-UA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D94-AFB2-445B-908F-C29C9E7B1B7F}" type="slidenum">
              <a:rPr lang="uk-UA" smtClean="0"/>
              <a:t>‹#›</a:t>
            </a:fld>
            <a:endParaRPr lang="uk-UA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EFDA-AD35-408C-868D-1E7B76E5E57D}" type="datetimeFigureOut">
              <a:rPr lang="uk-UA" smtClean="0"/>
              <a:t>11.11.2014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D94-AFB2-445B-908F-C29C9E7B1B7F}" type="slidenum">
              <a:rPr lang="uk-UA" smtClean="0"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EFDA-AD35-408C-868D-1E7B76E5E57D}" type="datetimeFigureOut">
              <a:rPr lang="uk-UA" smtClean="0"/>
              <a:t>11.11.2014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D94-AFB2-445B-908F-C29C9E7B1B7F}" type="slidenum">
              <a:rPr lang="uk-UA" smtClean="0"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EFDA-AD35-408C-868D-1E7B76E5E57D}" type="datetimeFigureOut">
              <a:rPr lang="uk-UA" smtClean="0"/>
              <a:t>11.11.2014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D94-AFB2-445B-908F-C29C9E7B1B7F}" type="slidenum">
              <a:rPr lang="uk-UA" smtClean="0"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EFDA-AD35-408C-868D-1E7B76E5E57D}" type="datetimeFigureOut">
              <a:rPr lang="uk-UA" smtClean="0"/>
              <a:t>11.11.2014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1F91D94-AFB2-445B-908F-C29C9E7B1B7F}" type="slidenum">
              <a:rPr lang="uk-UA" smtClean="0"/>
              <a:t>‹#›</a:t>
            </a:fld>
            <a:endParaRPr lang="uk-U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EFDA-AD35-408C-868D-1E7B76E5E57D}" type="datetimeFigureOut">
              <a:rPr lang="uk-UA" smtClean="0"/>
              <a:t>11.11.2014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D94-AFB2-445B-908F-C29C9E7B1B7F}" type="slidenum">
              <a:rPr lang="uk-UA" smtClean="0"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EFDA-AD35-408C-868D-1E7B76E5E57D}" type="datetimeFigureOut">
              <a:rPr lang="uk-UA" smtClean="0"/>
              <a:t>11.11.2014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D94-AFB2-445B-908F-C29C9E7B1B7F}" type="slidenum">
              <a:rPr lang="uk-UA" smtClean="0"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EFDA-AD35-408C-868D-1E7B76E5E57D}" type="datetimeFigureOut">
              <a:rPr lang="uk-UA" smtClean="0"/>
              <a:t>11.11.2014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D94-AFB2-445B-908F-C29C9E7B1B7F}" type="slidenum">
              <a:rPr lang="uk-UA" smtClean="0"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EFDA-AD35-408C-868D-1E7B76E5E57D}" type="datetimeFigureOut">
              <a:rPr lang="uk-UA" smtClean="0"/>
              <a:t>11.11.2014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D94-AFB2-445B-908F-C29C9E7B1B7F}" type="slidenum">
              <a:rPr lang="uk-UA" smtClean="0"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EFDA-AD35-408C-868D-1E7B76E5E57D}" type="datetimeFigureOut">
              <a:rPr lang="uk-UA" smtClean="0"/>
              <a:t>11.11.2014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D94-AFB2-445B-908F-C29C9E7B1B7F}" type="slidenum">
              <a:rPr lang="uk-UA" smtClean="0"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EFDA-AD35-408C-868D-1E7B76E5E57D}" type="datetimeFigureOut">
              <a:rPr lang="uk-UA" smtClean="0"/>
              <a:t>11.11.2014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91D94-AFB2-445B-908F-C29C9E7B1B7F}" type="slidenum">
              <a:rPr lang="uk-UA" smtClean="0"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000EFDA-AD35-408C-868D-1E7B76E5E57D}" type="datetimeFigureOut">
              <a:rPr lang="uk-UA" smtClean="0"/>
              <a:t>11.11.2014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1F91D94-AFB2-445B-908F-C29C9E7B1B7F}" type="slidenum">
              <a:rPr lang="uk-UA" smtClean="0"/>
              <a:t>‹#›</a:t>
            </a:fld>
            <a:endParaRPr lang="uk-UA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2%D0%B5%D0%B1-%D1%81%D1%82%D0%BE%D1%80%D1%96%D0%BD%D0%BA%D0%B0" TargetMode="External"/><Relationship Id="rId3" Type="http://schemas.openxmlformats.org/officeDocument/2006/relationships/hyperlink" Target="http://uk.wikipedia.org/wiki/%D0%9C%D1%96%D0%B6%D0%BD%D0%B0%D1%80%D0%BE%D0%B4%D0%BD%D0%B8%D0%B9_%D1%84%D0%BE%D0%BD%D0%B5%D1%82%D0%B8%D1%87%D0%BD%D0%B8%D0%B9_%D0%B0%D0%BB%D1%84%D0%B0%D0%B2%D1%96%D1%82" TargetMode="External"/><Relationship Id="rId7" Type="http://schemas.openxmlformats.org/officeDocument/2006/relationships/hyperlink" Target="http://uk.wikipedia.org/wiki/%D0%93%D1%96%D0%BF%D0%B5%D1%80%D1%82%D0%B5%D0%BA%D1%81%D1%82" TargetMode="External"/><Relationship Id="rId2" Type="http://schemas.openxmlformats.org/officeDocument/2006/relationships/hyperlink" Target="http://uk.wikipedia.org/wiki/%D0%90%D0%BD%D0%B3%D0%BB%D1%96%D0%B9%D1%81%D1%8C%D0%BA%D0%B0_%D0%BC%D0%BE%D0%B2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86%D0%BD%D1%82%D0%B5%D1%80%D0%BD%D0%B5%D1%82" TargetMode="External"/><Relationship Id="rId5" Type="http://schemas.openxmlformats.org/officeDocument/2006/relationships/hyperlink" Target="http://uk.wikipedia.org/wiki/%D0%9A%D0%BE%D0%BC%D0%BF'%D1%8E%D1%82%D0%B5%D1%80" TargetMode="External"/><Relationship Id="rId4" Type="http://schemas.openxmlformats.org/officeDocument/2006/relationships/hyperlink" Target="http://uk.wikipedia.org/wiki/%D0%9F%D1%80%D0%BE%D0%B3%D1%80%D0%B0%D0%BC%D0%BD%D0%B5_%D0%B7%D0%B0%D0%B1%D0%B5%D0%B7%D0%BF%D0%B5%D1%87%D0%B5%D0%BD%D0%BD%D1%8F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8800" dirty="0" smtClean="0"/>
              <a:t>БРАУЗЕРИ</a:t>
            </a:r>
            <a:endParaRPr lang="uk-UA" sz="8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5816" y="4941168"/>
            <a:ext cx="6228184" cy="1800200"/>
          </a:xfrm>
        </p:spPr>
        <p:txBody>
          <a:bodyPr>
            <a:normAutofit fontScale="92500"/>
          </a:bodyPr>
          <a:lstStyle/>
          <a:p>
            <a:endParaRPr lang="uk-UA" sz="1600" dirty="0" smtClean="0"/>
          </a:p>
          <a:p>
            <a:endParaRPr lang="uk-UA" sz="1600" dirty="0"/>
          </a:p>
          <a:p>
            <a:endParaRPr lang="uk-UA" sz="1600" dirty="0" smtClean="0"/>
          </a:p>
          <a:p>
            <a:endParaRPr lang="uk-UA" sz="1600" dirty="0"/>
          </a:p>
          <a:p>
            <a:endParaRPr lang="uk-UA" sz="1600" dirty="0" smtClean="0"/>
          </a:p>
          <a:p>
            <a:r>
              <a:rPr lang="uk-UA" sz="1600" dirty="0"/>
              <a:t> </a:t>
            </a:r>
            <a:r>
              <a:rPr lang="uk-UA" sz="1600" dirty="0" smtClean="0"/>
              <a:t>                      Презентацію виконала: Антончук Вікторія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3851075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36104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Opera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8363272" cy="5040560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Opera (</a:t>
            </a:r>
            <a:r>
              <a:rPr lang="uk-UA" dirty="0"/>
              <a:t>Опера) - веб-браузер і програмний пакет для роботи в Інтернеті, що випускається компанією </a:t>
            </a:r>
            <a:r>
              <a:rPr lang="en-US" dirty="0"/>
              <a:t>Opera Software. </a:t>
            </a:r>
            <a:r>
              <a:rPr lang="uk-UA" dirty="0"/>
              <a:t>Розроблено в 1994 році групою дослідників з норвезької компанії </a:t>
            </a:r>
            <a:r>
              <a:rPr lang="en-US" dirty="0"/>
              <a:t>Telenor. </a:t>
            </a:r>
            <a:r>
              <a:rPr lang="uk-UA" dirty="0"/>
              <a:t>З 1995 року продукт компанії </a:t>
            </a:r>
            <a:r>
              <a:rPr lang="en-US" dirty="0"/>
              <a:t>Opera Software, </a:t>
            </a:r>
            <a:r>
              <a:rPr lang="uk-UA" dirty="0"/>
              <a:t>утвореної авторами першої версії браузера. Сумарна ринкова частка </a:t>
            </a:r>
            <a:r>
              <a:rPr lang="en-US" dirty="0"/>
              <a:t>Mozilla </a:t>
            </a:r>
            <a:r>
              <a:rPr lang="uk-UA" dirty="0"/>
              <a:t>і </a:t>
            </a:r>
            <a:r>
              <a:rPr lang="en-US" dirty="0"/>
              <a:t>Opera Mobile </a:t>
            </a:r>
            <a:r>
              <a:rPr lang="uk-UA" dirty="0"/>
              <a:t>в березні 2011 року становила 2,15 %. Крім того, частка </a:t>
            </a:r>
            <a:r>
              <a:rPr lang="en-US" dirty="0"/>
              <a:t>Opera Mini </a:t>
            </a:r>
            <a:r>
              <a:rPr lang="uk-UA" dirty="0"/>
              <a:t>становила 1,06 %. У Росії відсоток користувачів браузера набагато вище </a:t>
            </a:r>
            <a:r>
              <a:rPr lang="uk-UA" dirty="0" smtClean="0"/>
              <a:t>середньосвітового</a:t>
            </a:r>
          </a:p>
          <a:p>
            <a:r>
              <a:rPr lang="uk-UA" dirty="0" smtClean="0"/>
              <a:t>Браузер </a:t>
            </a:r>
            <a:r>
              <a:rPr lang="en-US" dirty="0"/>
              <a:t>Opera </a:t>
            </a:r>
            <a:r>
              <a:rPr lang="uk-UA" dirty="0"/>
              <a:t>портований під кілька операційних систем (включаючи </a:t>
            </a:r>
            <a:r>
              <a:rPr lang="en-US" dirty="0"/>
              <a:t>Microsoft Windows, Mac OS X, Linux, FreeBSD, Solaris, </a:t>
            </a:r>
            <a:r>
              <a:rPr lang="uk-UA" dirty="0"/>
              <a:t>а також для мобільних платформ на основі </a:t>
            </a:r>
            <a:r>
              <a:rPr lang="en-US" dirty="0"/>
              <a:t>Symbian, Maemo, Java, Android, Windows Mobile, iPhone) </a:t>
            </a:r>
            <a:r>
              <a:rPr lang="uk-UA" dirty="0"/>
              <a:t>і платформ (</a:t>
            </a:r>
            <a:r>
              <a:rPr lang="en-US" dirty="0"/>
              <a:t>Intel, Sparc, PowerPC</a:t>
            </a:r>
            <a:r>
              <a:rPr lang="en-US" dirty="0" smtClean="0"/>
              <a:t>)</a:t>
            </a:r>
            <a:endParaRPr lang="uk-UA" dirty="0" smtClean="0"/>
          </a:p>
          <a:p>
            <a:r>
              <a:rPr lang="uk-UA" dirty="0" smtClean="0"/>
              <a:t>Движок </a:t>
            </a:r>
            <a:r>
              <a:rPr lang="en-US" dirty="0"/>
              <a:t>Opera (Presto) </a:t>
            </a:r>
            <a:r>
              <a:rPr lang="uk-UA" dirty="0"/>
              <a:t>ліцензований </a:t>
            </a:r>
            <a:r>
              <a:rPr lang="en-US" dirty="0"/>
              <a:t>Adobe </a:t>
            </a:r>
            <a:r>
              <a:rPr lang="uk-UA" dirty="0"/>
              <a:t>і інтегрований пакет </a:t>
            </a:r>
            <a:r>
              <a:rPr lang="en-US" dirty="0"/>
              <a:t>Adobe Creative Suite (</a:t>
            </a:r>
            <a:r>
              <a:rPr lang="uk-UA" dirty="0"/>
              <a:t>зокрема, </a:t>
            </a:r>
            <a:r>
              <a:rPr lang="en-US" dirty="0"/>
              <a:t>Presto </a:t>
            </a:r>
            <a:r>
              <a:rPr lang="uk-UA" dirty="0"/>
              <a:t>використовується в </a:t>
            </a:r>
            <a:r>
              <a:rPr lang="en-US" dirty="0"/>
              <a:t>Adobe GoLive </a:t>
            </a:r>
            <a:r>
              <a:rPr lang="uk-UA" dirty="0"/>
              <a:t>і </a:t>
            </a:r>
            <a:r>
              <a:rPr lang="en-US" dirty="0"/>
              <a:t>Dreamweaver</a:t>
            </a:r>
            <a:r>
              <a:rPr lang="en-US" dirty="0" smtClean="0"/>
              <a:t>)</a:t>
            </a:r>
            <a:endParaRPr lang="uk-UA" dirty="0" smtClean="0"/>
          </a:p>
          <a:p>
            <a:r>
              <a:rPr lang="uk-UA" dirty="0" smtClean="0"/>
              <a:t>В </a:t>
            </a:r>
            <a:r>
              <a:rPr lang="en-US" dirty="0"/>
              <a:t>Opera </a:t>
            </a:r>
            <a:r>
              <a:rPr lang="uk-UA" dirty="0"/>
              <a:t>вбудований </a:t>
            </a:r>
            <a:r>
              <a:rPr lang="en-US" dirty="0"/>
              <a:t>TDI-</a:t>
            </a:r>
            <a:r>
              <a:rPr lang="uk-UA" dirty="0"/>
              <a:t>інтерфейс, що настроюється блокування спливаючих вікон, є захист від шахрайства, менеджер закачувань, </a:t>
            </a:r>
            <a:r>
              <a:rPr lang="en-US" dirty="0"/>
              <a:t>BitTorrent-</a:t>
            </a:r>
            <a:r>
              <a:rPr lang="uk-UA" dirty="0"/>
              <a:t>клієнт, меню пошуку, </a:t>
            </a:r>
            <a:r>
              <a:rPr lang="en-US" dirty="0"/>
              <a:t>RSS-</a:t>
            </a:r>
            <a:r>
              <a:rPr lang="uk-UA" dirty="0"/>
              <a:t>агрегатор. Також в пакет входить поштовий клієнт </a:t>
            </a:r>
            <a:r>
              <a:rPr lang="en-US" dirty="0"/>
              <a:t>Opera Mail </a:t>
            </a:r>
            <a:r>
              <a:rPr lang="uk-UA" dirty="0"/>
              <a:t>і клієнт для </a:t>
            </a:r>
            <a:r>
              <a:rPr lang="en-US" dirty="0"/>
              <a:t>IRC-</a:t>
            </a:r>
            <a:r>
              <a:rPr lang="uk-UA" dirty="0"/>
              <a:t>мереж.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4797152"/>
            <a:ext cx="2476485" cy="185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5854914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-1548680" y="1556792"/>
            <a:ext cx="1285799" cy="1008112"/>
          </a:xfrm>
        </p:spPr>
        <p:txBody>
          <a:bodyPr>
            <a:normAutofit/>
          </a:bodyPr>
          <a:lstStyle/>
          <a:p>
            <a:endParaRPr lang="uk-UA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92695"/>
            <a:ext cx="3816424" cy="5512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4355976" y="696075"/>
            <a:ext cx="4572000" cy="5509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sz="3200" dirty="0" smtClean="0"/>
              <a:t>Ведучи боротьбу за нинішнього користувача, компанії-творці більше і більше вдосконалюють браузери. У майбутньому очікується створення нового браузера - </a:t>
            </a:r>
            <a:r>
              <a:rPr lang="en-US" sz="3200" dirty="0" err="1" smtClean="0"/>
              <a:t>Gizelle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088714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/>
          <a:lstStyle/>
          <a:p>
            <a:r>
              <a:rPr lang="uk-UA" dirty="0" smtClean="0"/>
              <a:t>Що таке браузер?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363272" cy="5256584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vi-VN" b="1" dirty="0" smtClean="0"/>
              <a:t>Бра́узер</a:t>
            </a:r>
            <a:r>
              <a:rPr lang="vi-VN" dirty="0" smtClean="0"/>
              <a:t>,також бравзер,</a:t>
            </a:r>
            <a:r>
              <a:rPr lang="vi-VN" b="1" dirty="0" smtClean="0"/>
              <a:t>огляда́ч</a:t>
            </a:r>
            <a:r>
              <a:rPr lang="vi-VN" dirty="0"/>
              <a:t>, </a:t>
            </a:r>
            <a:r>
              <a:rPr lang="vi-VN" b="1" dirty="0"/>
              <a:t>(веб-</a:t>
            </a:r>
            <a:r>
              <a:rPr lang="vi-VN" b="1" dirty="0" smtClean="0"/>
              <a:t>)</a:t>
            </a:r>
            <a:r>
              <a:rPr lang="uk-UA" b="1" dirty="0" smtClean="0"/>
              <a:t> </a:t>
            </a:r>
            <a:r>
              <a:rPr lang="vi-VN" b="1" dirty="0" smtClean="0"/>
              <a:t>переглядач</a:t>
            </a:r>
            <a:r>
              <a:rPr lang="vi-VN" dirty="0" smtClean="0"/>
              <a:t>(</a:t>
            </a:r>
            <a:r>
              <a:rPr lang="vi-VN" dirty="0" smtClean="0">
                <a:hlinkClick r:id="rId2" tooltip="Англійська мова"/>
              </a:rPr>
              <a:t>англ</a:t>
            </a:r>
            <a:r>
              <a:rPr lang="vi-VN" dirty="0">
                <a:hlinkClick r:id="rId2" tooltip="Англійська мова"/>
              </a:rPr>
              <a:t>.</a:t>
            </a:r>
            <a:r>
              <a:rPr lang="vi-VN" dirty="0"/>
              <a:t> </a:t>
            </a:r>
            <a:r>
              <a:rPr lang="en-US" i="1" dirty="0"/>
              <a:t>browser</a:t>
            </a:r>
            <a:r>
              <a:rPr lang="en-US" dirty="0"/>
              <a:t> </a:t>
            </a:r>
            <a:r>
              <a:rPr lang="vi-VN" dirty="0">
                <a:hlinkClick r:id="rId3" tooltip="Міжнародний фонетичний алфавіт"/>
              </a:rPr>
              <a:t>МФА</a:t>
            </a:r>
            <a:r>
              <a:rPr lang="vi-VN" dirty="0"/>
              <a:t>: [ˈ</a:t>
            </a:r>
            <a:r>
              <a:rPr lang="en-US" dirty="0"/>
              <a:t>braʊ̯zɚ] </a:t>
            </a:r>
            <a:r>
              <a:rPr lang="vi-VN" i="1" dirty="0"/>
              <a:t>бра́вза</a:t>
            </a:r>
            <a:r>
              <a:rPr lang="vi-VN" dirty="0"/>
              <a:t> — переглядач) —</a:t>
            </a:r>
            <a:r>
              <a:rPr lang="vi-VN" dirty="0">
                <a:hlinkClick r:id="rId4" tooltip="Програмне забезпечення"/>
              </a:rPr>
              <a:t>програмне забезпечення</a:t>
            </a:r>
            <a:r>
              <a:rPr lang="vi-VN" dirty="0"/>
              <a:t> для </a:t>
            </a:r>
            <a:r>
              <a:rPr lang="vi-VN" dirty="0">
                <a:hlinkClick r:id="rId5" tooltip="Комп'ютер"/>
              </a:rPr>
              <a:t>комп'ютера</a:t>
            </a:r>
            <a:r>
              <a:rPr lang="vi-VN" dirty="0"/>
              <a:t> або іншого електронного пристрою, як правило, під'єднаного до</a:t>
            </a:r>
            <a:r>
              <a:rPr lang="vi-VN" dirty="0">
                <a:hlinkClick r:id="rId6" tooltip="Інтернет"/>
              </a:rPr>
              <a:t>Інтернету</a:t>
            </a:r>
            <a:r>
              <a:rPr lang="vi-VN" dirty="0"/>
              <a:t>, що дає можливість користувачеві взаємодіяти з текстом, малюнками або іншою інформацією на</a:t>
            </a:r>
            <a:r>
              <a:rPr lang="vi-VN" dirty="0">
                <a:hlinkClick r:id="rId7" tooltip="Гіпертекст"/>
              </a:rPr>
              <a:t>гіпертекстовій</a:t>
            </a:r>
            <a:r>
              <a:rPr lang="vi-VN" dirty="0"/>
              <a:t> </a:t>
            </a:r>
            <a:r>
              <a:rPr lang="vi-VN" dirty="0">
                <a:hlinkClick r:id="rId8" tooltip="Веб-сторінка"/>
              </a:rPr>
              <a:t>веб-сторінці</a:t>
            </a:r>
            <a:r>
              <a:rPr lang="vi-VN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35404115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0188624" y="2924944"/>
            <a:ext cx="539552" cy="792088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512" y="116632"/>
            <a:ext cx="8856984" cy="3168352"/>
          </a:xfrm>
        </p:spPr>
        <p:txBody>
          <a:bodyPr>
            <a:noAutofit/>
          </a:bodyPr>
          <a:lstStyle/>
          <a:p>
            <a:r>
              <a:rPr lang="uk-UA" sz="1800" dirty="0"/>
              <a:t>Браузери постійно розвивалися з часів зародження Всесвітньої павутини, і з її зростанням ставали все більш популярними програмами. Нині браузер - комплексне додаток для обробки і виведення різних складових веб-сторінки, і для надання інтерфейсу між веб-сайтом і його відвідувачем. Практично всі популярні браузери поширюються безкоштовно або «в комплекті» з іншими додатками: </a:t>
            </a:r>
            <a:r>
              <a:rPr lang="en-US" sz="1800" dirty="0"/>
              <a:t>Internet Explorer (</a:t>
            </a:r>
            <a:r>
              <a:rPr lang="uk-UA" sz="1800" dirty="0"/>
              <a:t>спільно з </a:t>
            </a:r>
            <a:r>
              <a:rPr lang="en-US" sz="1800" dirty="0"/>
              <a:t>Microsoft Windows), Mozilla Firefox (</a:t>
            </a:r>
            <a:r>
              <a:rPr lang="uk-UA" sz="1800" dirty="0"/>
              <a:t>безкоштовно, вільне ПЗ, сумісно з деякими дистрибутивами </a:t>
            </a:r>
            <a:r>
              <a:rPr lang="en-US" sz="1800" dirty="0"/>
              <a:t>Linux, </a:t>
            </a:r>
            <a:r>
              <a:rPr lang="uk-UA" sz="1800" dirty="0"/>
              <a:t>наприклад </a:t>
            </a:r>
            <a:r>
              <a:rPr lang="en-US" sz="1800" dirty="0"/>
              <a:t>Ubuntu), Safari (</a:t>
            </a:r>
            <a:r>
              <a:rPr lang="uk-UA" sz="1800" dirty="0"/>
              <a:t>спільно з </a:t>
            </a:r>
            <a:r>
              <a:rPr lang="en-US" sz="1800" dirty="0"/>
              <a:t>Mac OS X </a:t>
            </a:r>
            <a:r>
              <a:rPr lang="uk-UA" sz="1800" dirty="0"/>
              <a:t>і безкоштовно для </a:t>
            </a:r>
            <a:r>
              <a:rPr lang="en-US" sz="1800" dirty="0"/>
              <a:t>Microsoft Windows), Opera (</a:t>
            </a:r>
            <a:r>
              <a:rPr lang="uk-UA" sz="1800" dirty="0"/>
              <a:t>безкоштовно починаючи з версії 8.50), </a:t>
            </a:r>
            <a:r>
              <a:rPr lang="en-US" sz="1800" dirty="0"/>
              <a:t>Google Chrome (</a:t>
            </a:r>
            <a:r>
              <a:rPr lang="uk-UA" sz="1800" dirty="0"/>
              <a:t>безкоштовно), </a:t>
            </a:r>
            <a:r>
              <a:rPr lang="en-US" sz="1800" dirty="0"/>
              <a:t>Avant (</a:t>
            </a:r>
            <a:r>
              <a:rPr lang="uk-UA" sz="1800" dirty="0"/>
              <a:t>безкоштовно).</a:t>
            </a: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0059" r="10059"/>
          <a:stretch>
            <a:fillRect/>
          </a:stretch>
        </p:blipFill>
        <p:spPr bwMode="auto">
          <a:xfrm>
            <a:off x="1259632" y="3356992"/>
            <a:ext cx="6480720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49151138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47248" cy="995710"/>
          </a:xfrm>
        </p:spPr>
        <p:txBody>
          <a:bodyPr>
            <a:noAutofit/>
          </a:bodyPr>
          <a:lstStyle/>
          <a:p>
            <a:pPr algn="ctr"/>
            <a:r>
              <a:rPr lang="uk-UA" sz="6000" dirty="0" smtClean="0"/>
              <a:t>Поява </a:t>
            </a:r>
            <a:r>
              <a:rPr lang="en-US" sz="6000" dirty="0">
                <a:solidFill>
                  <a:schemeClr val="bg1"/>
                </a:solidFill>
              </a:rPr>
              <a:t>Mozilla</a:t>
            </a:r>
            <a:endParaRPr lang="uk-UA" sz="6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996952"/>
            <a:ext cx="7715200" cy="3312368"/>
          </a:xfrm>
        </p:spPr>
        <p:txBody>
          <a:bodyPr>
            <a:normAutofit/>
          </a:bodyPr>
          <a:lstStyle/>
          <a:p>
            <a:r>
              <a:rPr lang="uk-UA" sz="1600" dirty="0" smtClean="0"/>
              <a:t> З-за </a:t>
            </a:r>
            <a:r>
              <a:rPr lang="uk-UA" sz="1600" dirty="0"/>
              <a:t>втрати ринку доходи компанії </a:t>
            </a:r>
            <a:r>
              <a:rPr lang="en-US" sz="1600" dirty="0"/>
              <a:t>Netscape </a:t>
            </a:r>
            <a:r>
              <a:rPr lang="uk-UA" sz="1600" dirty="0"/>
              <a:t>впали і її придбала </a:t>
            </a:r>
            <a:r>
              <a:rPr lang="en-US" sz="1600" dirty="0"/>
              <a:t>AOL, </a:t>
            </a:r>
            <a:r>
              <a:rPr lang="uk-UA" sz="1600" dirty="0"/>
              <a:t>а вихідний код браузера </a:t>
            </a:r>
            <a:r>
              <a:rPr lang="en-US" sz="1600" dirty="0"/>
              <a:t>Netscape </a:t>
            </a:r>
            <a:r>
              <a:rPr lang="uk-UA" sz="1600" dirty="0"/>
              <a:t>був випущений під вільною </a:t>
            </a:r>
            <a:r>
              <a:rPr lang="uk-UA" sz="1600" dirty="0" smtClean="0"/>
              <a:t>ліцензією. </a:t>
            </a:r>
            <a:r>
              <a:rPr lang="uk-UA" sz="1600" dirty="0"/>
              <a:t>Назва «</a:t>
            </a:r>
            <a:r>
              <a:rPr lang="en-US" sz="1600" dirty="0"/>
              <a:t>Mozilla» </a:t>
            </a:r>
            <a:r>
              <a:rPr lang="uk-UA" sz="1600" dirty="0"/>
              <a:t>спочатку було присутнє у браузері від </a:t>
            </a:r>
            <a:r>
              <a:rPr lang="en-US" sz="1600" dirty="0"/>
              <a:t>Netscape </a:t>
            </a:r>
            <a:r>
              <a:rPr lang="uk-UA" sz="1600" dirty="0"/>
              <a:t>і означало скорочення слів </a:t>
            </a:r>
            <a:r>
              <a:rPr lang="en-US" sz="1600" dirty="0" smtClean="0"/>
              <a:t>Mosaic</a:t>
            </a:r>
            <a:r>
              <a:rPr lang="uk-UA" sz="1600" dirty="0" smtClean="0"/>
              <a:t> </a:t>
            </a:r>
            <a:r>
              <a:rPr lang="en-US" sz="1600" dirty="0" smtClean="0"/>
              <a:t>+</a:t>
            </a:r>
            <a:r>
              <a:rPr lang="uk-UA" sz="1600" dirty="0" smtClean="0"/>
              <a:t> </a:t>
            </a:r>
            <a:r>
              <a:rPr lang="en-US" sz="1600" dirty="0" smtClean="0"/>
              <a:t>killer. </a:t>
            </a:r>
            <a:r>
              <a:rPr lang="uk-UA" sz="1600" dirty="0"/>
              <a:t>Однак цей код було вирішено не використовувати і замість нього для </a:t>
            </a:r>
            <a:r>
              <a:rPr lang="en-US" sz="1600" dirty="0"/>
              <a:t>Netscape 6 </a:t>
            </a:r>
            <a:r>
              <a:rPr lang="uk-UA" sz="1600" dirty="0"/>
              <a:t>з нуля був написаний новий движок (</a:t>
            </a:r>
            <a:r>
              <a:rPr lang="en-US" sz="1600" dirty="0"/>
              <a:t>Gecko), </a:t>
            </a:r>
            <a:r>
              <a:rPr lang="uk-UA" sz="1600" dirty="0"/>
              <a:t>спочатку орієнтувався на повну підтримку стандартів, на основі якого пізніше було створено </a:t>
            </a:r>
            <a:r>
              <a:rPr lang="uk-UA" sz="1600" dirty="0" smtClean="0"/>
              <a:t>браузер</a:t>
            </a:r>
          </a:p>
          <a:p>
            <a:r>
              <a:rPr lang="uk-UA" sz="1600" dirty="0" smtClean="0"/>
              <a:t>Згодом </a:t>
            </a:r>
            <a:r>
              <a:rPr lang="uk-UA" sz="1600" dirty="0"/>
              <a:t>в </a:t>
            </a:r>
            <a:r>
              <a:rPr lang="en-US" sz="1600" dirty="0"/>
              <a:t>Mozilla Foundation </a:t>
            </a:r>
            <a:r>
              <a:rPr lang="uk-UA" sz="1600" dirty="0"/>
              <a:t>було прийняте рішення поставляти і розвивати браузер окремо від загального пакету і народився проект </a:t>
            </a:r>
            <a:r>
              <a:rPr lang="en-US" sz="1600" dirty="0"/>
              <a:t>Mozilla Firefox. Firefox </a:t>
            </a:r>
            <a:r>
              <a:rPr lang="uk-UA" sz="1600" dirty="0"/>
              <a:t>містить багато можливостей, відсутніх в </a:t>
            </a:r>
            <a:r>
              <a:rPr lang="en-US" sz="1600" dirty="0"/>
              <a:t>IE </a:t>
            </a:r>
            <a:r>
              <a:rPr lang="uk-UA" sz="1600" dirty="0"/>
              <a:t>або інших браузерах, і поступово набирає популярність</a:t>
            </a: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484784"/>
            <a:ext cx="4608512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19691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363272" cy="63567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/>
              <a:t>Перший браузер</a:t>
            </a:r>
            <a:endParaRPr lang="uk-UA" sz="4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052736"/>
            <a:ext cx="3008313" cy="5400600"/>
          </a:xfrm>
        </p:spPr>
        <p:txBody>
          <a:bodyPr>
            <a:noAutofit/>
          </a:bodyPr>
          <a:lstStyle/>
          <a:p>
            <a:r>
              <a:rPr lang="uk-UA" sz="1800" dirty="0"/>
              <a:t>Першим поширеним браузером з графічним інтерфейсом був </a:t>
            </a:r>
            <a:r>
              <a:rPr lang="en-US" sz="1800" dirty="0"/>
              <a:t>NCSA Mosaic. </a:t>
            </a:r>
            <a:r>
              <a:rPr lang="uk-UA" sz="1800" dirty="0"/>
              <a:t>Вихідний код цього одного з перших браузерів був відкритий і деякі інші браузери (</a:t>
            </a:r>
            <a:r>
              <a:rPr lang="en-US" sz="1800" dirty="0"/>
              <a:t>Netscape Navigator </a:t>
            </a:r>
            <a:r>
              <a:rPr lang="uk-UA" sz="1800" dirty="0"/>
              <a:t>і </a:t>
            </a:r>
            <a:r>
              <a:rPr lang="en-US" sz="1800" dirty="0"/>
              <a:t>Internet Explorer) </a:t>
            </a:r>
            <a:r>
              <a:rPr lang="uk-UA" sz="1800" dirty="0"/>
              <a:t>взяли його за основу. Цей браузер мав свої недоліки, але майже всі вони були усунені у браузері </a:t>
            </a:r>
            <a:r>
              <a:rPr lang="en-US" sz="1800" dirty="0"/>
              <a:t>Netscape Navigator (</a:t>
            </a:r>
            <a:r>
              <a:rPr lang="uk-UA" sz="1800" dirty="0"/>
              <a:t>деякі співробітники компанії </a:t>
            </a:r>
            <a:r>
              <a:rPr lang="en-US" sz="1800" dirty="0"/>
              <a:t>Netscape </a:t>
            </a:r>
            <a:r>
              <a:rPr lang="uk-UA" sz="1800" dirty="0"/>
              <a:t>були з </a:t>
            </a:r>
            <a:r>
              <a:rPr lang="en-US" sz="1800" dirty="0"/>
              <a:t>NCSA </a:t>
            </a:r>
            <a:r>
              <a:rPr lang="uk-UA" sz="1800" dirty="0"/>
              <a:t>і брали участь у розробці </a:t>
            </a:r>
            <a:r>
              <a:rPr lang="en-US" sz="1800" dirty="0"/>
              <a:t>Mosaic)</a:t>
            </a:r>
            <a:endParaRPr lang="uk-UA" sz="1800" dirty="0"/>
          </a:p>
        </p:txBody>
      </p:sp>
      <p:pic>
        <p:nvPicPr>
          <p:cNvPr id="9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5050" y="1052736"/>
            <a:ext cx="5111750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209721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/>
          <a:lstStyle/>
          <a:p>
            <a:r>
              <a:rPr lang="uk-UA" b="0" dirty="0">
                <a:effectLst/>
              </a:rPr>
              <a:t>Класифікація браузерів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608"/>
          </a:xfrm>
        </p:spPr>
        <p:txBody>
          <a:bodyPr/>
          <a:lstStyle/>
          <a:p>
            <a:r>
              <a:rPr lang="uk-UA" sz="1800" dirty="0"/>
              <a:t>Звичайно ж, зручність і функціональність браузерів, що дозволяє виділити найбільш часто використовувані і трохи менше використовуються браузери.</a:t>
            </a:r>
          </a:p>
          <a:p>
            <a:pPr marL="137160" indent="0">
              <a:buNone/>
            </a:pPr>
            <a:r>
              <a:rPr lang="uk-UA" dirty="0" smtClean="0">
                <a:solidFill>
                  <a:srgbClr val="0070C0"/>
                </a:solidFill>
              </a:rPr>
              <a:t>Поширені     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uk-UA" dirty="0" smtClean="0">
                <a:solidFill>
                  <a:srgbClr val="0070C0"/>
                </a:solidFill>
              </a:rPr>
              <a:t> Менш поширені      Текстові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475656" y="2708920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860032" y="2655883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7669796" y="2708920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202078" y="3645023"/>
            <a:ext cx="25471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u="sng" dirty="0" smtClean="0"/>
              <a:t>Internet Explorer, Mozilla Firefox, Safari, Google Chrome, Opera</a:t>
            </a:r>
            <a:endParaRPr lang="ru-RU" b="1" i="1" u="sng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369225" y="3645024"/>
            <a:ext cx="298161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u="sng" dirty="0" smtClean="0"/>
              <a:t>ChromePlus[, SRWare Iron, Chromium, Mozilla, Netscape Navigator, Flock </a:t>
            </a:r>
            <a:r>
              <a:rPr lang="ru-RU" b="1" i="1" u="sng" dirty="0" smtClean="0"/>
              <a:t>и др.</a:t>
            </a:r>
            <a:endParaRPr lang="ru-RU" b="1" i="1" u="sng" dirty="0"/>
          </a:p>
        </p:txBody>
      </p:sp>
      <p:sp>
        <p:nvSpPr>
          <p:cNvPr id="15" name="TextBox 14"/>
          <p:cNvSpPr txBox="1"/>
          <p:nvPr/>
        </p:nvSpPr>
        <p:spPr>
          <a:xfrm>
            <a:off x="6242366" y="3737355"/>
            <a:ext cx="28548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 b="1" i="1" u="sng" dirty="0" smtClean="0"/>
              <a:t>Alynx, ELinks, Links, Lynx, Netrik, w3m, WebbIE, DOSLynx</a:t>
            </a:r>
            <a:endParaRPr lang="ru-RU" sz="2000" b="1" i="1" u="sng" dirty="0"/>
          </a:p>
        </p:txBody>
      </p:sp>
    </p:spTree>
    <p:extLst>
      <p:ext uri="{BB962C8B-B14F-4D97-AF65-F5344CB8AC3E}">
        <p14:creationId xmlns:p14="http://schemas.microsoft.com/office/powerpoint/2010/main" val="1856778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8012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Internet Explorer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8640960" cy="4104456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n-US" dirty="0"/>
              <a:t>Windows Internet Explorer (</a:t>
            </a:r>
            <a:r>
              <a:rPr lang="uk-UA" dirty="0"/>
              <a:t>читається інтернет </a:t>
            </a:r>
            <a:r>
              <a:rPr lang="uk-UA" dirty="0" smtClean="0"/>
              <a:t>експлорер</a:t>
            </a:r>
            <a:r>
              <a:rPr lang="uk-UA" dirty="0"/>
              <a:t>, раніше - </a:t>
            </a:r>
            <a:r>
              <a:rPr lang="en-US" dirty="0"/>
              <a:t>Microsoft Internet Explorer </a:t>
            </a:r>
            <a:r>
              <a:rPr lang="uk-UA" dirty="0"/>
              <a:t>або просто </a:t>
            </a:r>
            <a:r>
              <a:rPr lang="en-US" dirty="0"/>
              <a:t>Internet Explorer - </a:t>
            </a:r>
            <a:r>
              <a:rPr lang="uk-UA" dirty="0"/>
              <a:t>серія браузерів, що розробляється корпорацією </a:t>
            </a:r>
            <a:r>
              <a:rPr lang="en-US" dirty="0"/>
              <a:t>Microsoft </a:t>
            </a:r>
            <a:r>
              <a:rPr lang="uk-UA" dirty="0"/>
              <a:t>з 1995 року. Входить до комплекту операційних систем сімейства </a:t>
            </a:r>
            <a:r>
              <a:rPr lang="en-US" dirty="0"/>
              <a:t>Windows. </a:t>
            </a:r>
            <a:r>
              <a:rPr lang="uk-UA" dirty="0"/>
              <a:t>Займає перше місце по числу </a:t>
            </a:r>
            <a:r>
              <a:rPr lang="uk-UA" dirty="0" smtClean="0"/>
              <a:t>користувачів.</a:t>
            </a:r>
          </a:p>
          <a:p>
            <a:pPr algn="just"/>
            <a:r>
              <a:rPr lang="uk-UA" dirty="0" smtClean="0"/>
              <a:t>Зазнав </a:t>
            </a:r>
            <a:r>
              <a:rPr lang="uk-UA" dirty="0"/>
              <a:t>безліч </a:t>
            </a:r>
            <a:r>
              <a:rPr lang="uk-UA" dirty="0" smtClean="0"/>
              <a:t>змін, </a:t>
            </a:r>
            <a:r>
              <a:rPr lang="uk-UA" dirty="0"/>
              <a:t>остання версія вийшла 14 березня 2011, </a:t>
            </a:r>
            <a:r>
              <a:rPr lang="en-US" dirty="0"/>
              <a:t>IE </a:t>
            </a:r>
            <a:r>
              <a:rPr lang="en-US" dirty="0" smtClean="0"/>
              <a:t>9.0</a:t>
            </a:r>
            <a:endParaRPr lang="uk-UA" dirty="0" smtClean="0"/>
          </a:p>
          <a:p>
            <a:pPr algn="just"/>
            <a:r>
              <a:rPr lang="uk-UA" dirty="0" smtClean="0"/>
              <a:t>Доступний </a:t>
            </a:r>
            <a:r>
              <a:rPr lang="uk-UA" dirty="0"/>
              <a:t>в 32-х і 64-х бітних версіях виключно для </a:t>
            </a:r>
            <a:r>
              <a:rPr lang="en-US" dirty="0"/>
              <a:t>Windows Vista, Windows Server 2008, Windows 7, Windows Server 2008 R2. IE9 </a:t>
            </a:r>
            <a:r>
              <a:rPr lang="uk-UA" dirty="0"/>
              <a:t>отримав оновлений інтерфейс. Він підтримує більшість специфікацій, округлені кордону, вбудовану обробку, вбудовані колірні профілі </a:t>
            </a:r>
            <a:r>
              <a:rPr lang="en-US" dirty="0"/>
              <a:t>ICC, </a:t>
            </a:r>
            <a:r>
              <a:rPr lang="uk-UA" dirty="0"/>
              <a:t>забезпечує більш швидку обробку </a:t>
            </a:r>
            <a:r>
              <a:rPr lang="en-US" dirty="0"/>
              <a:t>JavaScript. </a:t>
            </a:r>
            <a:r>
              <a:rPr lang="uk-UA" dirty="0"/>
              <a:t>Також, в </a:t>
            </a:r>
            <a:r>
              <a:rPr lang="en-US" dirty="0"/>
              <a:t>IE9 </a:t>
            </a:r>
            <a:r>
              <a:rPr lang="uk-UA" dirty="0"/>
              <a:t>представлено апаратне прискорення відтворення графіки за допомогою </a:t>
            </a:r>
            <a:r>
              <a:rPr lang="en-US" dirty="0"/>
              <a:t>Direct2D. </a:t>
            </a:r>
            <a:r>
              <a:rPr lang="uk-UA" dirty="0"/>
              <a:t>Крім того, здійснена підтримка відео і аудіо тегів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4725144"/>
            <a:ext cx="192882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164988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Mozilla Firefox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3445554"/>
          </a:xfrm>
        </p:spPr>
        <p:txBody>
          <a:bodyPr anchor="ctr">
            <a:normAutofit fontScale="70000" lnSpcReduction="20000"/>
          </a:bodyPr>
          <a:lstStyle/>
          <a:p>
            <a:r>
              <a:rPr lang="uk-UA" dirty="0" smtClean="0"/>
              <a:t> </a:t>
            </a:r>
            <a:r>
              <a:rPr lang="en-US" dirty="0" smtClean="0"/>
              <a:t>Mozilla </a:t>
            </a:r>
            <a:r>
              <a:rPr lang="en-US" dirty="0"/>
              <a:t>Firefox (</a:t>
            </a:r>
            <a:r>
              <a:rPr lang="uk-UA" dirty="0"/>
              <a:t>вимовляється мазилла </a:t>
            </a:r>
            <a:r>
              <a:rPr lang="uk-UA" dirty="0" smtClean="0"/>
              <a:t>файрфокс) </a:t>
            </a:r>
            <a:r>
              <a:rPr lang="uk-UA" dirty="0"/>
              <a:t>- вільно поширюваний браузер. Другий за популярністю браузер у світі і першим серед вільного </a:t>
            </a:r>
            <a:r>
              <a:rPr lang="uk-UA" dirty="0" smtClean="0"/>
              <a:t>ПК</a:t>
            </a:r>
          </a:p>
          <a:p>
            <a:r>
              <a:rPr lang="uk-UA" dirty="0" smtClean="0"/>
              <a:t>У </a:t>
            </a:r>
            <a:r>
              <a:rPr lang="uk-UA" dirty="0"/>
              <a:t>браузері присутні інтерфейс з багатьма вкладками, перевірка орфографії, пошук по мірі набору, «живі закладки», менеджер закачувань, пошукова </a:t>
            </a:r>
            <a:r>
              <a:rPr lang="uk-UA" dirty="0" smtClean="0"/>
              <a:t>система.</a:t>
            </a:r>
          </a:p>
          <a:p>
            <a:r>
              <a:rPr lang="uk-UA" dirty="0" smtClean="0"/>
              <a:t>Нові </a:t>
            </a:r>
            <a:r>
              <a:rPr lang="uk-UA" dirty="0"/>
              <a:t>функції можна додавати за допомогою </a:t>
            </a:r>
            <a:r>
              <a:rPr lang="uk-UA" dirty="0" smtClean="0"/>
              <a:t>розширень</a:t>
            </a:r>
          </a:p>
          <a:p>
            <a:r>
              <a:rPr lang="en-US" dirty="0" smtClean="0"/>
              <a:t>Firefox </a:t>
            </a:r>
            <a:r>
              <a:rPr lang="uk-UA" dirty="0"/>
              <a:t>офіційно випускається для </a:t>
            </a:r>
            <a:r>
              <a:rPr lang="en-US" dirty="0"/>
              <a:t>Microsoft Windows, Mac OS X </a:t>
            </a:r>
            <a:r>
              <a:rPr lang="uk-UA" dirty="0"/>
              <a:t>і </a:t>
            </a:r>
            <a:r>
              <a:rPr lang="en-US" dirty="0"/>
              <a:t>Linux. </a:t>
            </a:r>
            <a:r>
              <a:rPr lang="uk-UA" dirty="0"/>
              <a:t>Доступні неофіційні збірки для </a:t>
            </a:r>
            <a:r>
              <a:rPr lang="en-US" dirty="0"/>
              <a:t>FreeBSD, BeOS, </a:t>
            </a:r>
            <a:r>
              <a:rPr lang="uk-UA" dirty="0"/>
              <a:t>і безлічі інших </a:t>
            </a:r>
            <a:r>
              <a:rPr lang="en-US" dirty="0"/>
              <a:t>Unix-</a:t>
            </a:r>
            <a:r>
              <a:rPr lang="uk-UA" dirty="0"/>
              <a:t>подібних операційних систем. Код браузера відкритий і поширюється під </a:t>
            </a:r>
            <a:r>
              <a:rPr lang="uk-UA" dirty="0" smtClean="0"/>
              <a:t>потрійною ліцензією</a:t>
            </a:r>
            <a:endParaRPr lang="uk-UA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5214950"/>
            <a:ext cx="1504952" cy="1504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4786322"/>
            <a:ext cx="3214710" cy="1937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081212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Google Chrome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3744416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Google Chrome </a:t>
            </a:r>
            <a:r>
              <a:rPr lang="uk-UA" dirty="0"/>
              <a:t>англ. </a:t>
            </a:r>
            <a:r>
              <a:rPr lang="en-US" dirty="0"/>
              <a:t>chrome - </a:t>
            </a:r>
            <a:r>
              <a:rPr lang="uk-UA" dirty="0"/>
              <a:t>хром) - браузер, що розробляється компанією </a:t>
            </a:r>
            <a:r>
              <a:rPr lang="en-US" dirty="0"/>
              <a:t>Google </a:t>
            </a:r>
            <a:r>
              <a:rPr lang="uk-UA" dirty="0"/>
              <a:t>на основі вільного браузера </a:t>
            </a:r>
            <a:r>
              <a:rPr lang="en-US" dirty="0"/>
              <a:t>Chromium </a:t>
            </a:r>
            <a:r>
              <a:rPr lang="uk-UA" dirty="0"/>
              <a:t>і використовує для відображення веб-сторінок движок </a:t>
            </a:r>
            <a:r>
              <a:rPr lang="en-US" dirty="0"/>
              <a:t>WebKit. </a:t>
            </a:r>
            <a:r>
              <a:rPr lang="uk-UA" dirty="0" smtClean="0"/>
              <a:t>Перша </a:t>
            </a:r>
            <a:r>
              <a:rPr lang="uk-UA" dirty="0"/>
              <a:t>публічна бета-версія </a:t>
            </a:r>
            <a:r>
              <a:rPr lang="en-US" dirty="0"/>
              <a:t>Microsoft Windows </a:t>
            </a:r>
            <a:r>
              <a:rPr lang="uk-UA" dirty="0"/>
              <a:t>вийшла 2 вересня 2008 року, а перша стабільна - 11 грудня 2008 року. За даними </a:t>
            </a:r>
            <a:r>
              <a:rPr lang="en-US" dirty="0"/>
              <a:t>StatCounter, </a:t>
            </a:r>
            <a:r>
              <a:rPr lang="uk-UA" dirty="0"/>
              <a:t>браузер знаходиться на третьому місці по популярності, а його ринкова частка в березні 2011 року становить 17,25</a:t>
            </a:r>
            <a:r>
              <a:rPr lang="uk-UA" dirty="0" smtClean="0"/>
              <a:t>%</a:t>
            </a:r>
          </a:p>
          <a:p>
            <a:r>
              <a:rPr lang="uk-UA" dirty="0" smtClean="0"/>
              <a:t>Перша </a:t>
            </a:r>
            <a:r>
              <a:rPr lang="uk-UA" dirty="0"/>
              <a:t>бета версія браузера була опублікована </a:t>
            </a:r>
            <a:r>
              <a:rPr lang="en-US" dirty="0"/>
              <a:t>Microsoft Windows (</a:t>
            </a:r>
            <a:r>
              <a:rPr lang="uk-UA" dirty="0"/>
              <a:t>починаючи з </a:t>
            </a:r>
            <a:r>
              <a:rPr lang="en-US" dirty="0"/>
              <a:t>XP </a:t>
            </a:r>
            <a:r>
              <a:rPr lang="uk-UA" dirty="0"/>
              <a:t>і більш пізніх версій) 2 вересня 2008 року, була доступна на 43 мовах</a:t>
            </a:r>
            <a:r>
              <a:rPr lang="uk-UA" dirty="0" smtClean="0"/>
              <a:t>. За </a:t>
            </a:r>
            <a:r>
              <a:rPr lang="uk-UA" dirty="0"/>
              <a:t>перші кілька годин після випуску в </a:t>
            </a:r>
            <a:r>
              <a:rPr lang="en-US" dirty="0"/>
              <a:t>Google </a:t>
            </a:r>
            <a:r>
              <a:rPr lang="uk-UA" dirty="0"/>
              <a:t>було відправлено кілька сотень різних повідомлень про </a:t>
            </a:r>
            <a:r>
              <a:rPr lang="uk-UA" dirty="0" smtClean="0"/>
              <a:t>помилки</a:t>
            </a:r>
          </a:p>
          <a:p>
            <a:r>
              <a:rPr lang="uk-UA" dirty="0" smtClean="0"/>
              <a:t>Браузер </a:t>
            </a:r>
            <a:r>
              <a:rPr lang="uk-UA" dirty="0"/>
              <a:t>розповсюджується на умовах спеціальної </a:t>
            </a:r>
            <a:r>
              <a:rPr lang="uk-UA" dirty="0" smtClean="0"/>
              <a:t>собственнічної ліцензії </a:t>
            </a:r>
            <a:r>
              <a:rPr lang="en-US" dirty="0" smtClean="0"/>
              <a:t>EULA.</a:t>
            </a:r>
            <a:endParaRPr lang="uk-UA" dirty="0" smtClean="0"/>
          </a:p>
          <a:p>
            <a:r>
              <a:rPr lang="uk-UA" dirty="0" smtClean="0"/>
              <a:t>Частину </a:t>
            </a:r>
            <a:r>
              <a:rPr lang="uk-UA" dirty="0"/>
              <a:t>коду браузера відкритий під назвою </a:t>
            </a:r>
            <a:r>
              <a:rPr lang="en-US" dirty="0"/>
              <a:t>Chromium </a:t>
            </a:r>
            <a:r>
              <a:rPr lang="uk-UA" dirty="0"/>
              <a:t>під ліцензією типу </a:t>
            </a:r>
            <a:r>
              <a:rPr lang="en-US" dirty="0"/>
              <a:t>BSD </a:t>
            </a:r>
            <a:r>
              <a:rPr lang="uk-UA" dirty="0"/>
              <a:t>та іншими.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4643446"/>
            <a:ext cx="214314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315159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115</TotalTime>
  <Words>965</Words>
  <Application>Microsoft Office PowerPoint</Application>
  <PresentationFormat>Экран (4:3)</PresentationFormat>
  <Paragraphs>41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  <vt:variant>
        <vt:lpstr>Произвольные показы</vt:lpstr>
      </vt:variant>
      <vt:variant>
        <vt:i4>1</vt:i4>
      </vt:variant>
    </vt:vector>
  </HeadingPairs>
  <TitlesOfParts>
    <vt:vector size="13" baseType="lpstr">
      <vt:lpstr>Апекс</vt:lpstr>
      <vt:lpstr>БРАУЗЕРИ</vt:lpstr>
      <vt:lpstr>Що таке браузер?</vt:lpstr>
      <vt:lpstr>Презентация PowerPoint</vt:lpstr>
      <vt:lpstr>Поява Mozilla</vt:lpstr>
      <vt:lpstr>Перший браузер</vt:lpstr>
      <vt:lpstr>Класифікація браузерів</vt:lpstr>
      <vt:lpstr>Internet Explorer</vt:lpstr>
      <vt:lpstr>Mozilla Firefox</vt:lpstr>
      <vt:lpstr>Google Chrome</vt:lpstr>
      <vt:lpstr>Opera</vt:lpstr>
      <vt:lpstr>Презентация PowerPoint</vt:lpstr>
      <vt:lpstr>Произвольный показ 1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12</cp:revision>
  <dcterms:created xsi:type="dcterms:W3CDTF">2014-11-10T15:40:39Z</dcterms:created>
  <dcterms:modified xsi:type="dcterms:W3CDTF">2014-11-11T21:30:40Z</dcterms:modified>
</cp:coreProperties>
</file>