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C704E1-0F05-4F6A-AFF4-DF168F92BD2F}" type="datetimeFigureOut">
              <a:rPr lang="ru-RU" smtClean="0"/>
              <a:t>29.01.2013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E307660-3F51-4A77-9773-2F07544FC75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4348404" cy="1323964"/>
          </a:xfrm>
        </p:spPr>
        <p:txBody>
          <a:bodyPr/>
          <a:lstStyle/>
          <a:p>
            <a:r>
              <a:rPr lang="uk-UA" sz="6000" dirty="0" smtClean="0">
                <a:effectLst>
                  <a:reflection blurRad="6350" stA="60000" endA="900" endPos="58000" dir="5400000" sy="-100000" algn="bl" rotWithShape="0"/>
                </a:effectLst>
              </a:rPr>
              <a:t>“Веселка”</a:t>
            </a:r>
            <a:endParaRPr lang="ru-RU" sz="60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357826"/>
            <a:ext cx="5114778" cy="110124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Виконала;</a:t>
            </a:r>
            <a:b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уч</a:t>
            </a:r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 11 класу</a:t>
            </a:r>
            <a:b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Чорнобаєва</a:t>
            </a:r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Олена</a:t>
            </a:r>
            <a:b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1295599456_27_Gokkkusag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143116"/>
            <a:ext cx="4714908" cy="3536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7239000" cy="48463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Gabriola" pitchFamily="82" charset="0"/>
              </a:rPr>
              <a:t>У </a:t>
            </a:r>
            <a:r>
              <a:rPr lang="ru-RU" sz="4400" dirty="0" smtClean="0">
                <a:latin typeface="Gabriola" pitchFamily="82" charset="0"/>
              </a:rPr>
              <a:t>яскраву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місячну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ніч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можна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побачити</a:t>
            </a:r>
            <a:r>
              <a:rPr lang="ru-RU" sz="4400" dirty="0" smtClean="0">
                <a:latin typeface="Gabriola" pitchFamily="82" charset="0"/>
              </a:rPr>
              <a:t> веселку </a:t>
            </a:r>
            <a:r>
              <a:rPr lang="ru-RU" sz="4400" dirty="0" smtClean="0">
                <a:latin typeface="Gabriola" pitchFamily="82" charset="0"/>
              </a:rPr>
              <a:t>від</a:t>
            </a:r>
            <a:r>
              <a:rPr lang="ru-RU" sz="4400" dirty="0" smtClean="0">
                <a:latin typeface="Gabriola" pitchFamily="82" charset="0"/>
              </a:rPr>
              <a:t> </a:t>
            </a:r>
            <a:r>
              <a:rPr lang="ru-RU" sz="4400" dirty="0" smtClean="0">
                <a:latin typeface="Gabriola" pitchFamily="82" charset="0"/>
              </a:rPr>
              <a:t>Місяця</a:t>
            </a:r>
            <a:r>
              <a:rPr lang="ru-RU" sz="4400" dirty="0" smtClean="0">
                <a:latin typeface="Gabriola" pitchFamily="82" charset="0"/>
              </a:rPr>
              <a:t>.</a:t>
            </a:r>
            <a:endParaRPr lang="ru-RU" sz="4400" dirty="0">
              <a:latin typeface="Gabriola" pitchFamily="82" charset="0"/>
            </a:endParaRPr>
          </a:p>
        </p:txBody>
      </p:sp>
      <p:pic>
        <p:nvPicPr>
          <p:cNvPr id="4" name="Рисунок 3" descr="1345056313_24gdhgd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214554"/>
            <a:ext cx="6993404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7858180" cy="5857916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Gabriola" pitchFamily="82" charset="0"/>
              </a:rPr>
              <a:t>Традиційно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умовно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виділяють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сім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кольорів</a:t>
            </a:r>
            <a:r>
              <a:rPr lang="ru-RU" sz="4400" dirty="0" smtClean="0">
                <a:latin typeface="Gabriola" pitchFamily="82" charset="0"/>
              </a:rPr>
              <a:t> веселки в </a:t>
            </a:r>
            <a:r>
              <a:rPr lang="ru-RU" sz="4400" dirty="0" smtClean="0">
                <a:latin typeface="Gabriola" pitchFamily="82" charset="0"/>
              </a:rPr>
              <a:t>послідовності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зменшення</a:t>
            </a:r>
            <a:r>
              <a:rPr lang="ru-RU" sz="4400" dirty="0" smtClean="0">
                <a:latin typeface="Gabriola" pitchFamily="82" charset="0"/>
              </a:rPr>
              <a:t> </a:t>
            </a:r>
            <a:r>
              <a:rPr lang="ru-RU" sz="4400" dirty="0" smtClean="0">
                <a:latin typeface="Gabriola" pitchFamily="82" charset="0"/>
              </a:rPr>
              <a:t>довжини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світлової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хвилі</a:t>
            </a:r>
            <a:r>
              <a:rPr lang="ru-RU" sz="4400" dirty="0" smtClean="0">
                <a:latin typeface="Gabriola" pitchFamily="82" charset="0"/>
              </a:rPr>
              <a:t>: </a:t>
            </a:r>
            <a:r>
              <a:rPr lang="ru-RU" sz="4400" dirty="0" smtClean="0">
                <a:latin typeface="Gabriola" pitchFamily="82" charset="0"/>
              </a:rPr>
              <a:t>червоний</a:t>
            </a:r>
            <a:r>
              <a:rPr lang="ru-RU" sz="4400" dirty="0" smtClean="0">
                <a:latin typeface="Gabriola" pitchFamily="82" charset="0"/>
              </a:rPr>
              <a:t>,</a:t>
            </a:r>
            <a:r>
              <a:rPr lang="ru-RU" sz="4400" dirty="0" smtClean="0">
                <a:latin typeface="Gabriola" pitchFamily="82" charset="0"/>
              </a:rPr>
              <a:t> </a:t>
            </a:r>
            <a:r>
              <a:rPr lang="ru-RU" sz="4400" dirty="0" smtClean="0">
                <a:latin typeface="Gabriola" pitchFamily="82" charset="0"/>
              </a:rPr>
              <a:t>оранжевий</a:t>
            </a:r>
            <a:r>
              <a:rPr lang="ru-RU" sz="4400" dirty="0" smtClean="0">
                <a:latin typeface="Gabriola" pitchFamily="82" charset="0"/>
              </a:rPr>
              <a:t>,</a:t>
            </a:r>
            <a:r>
              <a:rPr lang="ru-RU" sz="4400" dirty="0" smtClean="0">
                <a:latin typeface="Gabriola" pitchFamily="82" charset="0"/>
              </a:rPr>
              <a:t> </a:t>
            </a:r>
            <a:r>
              <a:rPr lang="ru-RU" sz="4400" dirty="0" smtClean="0">
                <a:latin typeface="Gabriola" pitchFamily="82" charset="0"/>
              </a:rPr>
              <a:t>жовтий</a:t>
            </a:r>
            <a:r>
              <a:rPr lang="ru-RU" sz="4400" dirty="0" smtClean="0">
                <a:latin typeface="Gabriola" pitchFamily="82" charset="0"/>
              </a:rPr>
              <a:t>, </a:t>
            </a:r>
            <a:r>
              <a:rPr lang="ru-RU" sz="4400" dirty="0" smtClean="0">
                <a:latin typeface="Gabriola" pitchFamily="82" charset="0"/>
              </a:rPr>
              <a:t>зелений,блакитний</a:t>
            </a:r>
            <a:r>
              <a:rPr lang="ru-RU" sz="4400" dirty="0" smtClean="0">
                <a:latin typeface="Gabriola" pitchFamily="82" charset="0"/>
              </a:rPr>
              <a:t>, </a:t>
            </a:r>
            <a:r>
              <a:rPr lang="ru-RU" sz="4400" dirty="0" smtClean="0">
                <a:latin typeface="Gabriola" pitchFamily="82" charset="0"/>
              </a:rPr>
              <a:t>синій</a:t>
            </a:r>
            <a:r>
              <a:rPr lang="ru-RU" sz="4400" dirty="0" smtClean="0">
                <a:latin typeface="Gabriola" pitchFamily="82" charset="0"/>
              </a:rPr>
              <a:t>, </a:t>
            </a:r>
            <a:r>
              <a:rPr lang="ru-RU" sz="4400" dirty="0" smtClean="0">
                <a:latin typeface="Gabriola" pitchFamily="82" charset="0"/>
              </a:rPr>
              <a:t>фіолетовий</a:t>
            </a:r>
            <a:r>
              <a:rPr lang="ru-RU" sz="4400" dirty="0" smtClean="0">
                <a:latin typeface="Gabriola" pitchFamily="82" charset="0"/>
              </a:rPr>
              <a:t>.</a:t>
            </a:r>
            <a:endParaRPr lang="ru-RU" sz="4400" dirty="0">
              <a:latin typeface="Gabriola" pitchFamily="82" charset="0"/>
            </a:endParaRPr>
          </a:p>
        </p:txBody>
      </p:sp>
      <p:pic>
        <p:nvPicPr>
          <p:cNvPr id="4" name="Рисунок 3" descr="360px-Flag_of_the_Jewish_Autonomous_Oblast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643314"/>
            <a:ext cx="7286676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7358114" cy="5500726"/>
          </a:xfrm>
        </p:spPr>
        <p:txBody>
          <a:bodyPr>
            <a:noAutofit/>
          </a:bodyPr>
          <a:lstStyle/>
          <a:p>
            <a:r>
              <a:rPr lang="vi-VN" sz="3600" b="1" dirty="0" smtClean="0"/>
              <a:t>Весе́лка</a:t>
            </a:r>
            <a:r>
              <a:rPr lang="vi-VN" sz="3600" dirty="0" smtClean="0"/>
              <a:t>  — оптичне явище в атмосфері, що являє собою одну, дві чи декілька різнокольорових дуг, що спостерігаються на тлі хмари, якщо вона розташована проти Сонця. Червоний колір ми бачимо з зовнішнього боку веселки, а фіолетовий — із внутрішнього.</a:t>
            </a:r>
            <a:endParaRPr lang="ru-RU" sz="36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7972452" cy="5812818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Gabriola" pitchFamily="82" charset="0"/>
              </a:rPr>
              <a:t>Веселка </a:t>
            </a:r>
            <a:r>
              <a:rPr lang="ru-RU" sz="4000" dirty="0" smtClean="0">
                <a:latin typeface="Gabriola" pitchFamily="82" charset="0"/>
              </a:rPr>
              <a:t>пов'язана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з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заломленням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і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відбиттям</a:t>
            </a:r>
            <a:r>
              <a:rPr lang="ru-RU" sz="4000" dirty="0" smtClean="0">
                <a:latin typeface="Gabriola" pitchFamily="82" charset="0"/>
              </a:rPr>
              <a:t> (</a:t>
            </a:r>
            <a:r>
              <a:rPr lang="ru-RU" sz="4000" dirty="0" smtClean="0">
                <a:latin typeface="Gabriola" pitchFamily="82" charset="0"/>
              </a:rPr>
              <a:t>деякою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мірою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і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з</a:t>
            </a:r>
            <a:r>
              <a:rPr lang="ru-RU" sz="4000" dirty="0" smtClean="0">
                <a:latin typeface="Gabriola" pitchFamily="82" charset="0"/>
              </a:rPr>
              <a:t> </a:t>
            </a:r>
            <a:r>
              <a:rPr lang="ru-RU" sz="4000" dirty="0" smtClean="0">
                <a:latin typeface="Gabriola" pitchFamily="82" charset="0"/>
              </a:rPr>
              <a:t>дифракцією</a:t>
            </a:r>
            <a:r>
              <a:rPr lang="ru-RU" sz="4000" dirty="0" smtClean="0">
                <a:latin typeface="Gabriola" pitchFamily="82" charset="0"/>
              </a:rPr>
              <a:t>) </a:t>
            </a:r>
            <a:r>
              <a:rPr lang="ru-RU" sz="4000" dirty="0" smtClean="0">
                <a:latin typeface="Gabriola" pitchFamily="82" charset="0"/>
              </a:rPr>
              <a:t>сонячного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світла</a:t>
            </a:r>
            <a:r>
              <a:rPr lang="ru-RU" sz="4000" dirty="0" smtClean="0">
                <a:latin typeface="Gabriola" pitchFamily="82" charset="0"/>
              </a:rPr>
              <a:t> у </a:t>
            </a:r>
            <a:r>
              <a:rPr lang="ru-RU" sz="4000" dirty="0" smtClean="0">
                <a:latin typeface="Gabriola" pitchFamily="82" charset="0"/>
              </a:rPr>
              <a:t>водяних</a:t>
            </a:r>
            <a:r>
              <a:rPr lang="ru-RU" sz="4000" dirty="0" smtClean="0">
                <a:latin typeface="Gabriola" pitchFamily="82" charset="0"/>
              </a:rPr>
              <a:t> </a:t>
            </a:r>
            <a:r>
              <a:rPr lang="ru-RU" sz="4000" dirty="0" smtClean="0">
                <a:latin typeface="Gabriola" pitchFamily="82" charset="0"/>
              </a:rPr>
              <a:t>краплях</a:t>
            </a:r>
            <a:r>
              <a:rPr lang="ru-RU" sz="4000" dirty="0" smtClean="0">
                <a:latin typeface="Gabriola" pitchFamily="82" charset="0"/>
              </a:rPr>
              <a:t>, </a:t>
            </a:r>
            <a:r>
              <a:rPr lang="ru-RU" sz="4000" dirty="0" smtClean="0">
                <a:latin typeface="Gabriola" pitchFamily="82" charset="0"/>
              </a:rPr>
              <a:t>зважених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у</a:t>
            </a:r>
            <a:r>
              <a:rPr lang="ru-RU" sz="4000" dirty="0" smtClean="0">
                <a:latin typeface="Gabriola" pitchFamily="82" charset="0"/>
              </a:rPr>
              <a:t> </a:t>
            </a:r>
            <a:r>
              <a:rPr lang="ru-RU" sz="4000" dirty="0" smtClean="0">
                <a:latin typeface="Gabriola" pitchFamily="82" charset="0"/>
              </a:rPr>
              <a:t>повітрі</a:t>
            </a:r>
            <a:r>
              <a:rPr lang="ru-RU" sz="4000" dirty="0" smtClean="0">
                <a:latin typeface="Gabriola" pitchFamily="82" charset="0"/>
              </a:rPr>
              <a:t>. </a:t>
            </a:r>
            <a:r>
              <a:rPr lang="ru-RU" sz="4000" dirty="0" smtClean="0">
                <a:latin typeface="Gabriola" pitchFamily="82" charset="0"/>
              </a:rPr>
              <a:t>Ці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крапельки</a:t>
            </a:r>
            <a:r>
              <a:rPr lang="ru-RU" sz="4000" dirty="0" smtClean="0">
                <a:latin typeface="Gabriola" pitchFamily="82" charset="0"/>
              </a:rPr>
              <a:t> </a:t>
            </a:r>
            <a:r>
              <a:rPr lang="ru-RU" sz="4000" dirty="0" smtClean="0">
                <a:latin typeface="Gabriola" pitchFamily="82" charset="0"/>
              </a:rPr>
              <a:t>по-різному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відхиляють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світлорізних</a:t>
            </a:r>
            <a:r>
              <a:rPr lang="ru-RU" sz="4000" dirty="0" smtClean="0">
                <a:latin typeface="Gabriola" pitchFamily="82" charset="0"/>
              </a:rPr>
              <a:t> </a:t>
            </a:r>
            <a:r>
              <a:rPr lang="ru-RU" sz="4000" dirty="0" smtClean="0">
                <a:latin typeface="Gabriola" pitchFamily="82" charset="0"/>
              </a:rPr>
              <a:t>кольорів</a:t>
            </a:r>
            <a:r>
              <a:rPr lang="ru-RU" sz="4000" dirty="0" smtClean="0">
                <a:latin typeface="Gabriola" pitchFamily="82" charset="0"/>
              </a:rPr>
              <a:t>, у </a:t>
            </a:r>
            <a:r>
              <a:rPr lang="ru-RU" sz="4000" dirty="0" smtClean="0">
                <a:latin typeface="Gabriola" pitchFamily="82" charset="0"/>
              </a:rPr>
              <a:t>результаті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чого</a:t>
            </a:r>
            <a:r>
              <a:rPr lang="ru-RU" sz="4000" dirty="0" smtClean="0">
                <a:latin typeface="Gabriola" pitchFamily="82" charset="0"/>
              </a:rPr>
              <a:t> </a:t>
            </a:r>
            <a:r>
              <a:rPr lang="ru-RU" sz="4000" dirty="0" smtClean="0">
                <a:latin typeface="Gabriola" pitchFamily="82" charset="0"/>
              </a:rPr>
              <a:t>біле</a:t>
            </a:r>
            <a:r>
              <a:rPr lang="ru-RU" sz="4000" dirty="0" smtClean="0">
                <a:latin typeface="Gabriola" pitchFamily="82" charset="0"/>
              </a:rPr>
              <a:t> </a:t>
            </a:r>
            <a:r>
              <a:rPr lang="ru-RU" sz="4000" dirty="0" smtClean="0">
                <a:latin typeface="Gabriola" pitchFamily="82" charset="0"/>
              </a:rPr>
              <a:t>світло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розкладається</a:t>
            </a:r>
            <a:r>
              <a:rPr lang="ru-RU" sz="4000" dirty="0" smtClean="0">
                <a:latin typeface="Gabriola" pitchFamily="82" charset="0"/>
              </a:rPr>
              <a:t> на спектр. </a:t>
            </a:r>
            <a:r>
              <a:rPr lang="ru-RU" sz="4000" dirty="0" smtClean="0">
                <a:latin typeface="Gabriola" pitchFamily="82" charset="0"/>
              </a:rPr>
              <a:t>Спостерігач</a:t>
            </a:r>
            <a:r>
              <a:rPr lang="ru-RU" sz="4000" dirty="0" smtClean="0">
                <a:latin typeface="Gabriola" pitchFamily="82" charset="0"/>
              </a:rPr>
              <a:t>, </a:t>
            </a:r>
            <a:r>
              <a:rPr lang="ru-RU" sz="4000" dirty="0" smtClean="0">
                <a:latin typeface="Gabriola" pitchFamily="82" charset="0"/>
              </a:rPr>
              <a:t>що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стоїть</a:t>
            </a:r>
            <a:r>
              <a:rPr lang="ru-RU" sz="4000" dirty="0" smtClean="0">
                <a:latin typeface="Gabriola" pitchFamily="82" charset="0"/>
              </a:rPr>
              <a:t> спиною до </a:t>
            </a:r>
            <a:r>
              <a:rPr lang="ru-RU" sz="4000" dirty="0" smtClean="0">
                <a:latin typeface="Gabriola" pitchFamily="82" charset="0"/>
              </a:rPr>
              <a:t>джерела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світла</a:t>
            </a:r>
            <a:r>
              <a:rPr lang="ru-RU" sz="4000" dirty="0" smtClean="0">
                <a:latin typeface="Gabriola" pitchFamily="82" charset="0"/>
              </a:rPr>
              <a:t>, </a:t>
            </a:r>
            <a:r>
              <a:rPr lang="ru-RU" sz="4000" dirty="0" smtClean="0">
                <a:latin typeface="Gabriola" pitchFamily="82" charset="0"/>
              </a:rPr>
              <a:t>бачить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різнобарвне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світіння</a:t>
            </a:r>
            <a:r>
              <a:rPr lang="ru-RU" sz="4000" dirty="0" smtClean="0">
                <a:latin typeface="Gabriola" pitchFamily="82" charset="0"/>
              </a:rPr>
              <a:t>, </a:t>
            </a:r>
            <a:r>
              <a:rPr lang="ru-RU" sz="4000" dirty="0" smtClean="0">
                <a:latin typeface="Gabriola" pitchFamily="82" charset="0"/>
              </a:rPr>
              <a:t>що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виходить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із</a:t>
            </a:r>
            <a:r>
              <a:rPr lang="ru-RU" sz="4000" dirty="0" smtClean="0">
                <a:latin typeface="Gabriola" pitchFamily="82" charset="0"/>
              </a:rPr>
              <a:t> простору по концентричному </a:t>
            </a:r>
            <a:r>
              <a:rPr lang="ru-RU" sz="4000" dirty="0" smtClean="0">
                <a:latin typeface="Gabriola" pitchFamily="82" charset="0"/>
              </a:rPr>
              <a:t>колу.</a:t>
            </a:r>
            <a:endParaRPr lang="ru-RU" sz="40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72px-Rainbow1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300215"/>
            <a:ext cx="6925914" cy="4843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85786" y="5572140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Схема </a:t>
            </a:r>
            <a:r>
              <a:rPr lang="ru-RU" sz="2800" dirty="0"/>
              <a:t>заломлення</a:t>
            </a:r>
            <a:r>
              <a:rPr lang="ru-RU" sz="2800" dirty="0"/>
              <a:t> </a:t>
            </a:r>
            <a:r>
              <a:rPr lang="ru-RU" sz="2800" dirty="0"/>
              <a:t>світла</a:t>
            </a:r>
            <a:r>
              <a:rPr lang="ru-RU" sz="2800" dirty="0"/>
              <a:t> у </a:t>
            </a:r>
            <a:r>
              <a:rPr lang="ru-RU" sz="2800" dirty="0"/>
              <a:t>водяній</a:t>
            </a:r>
            <a:r>
              <a:rPr lang="ru-RU" sz="2800" dirty="0"/>
              <a:t> </a:t>
            </a:r>
            <a:r>
              <a:rPr lang="ru-RU" sz="2800" dirty="0"/>
              <a:t>краплі</a:t>
            </a:r>
            <a:r>
              <a:rPr lang="ru-RU" sz="2800" dirty="0"/>
              <a:t> (для </a:t>
            </a:r>
            <a:r>
              <a:rPr lang="ru-RU" sz="2800" dirty="0"/>
              <a:t>первинної</a:t>
            </a:r>
            <a:r>
              <a:rPr lang="ru-RU" sz="2800" dirty="0"/>
              <a:t> веселки)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429652" cy="484632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Gabriola" pitchFamily="82" charset="0"/>
              </a:rPr>
              <a:t>Найяскравіша</a:t>
            </a:r>
            <a:r>
              <a:rPr lang="ru-RU" sz="4800" dirty="0" smtClean="0">
                <a:latin typeface="Gabriola" pitchFamily="82" charset="0"/>
              </a:rPr>
              <a:t> дуга (</a:t>
            </a:r>
            <a:r>
              <a:rPr lang="ru-RU" sz="4800" dirty="0" smtClean="0">
                <a:latin typeface="Gabriola" pitchFamily="82" charset="0"/>
              </a:rPr>
              <a:t>первинна</a:t>
            </a:r>
            <a:r>
              <a:rPr lang="ru-RU" sz="4800" dirty="0" smtClean="0">
                <a:latin typeface="Gabriola" pitchFamily="82" charset="0"/>
              </a:rPr>
              <a:t> веселка) </a:t>
            </a:r>
            <a:r>
              <a:rPr lang="ru-RU" sz="4800" dirty="0" smtClean="0">
                <a:latin typeface="Gabriola" pitchFamily="82" charset="0"/>
              </a:rPr>
              <a:t>утворена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променями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що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зазнали</a:t>
            </a:r>
            <a:r>
              <a:rPr lang="ru-RU" sz="4800" dirty="0" smtClean="0">
                <a:latin typeface="Gabriola" pitchFamily="82" charset="0"/>
              </a:rPr>
              <a:t> одного </a:t>
            </a:r>
            <a:r>
              <a:rPr lang="ru-RU" sz="4800" dirty="0" smtClean="0">
                <a:latin typeface="Gabriola" pitchFamily="82" charset="0"/>
              </a:rPr>
              <a:t>відбивання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всередині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крапель</a:t>
            </a:r>
            <a:r>
              <a:rPr lang="ru-RU" sz="4800" dirty="0" smtClean="0">
                <a:latin typeface="Gabriola" pitchFamily="82" charset="0"/>
              </a:rPr>
              <a:t>.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Промені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що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двічі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відбилися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від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стінок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краплі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зсередини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утворюють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вторинну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веселку,порядок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кольорів</a:t>
            </a:r>
            <a:r>
              <a:rPr lang="ru-RU" sz="4800" dirty="0" smtClean="0">
                <a:latin typeface="Gabriola" pitchFamily="82" charset="0"/>
              </a:rPr>
              <a:t> у </a:t>
            </a:r>
            <a:r>
              <a:rPr lang="ru-RU" sz="4800" dirty="0" smtClean="0">
                <a:latin typeface="Gabriola" pitchFamily="82" charset="0"/>
              </a:rPr>
              <a:t>ній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зворотний</a:t>
            </a:r>
            <a:r>
              <a:rPr lang="ru-RU" sz="4800" dirty="0" smtClean="0">
                <a:latin typeface="Gabriola" pitchFamily="82" charset="0"/>
              </a:rPr>
              <a:t>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Double-Rainb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642918"/>
            <a:ext cx="7786742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14480" y="5857892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Первинна і вторинна веселка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7572428" cy="602713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Gabriola" pitchFamily="82" charset="0"/>
              </a:rPr>
              <a:t>Центр кола, дугу </a:t>
            </a:r>
            <a:r>
              <a:rPr lang="ru-RU" sz="4000" dirty="0" smtClean="0">
                <a:latin typeface="Gabriola" pitchFamily="82" charset="0"/>
              </a:rPr>
              <a:t>якого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описує</a:t>
            </a:r>
            <a:r>
              <a:rPr lang="ru-RU" sz="4000" dirty="0" smtClean="0">
                <a:latin typeface="Gabriola" pitchFamily="82" charset="0"/>
              </a:rPr>
              <a:t> веселка, </a:t>
            </a:r>
            <a:r>
              <a:rPr lang="ru-RU" sz="4000" dirty="0" smtClean="0">
                <a:latin typeface="Gabriola" pitchFamily="82" charset="0"/>
              </a:rPr>
              <a:t>завжди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лежить</a:t>
            </a:r>
            <a:r>
              <a:rPr lang="ru-RU" sz="4000" dirty="0" smtClean="0">
                <a:latin typeface="Gabriola" pitchFamily="82" charset="0"/>
              </a:rPr>
              <a:t> у </a:t>
            </a:r>
            <a:r>
              <a:rPr lang="ru-RU" sz="4000" dirty="0" smtClean="0">
                <a:latin typeface="Gabriola" pitchFamily="82" charset="0"/>
              </a:rPr>
              <a:t>напрямку</a:t>
            </a:r>
            <a:r>
              <a:rPr lang="ru-RU" sz="4000" dirty="0" smtClean="0">
                <a:latin typeface="Gabriola" pitchFamily="82" charset="0"/>
              </a:rPr>
              <a:t>, </a:t>
            </a:r>
            <a:r>
              <a:rPr lang="ru-RU" sz="4000" dirty="0" smtClean="0">
                <a:latin typeface="Gabriola" pitchFamily="82" charset="0"/>
              </a:rPr>
              <a:t>протилежному</a:t>
            </a:r>
            <a:r>
              <a:rPr lang="ru-RU" sz="4000" dirty="0" smtClean="0">
                <a:latin typeface="Gabriola" pitchFamily="82" charset="0"/>
              </a:rPr>
              <a:t> до </a:t>
            </a:r>
            <a:r>
              <a:rPr lang="ru-RU" sz="4000" dirty="0" smtClean="0">
                <a:latin typeface="Gabriola" pitchFamily="82" charset="0"/>
              </a:rPr>
              <a:t>напрямку</a:t>
            </a:r>
            <a:r>
              <a:rPr lang="ru-RU" sz="4000" dirty="0" smtClean="0">
                <a:latin typeface="Gabriola" pitchFamily="82" charset="0"/>
              </a:rPr>
              <a:t> на </a:t>
            </a:r>
            <a:r>
              <a:rPr lang="ru-RU" sz="4000" dirty="0" smtClean="0">
                <a:latin typeface="Gabriola" pitchFamily="82" charset="0"/>
              </a:rPr>
              <a:t>Сонце</a:t>
            </a:r>
            <a:r>
              <a:rPr lang="ru-RU" sz="4000" dirty="0" smtClean="0">
                <a:latin typeface="Gabriola" pitchFamily="82" charset="0"/>
              </a:rPr>
              <a:t> (</a:t>
            </a:r>
            <a:r>
              <a:rPr lang="ru-RU" sz="4000" dirty="0" smtClean="0">
                <a:latin typeface="Gabriola" pitchFamily="82" charset="0"/>
              </a:rPr>
              <a:t>Місяць</a:t>
            </a:r>
            <a:r>
              <a:rPr lang="ru-RU" sz="4000" dirty="0" smtClean="0">
                <a:latin typeface="Gabriola" pitchFamily="82" charset="0"/>
              </a:rPr>
              <a:t>), </a:t>
            </a:r>
            <a:r>
              <a:rPr lang="ru-RU" sz="4000" dirty="0" smtClean="0">
                <a:latin typeface="Gabriola" pitchFamily="82" charset="0"/>
              </a:rPr>
              <a:t>тобто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одночасно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бачити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Сонце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й</a:t>
            </a:r>
            <a:r>
              <a:rPr lang="ru-RU" sz="4000" dirty="0" smtClean="0">
                <a:latin typeface="Gabriola" pitchFamily="82" charset="0"/>
              </a:rPr>
              <a:t> веселку без </a:t>
            </a:r>
            <a:r>
              <a:rPr lang="ru-RU" sz="4000" dirty="0" smtClean="0">
                <a:latin typeface="Gabriola" pitchFamily="82" charset="0"/>
              </a:rPr>
              <a:t>використання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дзеркал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неможливо</a:t>
            </a:r>
            <a:r>
              <a:rPr lang="ru-RU" sz="4000" dirty="0" smtClean="0">
                <a:latin typeface="Gabriola" pitchFamily="82" charset="0"/>
              </a:rPr>
              <a:t>. Для </a:t>
            </a:r>
            <a:r>
              <a:rPr lang="ru-RU" sz="4000" dirty="0" smtClean="0">
                <a:latin typeface="Gabriola" pitchFamily="82" charset="0"/>
              </a:rPr>
              <a:t>спостерігача</a:t>
            </a:r>
            <a:r>
              <a:rPr lang="ru-RU" sz="4000" dirty="0" smtClean="0">
                <a:latin typeface="Gabriola" pitchFamily="82" charset="0"/>
              </a:rPr>
              <a:t> на </a:t>
            </a:r>
            <a:r>
              <a:rPr lang="ru-RU" sz="4000" dirty="0" smtClean="0">
                <a:latin typeface="Gabriola" pitchFamily="82" charset="0"/>
              </a:rPr>
              <a:t>землі</a:t>
            </a:r>
            <a:r>
              <a:rPr lang="ru-RU" sz="4000" dirty="0" smtClean="0">
                <a:latin typeface="Gabriola" pitchFamily="82" charset="0"/>
              </a:rPr>
              <a:t> вона </a:t>
            </a:r>
            <a:r>
              <a:rPr lang="ru-RU" sz="4000" dirty="0" smtClean="0">
                <a:latin typeface="Gabriola" pitchFamily="82" charset="0"/>
              </a:rPr>
              <a:t>звичайно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виглядає</a:t>
            </a:r>
            <a:r>
              <a:rPr lang="ru-RU" sz="4000" dirty="0" smtClean="0">
                <a:latin typeface="Gabriola" pitchFamily="82" charset="0"/>
              </a:rPr>
              <a:t> як </a:t>
            </a:r>
            <a:r>
              <a:rPr lang="ru-RU" sz="4000" dirty="0" smtClean="0">
                <a:latin typeface="Gabriola" pitchFamily="82" charset="0"/>
              </a:rPr>
              <a:t>частина</a:t>
            </a:r>
            <a:r>
              <a:rPr lang="ru-RU" sz="4000" dirty="0" smtClean="0">
                <a:latin typeface="Gabriola" pitchFamily="82" charset="0"/>
              </a:rPr>
              <a:t> дуги кола; </a:t>
            </a:r>
            <a:r>
              <a:rPr lang="ru-RU" sz="4000" dirty="0" smtClean="0">
                <a:latin typeface="Gabriola" pitchFamily="82" charset="0"/>
              </a:rPr>
              <a:t>чим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він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вище</a:t>
            </a:r>
            <a:r>
              <a:rPr lang="ru-RU" sz="4000" dirty="0" smtClean="0">
                <a:latin typeface="Gabriola" pitchFamily="82" charset="0"/>
              </a:rPr>
              <a:t>, </a:t>
            </a:r>
            <a:r>
              <a:rPr lang="ru-RU" sz="4000" dirty="0" smtClean="0">
                <a:latin typeface="Gabriola" pitchFamily="82" charset="0"/>
              </a:rPr>
              <a:t>тим</a:t>
            </a:r>
            <a:r>
              <a:rPr lang="ru-RU" sz="4000" dirty="0" smtClean="0">
                <a:latin typeface="Gabriola" pitchFamily="82" charset="0"/>
              </a:rPr>
              <a:t> веселка </a:t>
            </a:r>
            <a:r>
              <a:rPr lang="ru-RU" sz="4000" dirty="0" smtClean="0">
                <a:latin typeface="Gabriola" pitchFamily="82" charset="0"/>
              </a:rPr>
              <a:t>повніша</a:t>
            </a:r>
            <a:r>
              <a:rPr lang="ru-RU" sz="4000" dirty="0" smtClean="0">
                <a:latin typeface="Gabriola" pitchFamily="82" charset="0"/>
              </a:rPr>
              <a:t> — </a:t>
            </a:r>
            <a:r>
              <a:rPr lang="ru-RU" sz="4000" dirty="0" smtClean="0">
                <a:latin typeface="Gabriola" pitchFamily="82" charset="0"/>
              </a:rPr>
              <a:t>з</a:t>
            </a:r>
            <a:r>
              <a:rPr lang="ru-RU" sz="4000" dirty="0" smtClean="0">
                <a:latin typeface="Gabriola" pitchFamily="82" charset="0"/>
              </a:rPr>
              <a:t> гори </a:t>
            </a:r>
            <a:r>
              <a:rPr lang="ru-RU" sz="4000" dirty="0" smtClean="0">
                <a:latin typeface="Gabriola" pitchFamily="82" charset="0"/>
              </a:rPr>
              <a:t>або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літака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можна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побачити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й</a:t>
            </a:r>
            <a:r>
              <a:rPr lang="ru-RU" sz="4000" dirty="0" smtClean="0">
                <a:latin typeface="Gabriola" pitchFamily="82" charset="0"/>
              </a:rPr>
              <a:t> </a:t>
            </a:r>
            <a:r>
              <a:rPr lang="ru-RU" sz="4000" dirty="0" smtClean="0">
                <a:latin typeface="Gabriola" pitchFamily="82" charset="0"/>
              </a:rPr>
              <a:t>суцільне</a:t>
            </a:r>
            <a:r>
              <a:rPr lang="ru-RU" sz="4000" dirty="0" smtClean="0">
                <a:latin typeface="Gabriola" pitchFamily="82" charset="0"/>
              </a:rPr>
              <a:t> коло</a:t>
            </a:r>
            <a:r>
              <a:rPr lang="ru-RU" sz="4000" dirty="0" smtClean="0">
                <a:latin typeface="Gabriola" pitchFamily="82" charset="0"/>
              </a:rPr>
              <a:t>.</a:t>
            </a:r>
            <a:endParaRPr lang="ru-RU" sz="40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Gabriola" pitchFamily="82" charset="0"/>
              </a:rPr>
              <a:t>Якщо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водяні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крапельки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що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висять</a:t>
            </a:r>
            <a:r>
              <a:rPr lang="ru-RU" sz="4400" dirty="0" smtClean="0">
                <a:latin typeface="Gabriola" pitchFamily="82" charset="0"/>
              </a:rPr>
              <a:t> у </a:t>
            </a:r>
            <a:r>
              <a:rPr lang="ru-RU" sz="4400" dirty="0" smtClean="0">
                <a:latin typeface="Gabriola" pitchFamily="82" charset="0"/>
              </a:rPr>
              <a:t>повітрі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дуже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дрібні</a:t>
            </a:r>
            <a:r>
              <a:rPr lang="ru-RU" sz="4400" dirty="0" smtClean="0">
                <a:latin typeface="Gabriola" pitchFamily="82" charset="0"/>
              </a:rPr>
              <a:t> (туман), веселка </a:t>
            </a:r>
            <a:r>
              <a:rPr lang="ru-RU" sz="4400" dirty="0" smtClean="0">
                <a:latin typeface="Gabriola" pitchFamily="82" charset="0"/>
              </a:rPr>
              <a:t>виглядяє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дещо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по-іншому</a:t>
            </a:r>
            <a:r>
              <a:rPr lang="ru-RU" sz="4400" dirty="0" smtClean="0">
                <a:latin typeface="Gabriola" pitchFamily="82" charset="0"/>
              </a:rPr>
              <a:t>; </a:t>
            </a:r>
            <a:r>
              <a:rPr lang="ru-RU" sz="4400" dirty="0" smtClean="0">
                <a:latin typeface="Gabriola" pitchFamily="82" charset="0"/>
              </a:rPr>
              <a:t>це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пояснюється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хвильовими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властивостями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світла</a:t>
            </a:r>
            <a:r>
              <a:rPr lang="ru-RU" sz="4400" dirty="0" smtClean="0">
                <a:latin typeface="Gabriola" pitchFamily="82" charset="0"/>
              </a:rPr>
              <a:t>. </a:t>
            </a:r>
            <a:r>
              <a:rPr lang="ru-RU" sz="4400" dirty="0" smtClean="0">
                <a:latin typeface="Gabriola" pitchFamily="82" charset="0"/>
              </a:rPr>
              <a:t>Така</a:t>
            </a:r>
            <a:r>
              <a:rPr lang="ru-RU" sz="4400" dirty="0" smtClean="0">
                <a:latin typeface="Gabriola" pitchFamily="82" charset="0"/>
              </a:rPr>
              <a:t> веселка (</a:t>
            </a:r>
            <a:r>
              <a:rPr lang="ru-RU" sz="4400" dirty="0" smtClean="0">
                <a:latin typeface="Gabriola" pitchFamily="82" charset="0"/>
              </a:rPr>
              <a:t>відома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як </a:t>
            </a:r>
            <a:r>
              <a:rPr lang="ru-RU" sz="4400" dirty="0" smtClean="0">
                <a:latin typeface="Gabriola" pitchFamily="82" charset="0"/>
              </a:rPr>
              <a:t>біла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райдуга</a:t>
            </a:r>
            <a:r>
              <a:rPr lang="ru-RU" sz="4400" dirty="0" smtClean="0">
                <a:latin typeface="Gabriola" pitchFamily="82" charset="0"/>
              </a:rPr>
              <a:t>) </a:t>
            </a:r>
            <a:r>
              <a:rPr lang="ru-RU" sz="4400" dirty="0" smtClean="0">
                <a:latin typeface="Gabriola" pitchFamily="82" charset="0"/>
              </a:rPr>
              <a:t>ширша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значно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слабше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забарвлена</a:t>
            </a:r>
            <a:r>
              <a:rPr lang="ru-RU" sz="4400" dirty="0" smtClean="0">
                <a:latin typeface="Gabriola" pitchFamily="82" charset="0"/>
              </a:rPr>
              <a:t>.</a:t>
            </a:r>
            <a:endParaRPr lang="ru-RU" sz="44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45055927_13dfhd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428604"/>
            <a:ext cx="7417761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285984" y="5643578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Біла веселка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142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“Веселка”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“Веселка”</dc:title>
  <dc:creator>admin</dc:creator>
  <cp:lastModifiedBy>admin</cp:lastModifiedBy>
  <cp:revision>7</cp:revision>
  <dcterms:created xsi:type="dcterms:W3CDTF">2013-01-29T16:23:53Z</dcterms:created>
  <dcterms:modified xsi:type="dcterms:W3CDTF">2013-01-29T17:25:50Z</dcterms:modified>
</cp:coreProperties>
</file>