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80" r:id="rId4"/>
    <p:sldId id="265" r:id="rId5"/>
    <p:sldId id="283" r:id="rId6"/>
    <p:sldId id="271" r:id="rId7"/>
    <p:sldId id="284" r:id="rId8"/>
    <p:sldId id="272" r:id="rId9"/>
    <p:sldId id="266" r:id="rId10"/>
    <p:sldId id="275" r:id="rId11"/>
    <p:sldId id="285" r:id="rId12"/>
    <p:sldId id="274" r:id="rId13"/>
    <p:sldId id="276" r:id="rId14"/>
    <p:sldId id="287" r:id="rId15"/>
    <p:sldId id="277" r:id="rId16"/>
    <p:sldId id="278" r:id="rId17"/>
    <p:sldId id="267" r:id="rId18"/>
    <p:sldId id="281" r:id="rId19"/>
    <p:sldId id="286" r:id="rId20"/>
    <p:sldId id="268" r:id="rId21"/>
    <p:sldId id="288" r:id="rId22"/>
    <p:sldId id="269" r:id="rId23"/>
    <p:sldId id="279" r:id="rId24"/>
    <p:sldId id="270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2020"/>
    <a:srgbClr val="8C1C1C"/>
    <a:srgbClr val="DDDDDD"/>
    <a:srgbClr val="711717"/>
    <a:srgbClr val="F7F7F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26" autoAdjust="0"/>
    <p:restoredTop sz="94671" autoAdjust="0"/>
  </p:normalViewPr>
  <p:slideViewPr>
    <p:cSldViewPr>
      <p:cViewPr varScale="1">
        <p:scale>
          <a:sx n="98" d="100"/>
          <a:sy n="98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2E0A9C-C773-4A34-8F42-DB1FB8A49BFD}" type="datetimeFigureOut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C7C898-6B36-4EF1-A86A-A71B503A8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8242-8F1B-4074-B60C-EBC48378CDA4}" type="datetime1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748B6-227B-4E8F-8D4A-3F9289564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BD512-1234-4204-BD24-7DA8F08EC9BC}" type="datetime1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7DF51-B6EF-4C88-AF30-2EC91AA35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B26C5-CFE2-4B5B-9E4B-AF8C0900950B}" type="datetime1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9FF2-98D0-4214-B108-D958580A6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BF4DE-4099-491C-AD96-3717231D57AD}" type="datetime1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78D8A-FD18-4BFA-B966-69990E6BF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5145A-7083-4377-90B0-DB0EB25C5EA9}" type="datetime1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097BB-34DB-4CFB-9039-B073935CF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E3847-F8AB-492E-A5BD-8AFD62AD8548}" type="datetime1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68820-B4EE-4F71-B899-C444A6A9E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D25ED-B60E-4937-BE60-88A681FB4797}" type="datetime1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FEB5-014A-4B47-84A8-0B1001542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F9D5F-7636-47C8-932B-59B54054E40D}" type="datetime1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7BF18-FD4A-4797-A4F9-C372B4DB4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DBD0A-8E00-4832-BD25-57899E222604}" type="datetime1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0C93-F96E-4A59-9DD8-3176F65CF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6BF52-1B2C-4FD6-81B4-71FCBDCF9B7C}" type="datetime1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57C0-759A-4780-B272-FA9184A69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4ED3-9B19-4416-B8D1-7DAC01F6A9EC}" type="datetime1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077D-C5D1-437D-BCE4-4E738DEDE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72722-6586-416E-BA1E-4CD905F8DCCF}" type="datetime1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7B21-90A8-48F7-B2B2-15CFE3919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AE1E-3D68-40E1-B235-34AFF949E8E9}" type="datetime1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344F8-09D6-48D9-89A6-D35F8DE2B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D00AD-8486-4E4E-BC91-EB512EA542CA}" type="datetime1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B0D28-4094-42C4-AB0D-7BB70BBB0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E8046-5181-4C1B-8CBB-9C097754E0F4}" type="datetime1">
              <a:rPr lang="ru-RU"/>
              <a:pPr>
                <a:defRPr/>
              </a:pPr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C9523-E6D6-45CC-A107-DA18CBBAA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lenast65@mail.ru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../../Documents%20and%20Settings/Lena/&#1056;&#1072;&#1073;&#1086;&#1095;&#1080;&#1081;%20&#1089;&#1090;&#1086;&#1083;/&#1060;&#1045;&#1057;&#1058;&#1048;&#1042;&#1040;&#1051;&#1068;/&#1055;&#1088;&#1080;&#1083;&#1086;&#1078;&#1077;&#1085;&#1080;&#1077;3.doc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9652" y="821221"/>
            <a:ext cx="6947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solidFill>
                  <a:srgbClr val="A0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 Е Т И К Е Т</a:t>
            </a:r>
            <a:endParaRPr lang="ru-RU" sz="7200" b="1" spc="50" dirty="0">
              <a:ln w="11430"/>
              <a:solidFill>
                <a:srgbClr val="A020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Verdana" pitchFamily="34" charset="0"/>
              <a:cs typeface="+mn-cs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928813" y="3698875"/>
            <a:ext cx="721518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b="1" i="1">
                <a:latin typeface="Forte" pitchFamily="66" charset="0"/>
              </a:rPr>
              <a:t>«Входячи в чуже місто, прийми його </a:t>
            </a:r>
            <a:r>
              <a:rPr lang="uk-UA" b="1">
                <a:latin typeface="Forte" pitchFamily="66" charset="0"/>
              </a:rPr>
              <a:t>звичаї» </a:t>
            </a:r>
            <a:endParaRPr lang="ru-RU" sz="1000" b="1">
              <a:latin typeface="Forte" pitchFamily="66" charset="0"/>
            </a:endParaRPr>
          </a:p>
          <a:p>
            <a:pPr algn="r" eaLnBrk="0" hangingPunct="0"/>
            <a:r>
              <a:rPr lang="ru-RU" sz="2000">
                <a:cs typeface="Times New Roman" pitchFamily="18" charset="0"/>
              </a:rPr>
              <a:t>(</a:t>
            </a:r>
            <a:r>
              <a:rPr lang="ru-RU" sz="2000" b="1">
                <a:latin typeface="Verdana" pitchFamily="34" charset="0"/>
                <a:cs typeface="Times New Roman" pitchFamily="18" charset="0"/>
              </a:rPr>
              <a:t>Талмуд)</a:t>
            </a:r>
            <a:r>
              <a:rPr lang="ru-RU" sz="2000"/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484F6-5149-469E-95A6-CC8785442B76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3563938" y="2420938"/>
            <a:ext cx="3384550" cy="8556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Мережевий етикет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41A2A-F823-490C-ADA2-BCDDD86D8DD3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1492250" y="703263"/>
            <a:ext cx="621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88900" algn="ctr"/>
            <a:r>
              <a:rPr lang="ru-RU" sz="2400" b="1">
                <a:solidFill>
                  <a:srgbClr val="8C1C1C"/>
                </a:solidFill>
                <a:latin typeface="Verdana" pitchFamily="34" charset="0"/>
                <a:cs typeface="Times New Roman" pitchFamily="18" charset="0"/>
              </a:rPr>
              <a:t>Приклад оформлення електронного листа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2233" y="1344611"/>
          <a:ext cx="8501122" cy="5007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49127"/>
                <a:gridCol w="2051995"/>
              </a:tblGrid>
              <a:tr h="1531935">
                <a:tc>
                  <a:txBody>
                    <a:bodyPr/>
                    <a:lstStyle/>
                    <a:p>
                      <a:pPr marL="180975" indent="0" algn="l"/>
                      <a:r>
                        <a:rPr lang="ru-RU" sz="1600" spc="150" dirty="0" smtClean="0">
                          <a:latin typeface="Verdana" pitchFamily="34" charset="0"/>
                        </a:rPr>
                        <a:t>Столярова Елена Геннадьевна</a:t>
                      </a:r>
                    </a:p>
                    <a:p>
                      <a:pPr marL="180975" indent="0" algn="l"/>
                      <a:r>
                        <a:rPr lang="ru-RU" sz="1600" spc="150" dirty="0" smtClean="0">
                          <a:latin typeface="Verdana" pitchFamily="34" charset="0"/>
                        </a:rPr>
                        <a:t>Педагог-организатор</a:t>
                      </a:r>
                    </a:p>
                    <a:p>
                      <a:pPr marL="180975" indent="0" algn="l"/>
                      <a:r>
                        <a:rPr lang="ru-RU" sz="1600" spc="150" dirty="0" smtClean="0">
                          <a:latin typeface="Verdana" pitchFamily="34" charset="0"/>
                        </a:rPr>
                        <a:t>Центр детского творчества</a:t>
                      </a:r>
                    </a:p>
                    <a:p>
                      <a:pPr marL="180975" indent="0" algn="l"/>
                      <a:r>
                        <a:rPr lang="ru-RU" sz="1600" spc="150" dirty="0" smtClean="0">
                          <a:latin typeface="Verdana" pitchFamily="34" charset="0"/>
                        </a:rPr>
                        <a:t>г.о.</a:t>
                      </a:r>
                      <a:r>
                        <a:rPr lang="ru-RU" sz="1600" spc="150" baseline="0" dirty="0" smtClean="0">
                          <a:latin typeface="Verdana" pitchFamily="34" charset="0"/>
                        </a:rPr>
                        <a:t> Коломна, Московская обл.</a:t>
                      </a:r>
                      <a:endParaRPr lang="ru-RU" sz="1600" spc="150" dirty="0" smtClean="0">
                        <a:latin typeface="Verdana" pitchFamily="34" charset="0"/>
                      </a:endParaRPr>
                    </a:p>
                    <a:p>
                      <a:pPr marL="180975" indent="0" algn="l"/>
                      <a:r>
                        <a:rPr lang="en-US" sz="1600" spc="150" dirty="0" smtClean="0">
                          <a:latin typeface="Verdana" pitchFamily="34" charset="0"/>
                          <a:hlinkClick r:id="rId2"/>
                        </a:rPr>
                        <a:t>lenast65@mail.ru</a:t>
                      </a:r>
                      <a:r>
                        <a:rPr lang="ru-RU" sz="1600" spc="150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ru-RU" sz="1600" spc="150" dirty="0" smtClean="0">
                          <a:latin typeface="Verdana" pitchFamily="34" charset="0"/>
                        </a:rPr>
                        <a:t> </a:t>
                      </a:r>
                    </a:p>
                    <a:p>
                      <a:pPr marL="180975" indent="0" algn="l"/>
                      <a:r>
                        <a:rPr lang="ru-RU" sz="1600" dirty="0" smtClean="0">
                          <a:latin typeface="Verdana" pitchFamily="34" charset="0"/>
                        </a:rPr>
                        <a:t>-------------------------------------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5725" indent="0" algn="l"/>
                      <a:r>
                        <a:rPr lang="ru-RU" sz="1800" b="1" kern="1200" dirty="0" smtClean="0">
                          <a:solidFill>
                            <a:srgbClr val="8C1C1C"/>
                          </a:solidFill>
                          <a:latin typeface="Verdana" pitchFamily="34" charset="0"/>
                        </a:rPr>
                        <a:t>Шапка</a:t>
                      </a:r>
                      <a:r>
                        <a:rPr lang="ru-RU" sz="1800" b="1" dirty="0" smtClean="0">
                          <a:solidFill>
                            <a:srgbClr val="8C1C1C"/>
                          </a:solidFill>
                          <a:latin typeface="Verdana" pitchFamily="34" charset="0"/>
                        </a:rPr>
                        <a:t> </a:t>
                      </a:r>
                      <a:endParaRPr lang="ru-RU" sz="1800" b="1" dirty="0">
                        <a:solidFill>
                          <a:srgbClr val="8C1C1C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898561">
                <a:tc>
                  <a:txBody>
                    <a:bodyPr/>
                    <a:lstStyle/>
                    <a:p>
                      <a:pPr marL="180975" indent="0" algn="l" defTabSz="914400" rtl="0" eaLnBrk="1" latinLnBrk="0" hangingPunct="1"/>
                      <a:r>
                        <a:rPr lang="ru-RU" sz="1600" kern="1200" spc="150" dirty="0" smtClean="0">
                          <a:latin typeface="Verdana" pitchFamily="34" charset="0"/>
                        </a:rPr>
                        <a:t>Здравствуйте, уважаемый Александр Петрович.</a:t>
                      </a:r>
                      <a:endParaRPr lang="ru-RU" sz="1600" b="0" kern="1200" spc="150" dirty="0" smtClean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8C1C1C"/>
                          </a:solidFill>
                          <a:latin typeface="Verdana" pitchFamily="34" charset="0"/>
                        </a:rPr>
                        <a:t>Обращение</a:t>
                      </a:r>
                      <a:endParaRPr lang="ru-RU" sz="1800" b="1" dirty="0" smtClean="0">
                        <a:solidFill>
                          <a:srgbClr val="8C1C1C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293472">
                <a:tc>
                  <a:txBody>
                    <a:bodyPr/>
                    <a:lstStyle/>
                    <a:p>
                      <a:pPr marL="180975" indent="0" algn="l" defTabSz="914400" rtl="0" eaLnBrk="1" latinLnBrk="0" hangingPunct="1"/>
                      <a:r>
                        <a:rPr lang="ru-RU" sz="1600" kern="1200" spc="150" dirty="0" smtClean="0">
                          <a:latin typeface="Verdana" pitchFamily="34" charset="0"/>
                        </a:rPr>
                        <a:t>Сообщите, пожалуйста, график проведения тестирования по курсу повышения квалификации «Новые информационные технологии в учебном процессе».</a:t>
                      </a:r>
                      <a:endParaRPr lang="ru-RU" sz="1600" b="0" kern="1200" spc="150" dirty="0" smtClean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8C1C1C"/>
                          </a:solidFill>
                          <a:latin typeface="Verdana" pitchFamily="34" charset="0"/>
                        </a:rPr>
                        <a:t>Содержание</a:t>
                      </a:r>
                      <a:endParaRPr lang="ru-RU" sz="1800" b="1" dirty="0" smtClean="0">
                        <a:solidFill>
                          <a:srgbClr val="8C1C1C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260589">
                <a:tc>
                  <a:txBody>
                    <a:bodyPr/>
                    <a:lstStyle/>
                    <a:p>
                      <a:pPr marL="180975" indent="0" algn="l"/>
                      <a:r>
                        <a:rPr lang="ru-RU" sz="1600" dirty="0" smtClean="0">
                          <a:latin typeface="Verdana" pitchFamily="34" charset="0"/>
                        </a:rPr>
                        <a:t>--------------------------------</a:t>
                      </a:r>
                    </a:p>
                    <a:p>
                      <a:pPr marL="180975" indent="0" algn="l" defTabSz="914400" rtl="0" eaLnBrk="1" latinLnBrk="0" hangingPunct="1"/>
                      <a:r>
                        <a:rPr lang="ru-RU" sz="1600" kern="1200" spc="150" dirty="0" smtClean="0">
                          <a:latin typeface="Verdana" pitchFamily="34" charset="0"/>
                        </a:rPr>
                        <a:t>С уважением,</a:t>
                      </a:r>
                    </a:p>
                    <a:p>
                      <a:pPr marL="180975" indent="0" algn="l" defTabSz="914400" rtl="0" eaLnBrk="1" latinLnBrk="0" hangingPunct="1"/>
                      <a:r>
                        <a:rPr lang="ru-RU" sz="1600" kern="1200" spc="150" dirty="0" smtClean="0">
                          <a:latin typeface="Verdana" pitchFamily="34" charset="0"/>
                        </a:rPr>
                        <a:t>Елена</a:t>
                      </a:r>
                    </a:p>
                    <a:p>
                      <a:pPr marL="180975" indent="0" algn="l" defTabSz="914400" rtl="0" eaLnBrk="1" latinLnBrk="0" hangingPunct="1"/>
                      <a:r>
                        <a:rPr lang="en-US" sz="1600" kern="1200" spc="150" dirty="0" smtClean="0">
                          <a:latin typeface="Verdana" pitchFamily="34" charset="0"/>
                        </a:rPr>
                        <a:t>cdt-kolomna.edusite.ru</a:t>
                      </a:r>
                      <a:endParaRPr lang="ru-RU" sz="1600" b="0" kern="1200" spc="150" dirty="0" smtClean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8C1C1C"/>
                          </a:solidFill>
                          <a:latin typeface="Verdana" pitchFamily="34" charset="0"/>
                        </a:rPr>
                        <a:t>Подпись</a:t>
                      </a:r>
                      <a:endParaRPr lang="ru-RU" sz="1800" b="1" dirty="0" smtClean="0">
                        <a:solidFill>
                          <a:srgbClr val="8C1C1C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6" name="Picture 10" descr="1215421097_interne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0"/>
            <a:ext cx="3960812" cy="3235325"/>
          </a:xfrm>
        </p:spPr>
      </p:pic>
      <p:pic>
        <p:nvPicPr>
          <p:cNvPr id="60428" name="Picture 12" descr="1cfdbef33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88913"/>
            <a:ext cx="4572000" cy="2933700"/>
          </a:xfrm>
        </p:spPr>
      </p:pic>
      <p:pic>
        <p:nvPicPr>
          <p:cNvPr id="60430" name="Picture 14" descr="co-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3463925"/>
            <a:ext cx="4824412" cy="3017838"/>
          </a:xfrm>
        </p:spPr>
      </p:pic>
      <p:pic>
        <p:nvPicPr>
          <p:cNvPr id="60435" name="Picture 19" descr="1934580_17470-700x50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787900" y="3357563"/>
            <a:ext cx="4176713" cy="323691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928688" y="1944688"/>
            <a:ext cx="77866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8900">
              <a:lnSpc>
                <a:spcPct val="20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400" b="1" i="1">
                <a:latin typeface="Verdana" pitchFamily="34" charset="0"/>
                <a:cs typeface="Times New Roman" pitchFamily="18" charset="0"/>
              </a:rPr>
              <a:t>   Кому</a:t>
            </a:r>
            <a:r>
              <a:rPr lang="ru-RU" sz="2400" b="1"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400">
                <a:latin typeface="Verdana" pitchFamily="34" charset="0"/>
                <a:cs typeface="Times New Roman" pitchFamily="18" charset="0"/>
              </a:rPr>
              <a:t>(</a:t>
            </a:r>
            <a:r>
              <a:rPr lang="en-US" sz="2400">
                <a:latin typeface="Verdana" pitchFamily="34" charset="0"/>
                <a:cs typeface="Times New Roman" pitchFamily="18" charset="0"/>
              </a:rPr>
              <a:t>E</a:t>
            </a:r>
            <a:r>
              <a:rPr lang="ru-RU" sz="2400">
                <a:latin typeface="Verdana" pitchFamily="34" charset="0"/>
                <a:cs typeface="Times New Roman" pitchFamily="18" charset="0"/>
              </a:rPr>
              <a:t>–mail адреса одержувача</a:t>
            </a:r>
            <a:r>
              <a:rPr lang="ru-RU" sz="2400">
                <a:latin typeface="Calibri" pitchFamily="34" charset="0"/>
              </a:rPr>
              <a:t>).</a:t>
            </a:r>
            <a:endParaRPr lang="ru-RU" sz="2400" b="1" i="1">
              <a:latin typeface="Verdana" pitchFamily="34" charset="0"/>
              <a:cs typeface="Times New Roman" pitchFamily="18" charset="0"/>
            </a:endParaRPr>
          </a:p>
          <a:p>
            <a:pPr indent="88900">
              <a:lnSpc>
                <a:spcPct val="20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400" b="1" i="1">
                <a:latin typeface="Verdana" pitchFamily="34" charset="0"/>
                <a:cs typeface="Times New Roman" pitchFamily="18" charset="0"/>
              </a:rPr>
              <a:t>   Тема</a:t>
            </a:r>
            <a:r>
              <a:rPr lang="ru-RU" sz="2400" i="1">
                <a:latin typeface="Verdana" pitchFamily="34" charset="0"/>
                <a:cs typeface="Times New Roman" pitchFamily="18" charset="0"/>
              </a:rPr>
              <a:t>.</a:t>
            </a:r>
          </a:p>
          <a:p>
            <a:pPr indent="88900">
              <a:lnSpc>
                <a:spcPct val="20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400" b="1" i="1">
                <a:latin typeface="Verdana" pitchFamily="34" charset="0"/>
                <a:cs typeface="Times New Roman" pitchFamily="18" charset="0"/>
              </a:rPr>
              <a:t>   Важливість листа, при необхідності</a:t>
            </a:r>
            <a:r>
              <a:rPr lang="ru-RU" sz="2400" i="1">
                <a:latin typeface="Verdana" pitchFamily="34" charset="0"/>
                <a:cs typeface="Times New Roman" pitchFamily="18" charset="0"/>
              </a:rPr>
              <a:t>.</a:t>
            </a:r>
          </a:p>
          <a:p>
            <a:pPr indent="88900">
              <a:lnSpc>
                <a:spcPct val="20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400" b="1" i="1">
                <a:latin typeface="Verdana" pitchFamily="34" charset="0"/>
                <a:cs typeface="Times New Roman" pitchFamily="18" charset="0"/>
              </a:rPr>
              <a:t>   Текст листа</a:t>
            </a:r>
            <a:r>
              <a:rPr lang="ru-RU" sz="2400" i="1">
                <a:latin typeface="Verdan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A88A8-E582-4A24-B3FE-E7ABCFB463EF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000496" y="6215082"/>
            <a:ext cx="1071570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Приклад </a:t>
            </a:r>
          </a:p>
        </p:txBody>
      </p:sp>
      <p:sp>
        <p:nvSpPr>
          <p:cNvPr id="23561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sz="4000" b="1" i="1" smtClean="0">
                <a:solidFill>
                  <a:srgbClr val="8C1C1C"/>
                </a:solidFill>
                <a:latin typeface="Forte" pitchFamily="66" charset="0"/>
              </a:rPr>
              <a:t>Оформлення електронного листа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DEFFB-FAFC-4E03-8FD8-007102626085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1403350" y="0"/>
            <a:ext cx="6386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88900" algn="ctr"/>
            <a:r>
              <a:rPr lang="ru-RU" sz="2400" b="1">
                <a:solidFill>
                  <a:srgbClr val="8C1C1C"/>
                </a:solidFill>
                <a:latin typeface="Verdana" pitchFamily="34" charset="0"/>
                <a:cs typeface="Times New Roman" pitchFamily="18" charset="0"/>
              </a:rPr>
              <a:t>Приклад оформленння електронного листа</a:t>
            </a:r>
          </a:p>
        </p:txBody>
      </p:sp>
      <p:pic>
        <p:nvPicPr>
          <p:cNvPr id="9" name="Рисунок 8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764" y="528972"/>
            <a:ext cx="7737421" cy="61900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2" name="Picture 10" descr="rozsylka-elektronnoi-posht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3384550" cy="2538413"/>
          </a:xfrm>
        </p:spPr>
      </p:pic>
      <p:pic>
        <p:nvPicPr>
          <p:cNvPr id="64524" name="Picture 12" descr="menee-effektivny-chem-telefonnye-zvonk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88913"/>
            <a:ext cx="4321175" cy="2701925"/>
          </a:xfrm>
        </p:spPr>
      </p:pic>
      <p:pic>
        <p:nvPicPr>
          <p:cNvPr id="64526" name="Picture 14" descr="240px-No-spa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3573463"/>
            <a:ext cx="2952750" cy="2952750"/>
          </a:xfrm>
        </p:spPr>
      </p:pic>
      <p:pic>
        <p:nvPicPr>
          <p:cNvPr id="64530" name="Picture 18" descr="yak-vidpraviti-veliku-elektronnogo-lis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789363"/>
            <a:ext cx="4032250" cy="2855912"/>
          </a:xfrm>
          <a:prstGeom prst="rect">
            <a:avLst/>
          </a:prstGeom>
          <a:noFill/>
        </p:spPr>
      </p:pic>
      <p:pic>
        <p:nvPicPr>
          <p:cNvPr id="64528" name="Picture 16" descr="rabotat-s-elektronnoy-pochto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1979613" y="1916113"/>
            <a:ext cx="4365625" cy="272891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C34A8-3846-41D5-A411-FDD07F7C86CE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187450" y="981075"/>
            <a:ext cx="7054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Verdana" pitchFamily="34" charset="0"/>
                <a:cs typeface="Times New Roman" pitchFamily="18" charset="0"/>
              </a:rPr>
              <a:t>Регулюють програми-архіватори  - </a:t>
            </a:r>
            <a:r>
              <a:rPr lang="en-US" sz="2000" b="1" i="1">
                <a:solidFill>
                  <a:srgbClr val="8C1C1C"/>
                </a:solidFill>
                <a:latin typeface="Verdana" pitchFamily="34" charset="0"/>
                <a:cs typeface="Times New Roman" pitchFamily="18" charset="0"/>
              </a:rPr>
              <a:t>WinRar </a:t>
            </a:r>
            <a:r>
              <a:rPr lang="ru-RU" sz="2000" b="1" i="1">
                <a:latin typeface="Verdana" pitchFamily="34" charset="0"/>
                <a:cs typeface="Times New Roman" pitchFamily="18" charset="0"/>
              </a:rPr>
              <a:t>  і  </a:t>
            </a:r>
            <a:r>
              <a:rPr lang="en-US" sz="2000" b="1" i="1">
                <a:solidFill>
                  <a:srgbClr val="8C1C1C"/>
                </a:solidFill>
                <a:latin typeface="Verdana" pitchFamily="34" charset="0"/>
                <a:cs typeface="Times New Roman" pitchFamily="18" charset="0"/>
              </a:rPr>
              <a:t>WinZip</a:t>
            </a:r>
            <a:r>
              <a:rPr lang="ru-RU" sz="2000" b="1" i="1">
                <a:latin typeface="Verdan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5607" name="Rectangle 7"/>
          <p:cNvSpPr>
            <a:spLocks noGrp="1"/>
          </p:cNvSpPr>
          <p:nvPr>
            <p:ph type="title" idx="4294967295"/>
          </p:nvPr>
        </p:nvSpPr>
        <p:spPr>
          <a:xfrm>
            <a:off x="323850" y="-171450"/>
            <a:ext cx="8229600" cy="1143000"/>
          </a:xfrm>
        </p:spPr>
        <p:txBody>
          <a:bodyPr/>
          <a:lstStyle/>
          <a:p>
            <a:r>
              <a:rPr lang="uk-UA" b="1" i="1" smtClean="0">
                <a:solidFill>
                  <a:srgbClr val="8C1C1C"/>
                </a:solidFill>
                <a:latin typeface="Forte" pitchFamily="66" charset="0"/>
              </a:rPr>
              <a:t>Розмір електронного листа</a:t>
            </a:r>
          </a:p>
        </p:txBody>
      </p:sp>
      <p:pic>
        <p:nvPicPr>
          <p:cNvPr id="25608" name="Picture 8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484313"/>
            <a:ext cx="5689600" cy="51831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9E191-D856-4F5A-AA4B-359F28C93E13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7" name="Рисунок 6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579" y="1002659"/>
            <a:ext cx="7028241" cy="56229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6630" name="Rectangle 6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uk-UA" b="1" i="1" smtClean="0">
                <a:solidFill>
                  <a:srgbClr val="8C1C1C"/>
                </a:solidFill>
                <a:latin typeface="Forte" pitchFamily="66" charset="0"/>
              </a:rPr>
              <a:t>Адресна книга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365125"/>
          </a:xfrm>
        </p:spPr>
        <p:txBody>
          <a:bodyPr/>
          <a:lstStyle/>
          <a:p>
            <a:pPr>
              <a:defRPr/>
            </a:pPr>
            <a:fld id="{8F34F5C6-3671-4E9E-AF2B-679B125139DA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27653" name="TextBox 13"/>
          <p:cNvSpPr txBox="1">
            <a:spLocks noChangeArrowheads="1"/>
          </p:cNvSpPr>
          <p:nvPr/>
        </p:nvSpPr>
        <p:spPr bwMode="auto">
          <a:xfrm>
            <a:off x="642938" y="1643063"/>
            <a:ext cx="77866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>
                <a:latin typeface="Verdana" pitchFamily="34" charset="0"/>
                <a:cs typeface="Times New Roman" pitchFamily="18" charset="0"/>
              </a:rPr>
              <a:t>«</a:t>
            </a:r>
            <a:r>
              <a:rPr lang="en-US" sz="2400" b="1" i="1">
                <a:solidFill>
                  <a:srgbClr val="8C1C1C"/>
                </a:solidFill>
                <a:latin typeface="Verdana" pitchFamily="34" charset="0"/>
                <a:cs typeface="Times New Roman" pitchFamily="18" charset="0"/>
              </a:rPr>
              <a:t>Re</a:t>
            </a:r>
            <a:r>
              <a:rPr lang="ru-RU" sz="2400" b="1" i="1">
                <a:latin typeface="Verdana" pitchFamily="34" charset="0"/>
                <a:cs typeface="Times New Roman" pitchFamily="18" charset="0"/>
              </a:rPr>
              <a:t>»: </a:t>
            </a:r>
            <a:r>
              <a:rPr lang="uk-UA" sz="2400" b="1" i="1">
                <a:latin typeface="Verdana" pitchFamily="34" charset="0"/>
                <a:cs typeface="Times New Roman" pitchFamily="18" charset="0"/>
              </a:rPr>
              <a:t>скорочення від англійського</a:t>
            </a:r>
          </a:p>
          <a:p>
            <a:pPr algn="ctr">
              <a:lnSpc>
                <a:spcPct val="150000"/>
              </a:lnSpc>
            </a:pPr>
            <a:r>
              <a:rPr lang="ru-RU" sz="2400" b="1" i="1">
                <a:solidFill>
                  <a:srgbClr val="8C1C1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8C1C1C"/>
                </a:solidFill>
                <a:latin typeface="Verdana" pitchFamily="34" charset="0"/>
                <a:cs typeface="Times New Roman" pitchFamily="18" charset="0"/>
              </a:rPr>
              <a:t>reply</a:t>
            </a:r>
            <a:r>
              <a:rPr lang="ru-RU" sz="2400" b="1" i="1">
                <a:latin typeface="Verdana" pitchFamily="34" charset="0"/>
                <a:cs typeface="Times New Roman" pitchFamily="18" charset="0"/>
              </a:rPr>
              <a:t> – відповідь.</a:t>
            </a:r>
          </a:p>
        </p:txBody>
      </p:sp>
      <p:sp>
        <p:nvSpPr>
          <p:cNvPr id="7" name="TextBox 6">
            <a:hlinkClick r:id="rId3" action="ppaction://hlinkfile"/>
          </p:cNvPr>
          <p:cNvSpPr txBox="1"/>
          <p:nvPr/>
        </p:nvSpPr>
        <p:spPr>
          <a:xfrm>
            <a:off x="4005258" y="6218257"/>
            <a:ext cx="1071570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Приклад </a:t>
            </a:r>
          </a:p>
        </p:txBody>
      </p:sp>
      <p:sp>
        <p:nvSpPr>
          <p:cNvPr id="27660" name="Rectangle 1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sz="4000" b="1" i="1" smtClean="0">
                <a:solidFill>
                  <a:srgbClr val="8C1C1C"/>
                </a:solidFill>
                <a:latin typeface="Forte" pitchFamily="66" charset="0"/>
              </a:rPr>
              <a:t>Відповідь на електронне повідомлення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706437"/>
          </a:xfrm>
        </p:spPr>
        <p:txBody>
          <a:bodyPr/>
          <a:lstStyle/>
          <a:p>
            <a:r>
              <a:rPr lang="uk-UA" sz="4000" b="1" i="1" smtClean="0">
                <a:solidFill>
                  <a:srgbClr val="8C1C1C"/>
                </a:solidFill>
                <a:latin typeface="Forte" pitchFamily="66" charset="0"/>
              </a:rPr>
              <a:t>Приклад відповіді</a:t>
            </a:r>
          </a:p>
        </p:txBody>
      </p:sp>
      <p:pic>
        <p:nvPicPr>
          <p:cNvPr id="45062" name="Picture 6" descr="0dea1a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062038"/>
            <a:ext cx="5832475" cy="57372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1" name="Picture 7" descr="%D0%BE%D0%B1%D1%89%D0%B5%D0%BD%D0%B8%D0%B5-%D0%B2-%D1%81%D0%B5%D1%82%D0%B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0"/>
            <a:ext cx="8064500" cy="688498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546100"/>
            <a:ext cx="9144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3600" b="1" i="1">
                <a:solidFill>
                  <a:srgbClr val="A02020"/>
                </a:solidFill>
                <a:latin typeface="Forte" pitchFamily="66" charset="0"/>
              </a:rPr>
              <a:t> </a:t>
            </a:r>
            <a:r>
              <a:rPr lang="uk-UA" sz="3600" b="1">
                <a:latin typeface="GungsuhChe" pitchFamily="49" charset="-127"/>
              </a:rPr>
              <a:t>Тема:</a:t>
            </a:r>
            <a:r>
              <a:rPr lang="uk-UA" sz="3600" b="1" i="1">
                <a:solidFill>
                  <a:srgbClr val="A02020"/>
                </a:solidFill>
                <a:latin typeface="Forte" pitchFamily="66" charset="0"/>
              </a:rPr>
              <a:t> Орієнтація в інформаційному просторі, дотримання етичних і правових норм при роботі з інформацією</a:t>
            </a:r>
            <a:endParaRPr lang="ru-RU" sz="3600" b="1" i="1">
              <a:solidFill>
                <a:srgbClr val="A02020"/>
              </a:solidFill>
              <a:latin typeface="Forte" pitchFamily="66" charset="0"/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79388" y="3789363"/>
            <a:ext cx="750093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i="1">
                <a:solidFill>
                  <a:srgbClr val="A02020"/>
                </a:solidFill>
                <a:latin typeface="Verdana" pitchFamily="34" charset="0"/>
                <a:cs typeface="Times New Roman" pitchFamily="18" charset="0"/>
              </a:rPr>
              <a:t>Netiquette</a:t>
            </a:r>
            <a:r>
              <a:rPr lang="ru-RU" b="1">
                <a:latin typeface="Verdana" pitchFamily="34" charset="0"/>
                <a:cs typeface="Times New Roman" pitchFamily="18" charset="0"/>
              </a:rPr>
              <a:t> </a:t>
            </a:r>
            <a:r>
              <a:rPr lang="ru-RU">
                <a:latin typeface="Verdana" pitchFamily="34" charset="0"/>
                <a:cs typeface="Times New Roman" pitchFamily="18" charset="0"/>
              </a:rPr>
              <a:t>– (англ. </a:t>
            </a:r>
            <a:r>
              <a:rPr lang="ru-RU" sz="2200">
                <a:latin typeface="Verdana" pitchFamily="34" charset="0"/>
                <a:cs typeface="Times New Roman" pitchFamily="18" charset="0"/>
              </a:rPr>
              <a:t>Net – мережа, Etiquette - етикет)– </a:t>
            </a:r>
          </a:p>
          <a:p>
            <a:r>
              <a:rPr lang="uk-UA" sz="2200"/>
              <a:t>моральні правила поведінки в комп'ютерних мережах.</a:t>
            </a:r>
            <a:endParaRPr lang="ru-RU" sz="220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9AB04-0213-4DE1-8DF0-5974C11FEA41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324CF-FCC4-42A7-84B6-0CEB6E26BB54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28678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91513" cy="706437"/>
          </a:xfrm>
        </p:spPr>
        <p:txBody>
          <a:bodyPr/>
          <a:lstStyle/>
          <a:p>
            <a:r>
              <a:rPr lang="uk-UA" sz="4000" b="1" i="1" smtClean="0">
                <a:solidFill>
                  <a:srgbClr val="8C1C1C"/>
                </a:solidFill>
                <a:latin typeface="Forte" pitchFamily="66" charset="0"/>
              </a:rPr>
              <a:t>Використання смайликів</a:t>
            </a:r>
          </a:p>
        </p:txBody>
      </p:sp>
      <p:sp>
        <p:nvSpPr>
          <p:cNvPr id="28679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b="1" smtClean="0">
                <a:solidFill>
                  <a:srgbClr val="8C1C1C"/>
                </a:solidFill>
                <a:sym typeface="Wingdings" pitchFamily="2" charset="2"/>
              </a:rPr>
              <a:t>:-)   </a:t>
            </a:r>
            <a:r>
              <a:rPr lang="uk-UA" smtClean="0">
                <a:sym typeface="Wingdings" pitchFamily="2" charset="2"/>
              </a:rPr>
              <a:t>усміхнений</a:t>
            </a:r>
          </a:p>
          <a:p>
            <a:r>
              <a:rPr lang="uk-UA" b="1" smtClean="0">
                <a:solidFill>
                  <a:srgbClr val="8C1C1C"/>
                </a:solidFill>
                <a:sym typeface="Wingdings" pitchFamily="2" charset="2"/>
              </a:rPr>
              <a:t>:-)))  </a:t>
            </a:r>
            <a:r>
              <a:rPr lang="uk-UA" smtClean="0">
                <a:sym typeface="Wingdings" pitchFamily="2" charset="2"/>
              </a:rPr>
              <a:t>сміється</a:t>
            </a:r>
          </a:p>
          <a:p>
            <a:r>
              <a:rPr lang="uk-UA" b="1" smtClean="0">
                <a:solidFill>
                  <a:srgbClr val="8C1C1C"/>
                </a:solidFill>
                <a:sym typeface="Wingdings" pitchFamily="2" charset="2"/>
              </a:rPr>
              <a:t>:-</a:t>
            </a:r>
            <a:r>
              <a:rPr lang="en-US" b="1" smtClean="0">
                <a:solidFill>
                  <a:srgbClr val="8C1C1C"/>
                </a:solidFill>
                <a:sym typeface="Wingdings" pitchFamily="2" charset="2"/>
              </a:rPr>
              <a:t>D</a:t>
            </a:r>
            <a:r>
              <a:rPr lang="ru-RU" b="1" smtClean="0">
                <a:solidFill>
                  <a:srgbClr val="8C1C1C"/>
                </a:solidFill>
                <a:sym typeface="Wingdings" pitchFamily="2" charset="2"/>
              </a:rPr>
              <a:t> </a:t>
            </a:r>
            <a:r>
              <a:rPr lang="ru-RU" smtClean="0">
                <a:sym typeface="Wingdings" pitchFamily="2" charset="2"/>
              </a:rPr>
              <a:t>рад</a:t>
            </a:r>
            <a:r>
              <a:rPr lang="uk-UA" smtClean="0">
                <a:sym typeface="Wingdings" pitchFamily="2" charset="2"/>
              </a:rPr>
              <a:t>існо сміється</a:t>
            </a:r>
          </a:p>
          <a:p>
            <a:r>
              <a:rPr lang="uk-UA" b="1" smtClean="0">
                <a:solidFill>
                  <a:srgbClr val="8C1C1C"/>
                </a:solidFill>
                <a:sym typeface="Wingdings" pitchFamily="2" charset="2"/>
              </a:rPr>
              <a:t>:-</a:t>
            </a:r>
            <a:r>
              <a:rPr lang="en-US" b="1" smtClean="0">
                <a:solidFill>
                  <a:srgbClr val="8C1C1C"/>
                </a:solidFill>
                <a:cs typeface="Calibri" pitchFamily="34" charset="0"/>
                <a:sym typeface="Wingdings" pitchFamily="2" charset="2"/>
              </a:rPr>
              <a:t>|</a:t>
            </a:r>
            <a:r>
              <a:rPr lang="uk-UA" b="1" smtClean="0">
                <a:solidFill>
                  <a:srgbClr val="8C1C1C"/>
                </a:solidFill>
                <a:cs typeface="Calibri" pitchFamily="34" charset="0"/>
                <a:sym typeface="Wingdings" pitchFamily="2" charset="2"/>
              </a:rPr>
              <a:t>  </a:t>
            </a:r>
            <a:r>
              <a:rPr lang="uk-UA" smtClean="0">
                <a:cs typeface="Calibri" pitchFamily="34" charset="0"/>
                <a:sym typeface="Wingdings" pitchFamily="2" charset="2"/>
              </a:rPr>
              <a:t>замислений, нейтральний</a:t>
            </a:r>
          </a:p>
          <a:p>
            <a:r>
              <a:rPr lang="uk-UA" b="1" smtClean="0">
                <a:solidFill>
                  <a:srgbClr val="8C1C1C"/>
                </a:solidFill>
                <a:cs typeface="Calibri" pitchFamily="34" charset="0"/>
                <a:sym typeface="Wingdings" pitchFamily="2" charset="2"/>
              </a:rPr>
              <a:t>:-(   </a:t>
            </a:r>
            <a:r>
              <a:rPr lang="uk-UA" smtClean="0">
                <a:cs typeface="Calibri" pitchFamily="34" charset="0"/>
                <a:sym typeface="Wingdings" pitchFamily="2" charset="2"/>
              </a:rPr>
              <a:t>сумний</a:t>
            </a:r>
          </a:p>
          <a:p>
            <a:r>
              <a:rPr lang="uk-UA" b="1" smtClean="0">
                <a:solidFill>
                  <a:srgbClr val="8C1C1C"/>
                </a:solidFill>
                <a:cs typeface="Calibri" pitchFamily="34" charset="0"/>
                <a:sym typeface="Wingdings" pitchFamily="2" charset="2"/>
              </a:rPr>
              <a:t>:-</a:t>
            </a:r>
            <a:r>
              <a:rPr lang="en-US" b="1" smtClean="0">
                <a:solidFill>
                  <a:srgbClr val="8C1C1C"/>
                </a:solidFill>
                <a:cs typeface="Calibri" pitchFamily="34" charset="0"/>
                <a:sym typeface="Wingdings" pitchFamily="2" charset="2"/>
              </a:rPr>
              <a:t>/</a:t>
            </a:r>
            <a:r>
              <a:rPr lang="uk-UA" b="1" smtClean="0">
                <a:solidFill>
                  <a:srgbClr val="8C1C1C"/>
                </a:solidFill>
                <a:cs typeface="Calibri" pitchFamily="34" charset="0"/>
                <a:sym typeface="Wingdings" pitchFamily="2" charset="2"/>
              </a:rPr>
              <a:t>  </a:t>
            </a:r>
            <a:r>
              <a:rPr lang="uk-UA" smtClean="0">
                <a:cs typeface="Calibri" pitchFamily="34" charset="0"/>
                <a:sym typeface="Wingdings" pitchFamily="2" charset="2"/>
              </a:rPr>
              <a:t>незадоволений або спантеличений</a:t>
            </a:r>
          </a:p>
          <a:p>
            <a:r>
              <a:rPr lang="uk-UA" b="1" smtClean="0">
                <a:solidFill>
                  <a:srgbClr val="8C1C1C"/>
                </a:solidFill>
                <a:cs typeface="Calibri" pitchFamily="34" charset="0"/>
                <a:sym typeface="Wingdings" pitchFamily="2" charset="2"/>
              </a:rPr>
              <a:t>:-О  </a:t>
            </a:r>
            <a:r>
              <a:rPr lang="uk-UA" smtClean="0">
                <a:cs typeface="Calibri" pitchFamily="34" charset="0"/>
                <a:sym typeface="Wingdings" pitchFamily="2" charset="2"/>
              </a:rPr>
              <a:t>здивований ( рот відкритий)</a:t>
            </a:r>
            <a:endParaRPr lang="uk-UA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anime_smiles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8569325" cy="64262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08585-C2C4-4768-A8F6-BCFCED80A366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500063" y="1801813"/>
            <a:ext cx="8643937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8900">
              <a:lnSpc>
                <a:spcPct val="20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400" b="1" i="1">
                <a:latin typeface="Verdana" pitchFamily="34" charset="0"/>
                <a:cs typeface="Times New Roman" pitchFamily="18" charset="0"/>
              </a:rPr>
              <a:t>   </a:t>
            </a:r>
            <a:r>
              <a:rPr lang="ru-RU" sz="2400" i="1">
                <a:latin typeface="Verdana" pitchFamily="34" charset="0"/>
                <a:cs typeface="Times New Roman" pitchFamily="18" charset="0"/>
              </a:rPr>
              <a:t>Електронний підпис не повинен перевищувати</a:t>
            </a:r>
          </a:p>
          <a:p>
            <a:pPr indent="88900">
              <a:lnSpc>
                <a:spcPct val="200000"/>
              </a:lnSpc>
              <a:buClr>
                <a:srgbClr val="711717"/>
              </a:buClr>
            </a:pPr>
            <a:r>
              <a:rPr lang="ru-RU" sz="2800" i="1">
                <a:latin typeface="Verdana" pitchFamily="34" charset="0"/>
                <a:cs typeface="Times New Roman" pitchFamily="18" charset="0"/>
              </a:rPr>
              <a:t>     </a:t>
            </a:r>
            <a:r>
              <a:rPr lang="ru-RU" sz="2800" b="1" i="1">
                <a:solidFill>
                  <a:srgbClr val="8C1C1C"/>
                </a:solidFill>
                <a:latin typeface="Verdana" pitchFamily="34" charset="0"/>
                <a:cs typeface="Times New Roman" pitchFamily="18" charset="0"/>
              </a:rPr>
              <a:t>5 – 6</a:t>
            </a:r>
            <a:r>
              <a:rPr lang="ru-RU" sz="2800" i="1"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400" i="1">
                <a:latin typeface="Verdana" pitchFamily="34" charset="0"/>
                <a:cs typeface="Times New Roman" pitchFamily="18" charset="0"/>
              </a:rPr>
              <a:t>рядків</a:t>
            </a:r>
            <a:r>
              <a:rPr lang="ru-RU" sz="2400">
                <a:latin typeface="Calibri" pitchFamily="34" charset="0"/>
              </a:rPr>
              <a:t>.</a:t>
            </a:r>
            <a:endParaRPr lang="ru-RU" sz="2400" i="1">
              <a:latin typeface="Verdana" pitchFamily="34" charset="0"/>
              <a:cs typeface="Times New Roman" pitchFamily="18" charset="0"/>
            </a:endParaRPr>
          </a:p>
          <a:p>
            <a:pPr indent="88900">
              <a:lnSpc>
                <a:spcPct val="20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400" i="1">
                <a:latin typeface="Verdana" pitchFamily="34" charset="0"/>
                <a:cs typeface="Times New Roman" pitchFamily="18" charset="0"/>
              </a:rPr>
              <a:t>   Кількість символів в рядку НЕ повинна бути</a:t>
            </a:r>
            <a:br>
              <a:rPr lang="ru-RU" sz="2400" i="1">
                <a:latin typeface="Verdana" pitchFamily="34" charset="0"/>
                <a:cs typeface="Times New Roman" pitchFamily="18" charset="0"/>
              </a:rPr>
            </a:br>
            <a:r>
              <a:rPr lang="ru-RU" sz="2400" i="1">
                <a:latin typeface="Verdana" pitchFamily="34" charset="0"/>
                <a:cs typeface="Times New Roman" pitchFamily="18" charset="0"/>
              </a:rPr>
              <a:t>     більше </a:t>
            </a:r>
            <a:r>
              <a:rPr lang="ru-RU" sz="2800" b="1" i="1">
                <a:solidFill>
                  <a:srgbClr val="8C1C1C"/>
                </a:solidFill>
                <a:latin typeface="Verdana" pitchFamily="34" charset="0"/>
                <a:cs typeface="Times New Roman" pitchFamily="18" charset="0"/>
              </a:rPr>
              <a:t>70</a:t>
            </a:r>
            <a:r>
              <a:rPr lang="ru-RU" sz="2400" i="1">
                <a:latin typeface="Verdana" pitchFamily="34" charset="0"/>
                <a:cs typeface="Times New Roman" pitchFamily="18" charset="0"/>
              </a:rPr>
              <a:t>-ти.</a:t>
            </a:r>
          </a:p>
        </p:txBody>
      </p:sp>
      <p:sp>
        <p:nvSpPr>
          <p:cNvPr id="29702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i="1" smtClean="0">
                <a:solidFill>
                  <a:srgbClr val="A02020"/>
                </a:solidFill>
                <a:latin typeface="Forte" pitchFamily="66" charset="0"/>
              </a:rPr>
              <a:t>Електронний підпис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D7B11-F843-4D3B-BFDA-ED8FC59408C1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31749" name="Rectangle 1"/>
          <p:cNvSpPr>
            <a:spLocks noChangeArrowheads="1"/>
          </p:cNvSpPr>
          <p:nvPr/>
        </p:nvSpPr>
        <p:spPr bwMode="auto">
          <a:xfrm>
            <a:off x="214313" y="1179513"/>
            <a:ext cx="870585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>
              <a:lnSpc>
                <a:spcPct val="15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000">
                <a:cs typeface="Times New Roman" pitchFamily="18" charset="0"/>
              </a:rPr>
              <a:t>Уникайте категоричних тверджень.</a:t>
            </a:r>
          </a:p>
          <a:p>
            <a:pPr marL="457200" indent="-457200" algn="just" eaLnBrk="0" hangingPunct="0">
              <a:lnSpc>
                <a:spcPct val="150000"/>
              </a:lnSpc>
              <a:buClr>
                <a:srgbClr val="711717"/>
              </a:buClr>
            </a:pPr>
            <a:endParaRPr lang="ru-RU" sz="500">
              <a:cs typeface="Times New Roman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000">
                <a:cs typeface="Times New Roman" pitchFamily="18" charset="0"/>
              </a:rPr>
              <a:t>Hе піддавайтеся спокусі відповісти негайно.</a:t>
            </a:r>
          </a:p>
          <a:p>
            <a:pPr marL="457200" indent="-457200" algn="just" eaLnBrk="0" hangingPunct="0">
              <a:lnSpc>
                <a:spcPct val="150000"/>
              </a:lnSpc>
              <a:buClr>
                <a:srgbClr val="711717"/>
              </a:buClr>
            </a:pPr>
            <a:endParaRPr lang="ru-RU" sz="500">
              <a:cs typeface="Times New Roman" pitchFamily="18" charset="0"/>
            </a:endParaRPr>
          </a:p>
          <a:p>
            <a:pPr marL="457200" indent="-457200" eaLnBrk="0" hangingPunct="0">
              <a:lnSpc>
                <a:spcPct val="15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000">
                <a:cs typeface="Times New Roman" pitchFamily="18" charset="0"/>
              </a:rPr>
              <a:t>Hе копіюйте повний текст матеріалу, який Ви коментуєте (цитата). Або ж  зберігайте доволі невелику частину оригінального тексту, щоб було ясно, про що саме ваш коментар. </a:t>
            </a:r>
          </a:p>
          <a:p>
            <a:pPr marL="457200" indent="-457200" algn="just" eaLnBrk="0" hangingPunct="0">
              <a:lnSpc>
                <a:spcPct val="150000"/>
              </a:lnSpc>
              <a:buClr>
                <a:srgbClr val="711717"/>
              </a:buClr>
            </a:pPr>
            <a:endParaRPr lang="ru-RU" sz="500">
              <a:cs typeface="Times New Roman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000">
                <a:cs typeface="Times New Roman" pitchFamily="18" charset="0"/>
              </a:rPr>
              <a:t>Уникайте вживання ненормативної лексики.</a:t>
            </a:r>
          </a:p>
          <a:p>
            <a:pPr marL="457200" indent="-457200" algn="just" eaLnBrk="0" hangingPunct="0">
              <a:lnSpc>
                <a:spcPct val="150000"/>
              </a:lnSpc>
              <a:buClr>
                <a:srgbClr val="711717"/>
              </a:buClr>
            </a:pPr>
            <a:endParaRPr lang="ru-RU" sz="500">
              <a:cs typeface="Times New Roman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000">
                <a:cs typeface="Times New Roman" pitchFamily="18" charset="0"/>
              </a:rPr>
              <a:t>Не зловживайте своїми можливостями і вчіться прощати іншим їхні помилки.</a:t>
            </a:r>
            <a:endParaRPr lang="ru-RU" sz="2000"/>
          </a:p>
        </p:txBody>
      </p:sp>
      <p:sp>
        <p:nvSpPr>
          <p:cNvPr id="31751" name="Rectangle 7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435975" cy="1143000"/>
          </a:xfrm>
        </p:spPr>
        <p:txBody>
          <a:bodyPr/>
          <a:lstStyle/>
          <a:p>
            <a:r>
              <a:rPr lang="uk-UA" sz="3600" b="1" i="1" smtClean="0">
                <a:solidFill>
                  <a:srgbClr val="A02020"/>
                </a:solidFill>
                <a:latin typeface="Forte" pitchFamily="66" charset="0"/>
              </a:rPr>
              <a:t>Правила поведінки в мережі Інтернет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7FD83-ADC2-4AF5-A716-4FD7944E2E39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357188" y="1785938"/>
            <a:ext cx="878681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Verdana" pitchFamily="34" charset="0"/>
                <a:cs typeface="Times New Roman" pitchFamily="18" charset="0"/>
              </a:rPr>
              <a:t>1. </a:t>
            </a:r>
            <a:r>
              <a:rPr lang="ru-RU" sz="2200">
                <a:latin typeface="Verdana" pitchFamily="34" charset="0"/>
                <a:cs typeface="Times New Roman" pitchFamily="18" charset="0"/>
              </a:rPr>
              <a:t>Международный этикет. Особенности делового этикета </a:t>
            </a:r>
            <a:br>
              <a:rPr lang="ru-RU" sz="2200">
                <a:latin typeface="Verdana" pitchFamily="34" charset="0"/>
                <a:cs typeface="Times New Roman" pitchFamily="18" charset="0"/>
              </a:rPr>
            </a:br>
            <a:r>
              <a:rPr lang="ru-RU" sz="2200">
                <a:latin typeface="Verdana" pitchFamily="34" charset="0"/>
                <a:cs typeface="Times New Roman" pitchFamily="18" charset="0"/>
              </a:rPr>
              <a:t>    разных стран. «Феникс», Ростов-Дон, 2008 г.</a:t>
            </a:r>
            <a:endParaRPr lang="ru-RU" sz="2200">
              <a:latin typeface="Verdana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ru-RU" sz="100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 sz="2400">
                <a:latin typeface="Verdana" pitchFamily="34" charset="0"/>
                <a:cs typeface="Times New Roman" pitchFamily="18" charset="0"/>
              </a:rPr>
              <a:t>2. </a:t>
            </a:r>
            <a:r>
              <a:rPr lang="ru-RU" sz="2200">
                <a:latin typeface="Verdana" pitchFamily="34" charset="0"/>
                <a:cs typeface="Times New Roman" pitchFamily="18" charset="0"/>
              </a:rPr>
              <a:t>А.В.Юрков. Информационные ресурсы и сервисы сети </a:t>
            </a:r>
            <a:br>
              <a:rPr lang="ru-RU" sz="2200">
                <a:latin typeface="Verdana" pitchFamily="34" charset="0"/>
                <a:cs typeface="Times New Roman" pitchFamily="18" charset="0"/>
              </a:rPr>
            </a:br>
            <a:r>
              <a:rPr lang="ru-RU" sz="2200">
                <a:latin typeface="Verdana" pitchFamily="34" charset="0"/>
                <a:cs typeface="Times New Roman" pitchFamily="18" charset="0"/>
              </a:rPr>
              <a:t>     интернет., ЛОИРО, 2003.</a:t>
            </a:r>
            <a:endParaRPr lang="ru-RU" sz="2200">
              <a:latin typeface="Verdana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ru-RU" sz="100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 sz="2400">
                <a:latin typeface="Verdana" pitchFamily="34" charset="0"/>
                <a:cs typeface="Times New Roman" pitchFamily="18" charset="0"/>
              </a:rPr>
              <a:t>3. </a:t>
            </a:r>
            <a:r>
              <a:rPr lang="ru-RU" sz="2200">
                <a:latin typeface="Verdana" pitchFamily="34" charset="0"/>
                <a:cs typeface="Times New Roman" pitchFamily="18" charset="0"/>
              </a:rPr>
              <a:t>http://www.etiket.ru/contact/email.html.</a:t>
            </a:r>
            <a:endParaRPr lang="ru-RU" sz="2200">
              <a:latin typeface="Verdana" pitchFamily="34" charset="0"/>
            </a:endParaRPr>
          </a:p>
        </p:txBody>
      </p:sp>
      <p:sp>
        <p:nvSpPr>
          <p:cNvPr id="30726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i="1" smtClean="0">
                <a:solidFill>
                  <a:srgbClr val="A02020"/>
                </a:solidFill>
                <a:latin typeface="Forte" pitchFamily="66" charset="0"/>
              </a:rPr>
              <a:t>Інформаційні ресурси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722562"/>
          </a:xfrm>
        </p:spPr>
        <p:txBody>
          <a:bodyPr/>
          <a:lstStyle/>
          <a:p>
            <a:r>
              <a:rPr lang="uk-UA" sz="7200" b="1" i="1" smtClean="0">
                <a:solidFill>
                  <a:srgbClr val="A020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Дякуємо за увагу!</a:t>
            </a:r>
          </a:p>
        </p:txBody>
      </p:sp>
      <p:sp>
        <p:nvSpPr>
          <p:cNvPr id="53254" name="Rectangle 6"/>
          <p:cNvSpPr>
            <a:spLocks noGrp="1"/>
          </p:cNvSpPr>
          <p:nvPr>
            <p:ph type="body" idx="1"/>
          </p:nvPr>
        </p:nvSpPr>
        <p:spPr>
          <a:xfrm>
            <a:off x="3635375" y="3284538"/>
            <a:ext cx="5122863" cy="2913062"/>
          </a:xfrm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uk-UA" smtClean="0"/>
              <a:t>Виконали: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uk-UA" smtClean="0"/>
              <a:t>Учениці 10 класу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uk-UA" smtClean="0"/>
              <a:t>Черняхівської ЗОШ</a:t>
            </a:r>
            <a:r>
              <a:rPr lang="en-US" smtClean="0"/>
              <a:t> I-III</a:t>
            </a:r>
            <a:r>
              <a:rPr lang="uk-UA" smtClean="0"/>
              <a:t> ст.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uk-UA" sz="3600" b="1" i="1" smtClean="0">
                <a:solidFill>
                  <a:srgbClr val="A02020"/>
                </a:solidFill>
              </a:rPr>
              <a:t>Бутрик Ольга </a:t>
            </a:r>
            <a:r>
              <a:rPr lang="uk-UA" b="1" i="1" smtClean="0"/>
              <a:t>і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uk-UA" sz="3600" b="1" i="1" smtClean="0">
                <a:solidFill>
                  <a:srgbClr val="8C1C1C"/>
                </a:solidFill>
              </a:rPr>
              <a:t>Ковальчук Тетяна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9" name="Picture 11" descr="етикет інтернет-спілкуванн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4392612" cy="4392613"/>
          </a:xfrm>
        </p:spPr>
      </p:pic>
      <p:pic>
        <p:nvPicPr>
          <p:cNvPr id="32781" name="Picture 13" descr="сидіти за компьютером на роботі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73375" y="2682875"/>
            <a:ext cx="6270625" cy="41751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357188" y="2016125"/>
            <a:ext cx="8429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8900"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200" b="1" i="1">
                <a:latin typeface="Verdana" pitchFamily="34" charset="0"/>
                <a:cs typeface="Times New Roman" pitchFamily="18" charset="0"/>
              </a:rPr>
              <a:t>  Необхідність обов</a:t>
            </a:r>
            <a:r>
              <a:rPr lang="ru-RU" sz="2200" b="1" i="1"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ru-RU" sz="2200" b="1" i="1">
                <a:latin typeface="Verdana" pitchFamily="34" charset="0"/>
                <a:cs typeface="Times New Roman" pitchFamily="18" charset="0"/>
              </a:rPr>
              <a:t>язкового підтвердження отриманих повідомлень;</a:t>
            </a:r>
            <a:endParaRPr lang="ru-RU" sz="2400" b="1" i="1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357188" y="3138488"/>
            <a:ext cx="8429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8900">
              <a:lnSpc>
                <a:spcPct val="15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200" b="1" i="1">
                <a:latin typeface="Verdana" pitchFamily="34" charset="0"/>
                <a:cs typeface="Times New Roman" pitchFamily="18" charset="0"/>
              </a:rPr>
              <a:t>   Неприпустимість розсилки без попередження великих за об</a:t>
            </a:r>
            <a:r>
              <a:rPr lang="ru-RU" sz="2200" b="1" i="1">
                <a:latin typeface="Times New Roman" pitchFamily="18" charset="0"/>
                <a:cs typeface="Times New Roman" pitchFamily="18" charset="0"/>
              </a:rPr>
              <a:t>҆ємом файлів.</a:t>
            </a:r>
            <a:r>
              <a:rPr lang="ru-RU" sz="2200" b="1" i="1">
                <a:latin typeface="Verdana" pitchFamily="34" charset="0"/>
                <a:cs typeface="Times New Roman" pitchFamily="18" charset="0"/>
              </a:rPr>
              <a:t>   </a:t>
            </a:r>
            <a:endParaRPr lang="ru-RU" sz="2400" b="1" i="1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87FEC-B009-4367-BD03-A05A10B8B31A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7415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smtClean="0">
                <a:solidFill>
                  <a:srgbClr val="A02020"/>
                </a:solidFill>
                <a:latin typeface="Forte" pitchFamily="66" charset="0"/>
              </a:rPr>
              <a:t>Правила нетикету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9" name="Picture 9" descr="21d16f0bcdf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4897437" cy="3263900"/>
          </a:xfrm>
        </p:spPr>
      </p:pic>
      <p:pic>
        <p:nvPicPr>
          <p:cNvPr id="56331" name="Picture 11" descr="obsh-inter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995738" y="1844675"/>
            <a:ext cx="5148262" cy="3438525"/>
          </a:xfrm>
        </p:spPr>
      </p:pic>
      <p:pic>
        <p:nvPicPr>
          <p:cNvPr id="56333" name="Picture 13" descr="1280145762_519173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3857625"/>
            <a:ext cx="4175125" cy="300037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323850" y="1343025"/>
            <a:ext cx="8429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8900"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200" b="1" i="1">
                <a:latin typeface="Verdana" pitchFamily="34" charset="0"/>
                <a:cs typeface="Times New Roman" pitchFamily="18" charset="0"/>
              </a:rPr>
              <a:t>  Використовуйте звертання і вітання;</a:t>
            </a:r>
            <a:endParaRPr lang="ru-RU" sz="2400" b="1" i="1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357188" y="2041525"/>
            <a:ext cx="84296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8900">
              <a:lnSpc>
                <a:spcPct val="15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200" b="1" i="1">
                <a:latin typeface="Verdana" pitchFamily="34" charset="0"/>
                <a:cs typeface="Times New Roman" pitchFamily="18" charset="0"/>
              </a:rPr>
              <a:t>  Починайте речення з великої літери;</a:t>
            </a:r>
            <a:endParaRPr lang="ru-RU" sz="2400" b="1" i="1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395288" y="2749550"/>
            <a:ext cx="84296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8900">
              <a:lnSpc>
                <a:spcPct val="15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200" b="1" i="1">
                <a:latin typeface="Verdana" pitchFamily="34" charset="0"/>
                <a:cs typeface="Times New Roman" pitchFamily="18" charset="0"/>
              </a:rPr>
              <a:t>  Ставте крапки;</a:t>
            </a:r>
            <a:endParaRPr lang="ru-RU" sz="2400" b="1" i="1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439" name="Rectangle 1"/>
          <p:cNvSpPr>
            <a:spLocks noChangeArrowheads="1"/>
          </p:cNvSpPr>
          <p:nvPr/>
        </p:nvSpPr>
        <p:spPr bwMode="auto">
          <a:xfrm>
            <a:off x="357188" y="3397250"/>
            <a:ext cx="878681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8900">
              <a:lnSpc>
                <a:spcPct val="15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200" b="1" i="1">
                <a:latin typeface="Verdana" pitchFamily="34" charset="0"/>
                <a:cs typeface="Times New Roman" pitchFamily="18" charset="0"/>
              </a:rPr>
              <a:t>  Не використовуйте в тексті тільки великі літери;</a:t>
            </a:r>
            <a:endParaRPr lang="ru-RU" sz="2400" b="1" i="1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440" name="Rectangle 1"/>
          <p:cNvSpPr>
            <a:spLocks noChangeArrowheads="1"/>
          </p:cNvSpPr>
          <p:nvPr/>
        </p:nvSpPr>
        <p:spPr bwMode="auto">
          <a:xfrm>
            <a:off x="357188" y="4465638"/>
            <a:ext cx="87868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8900">
              <a:lnSpc>
                <a:spcPct val="15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200" b="1" i="1">
                <a:latin typeface="Verdana" pitchFamily="34" charset="0"/>
                <a:cs typeface="Times New Roman" pitchFamily="18" charset="0"/>
              </a:rPr>
              <a:t>  Використовуйте пропуски (порожні рядки) або дві крапки для відділення однієї думки від іншої.</a:t>
            </a:r>
            <a:endParaRPr lang="ru-RU" sz="2400" b="1" i="1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66C50-97F2-4C6F-9B9C-F3F3B327990A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8442" name="Rectangle 10"/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r>
              <a:rPr lang="uk-UA" b="1" i="1" smtClean="0">
                <a:solidFill>
                  <a:srgbClr val="A02020"/>
                </a:solidFill>
                <a:latin typeface="Forte" pitchFamily="66" charset="0"/>
              </a:rPr>
              <a:t>Стиль спілкування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8" name="Picture 10" descr="kultu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2708275"/>
            <a:ext cx="5076825" cy="3808413"/>
          </a:xfrm>
        </p:spPr>
      </p:pic>
      <p:pic>
        <p:nvPicPr>
          <p:cNvPr id="58376" name="Picture 8" descr="1349285383_website-market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535488" cy="434181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Прямоугольник 12"/>
          <p:cNvSpPr>
            <a:spLocks noChangeArrowheads="1"/>
          </p:cNvSpPr>
          <p:nvPr/>
        </p:nvSpPr>
        <p:spPr bwMode="auto">
          <a:xfrm>
            <a:off x="642938" y="2428875"/>
            <a:ext cx="80724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8900" algn="ctr">
              <a:lnSpc>
                <a:spcPct val="200000"/>
              </a:lnSpc>
            </a:pPr>
            <a:r>
              <a:rPr lang="ru-RU" sz="2200" b="1" i="1">
                <a:latin typeface="Verdana" pitchFamily="34" charset="0"/>
                <a:cs typeface="Times New Roman" pitchFamily="18" charset="0"/>
              </a:rPr>
              <a:t>«</a:t>
            </a:r>
            <a:r>
              <a:rPr lang="ru-RU" sz="2400" b="1" i="1">
                <a:latin typeface="Verdana" pitchFamily="34" charset="0"/>
                <a:cs typeface="Times New Roman" pitchFamily="18" charset="0"/>
              </a:rPr>
              <a:t>Доброго дня, шановний (шановна) + ім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҆я</a:t>
            </a:r>
            <a:r>
              <a:rPr lang="ru-RU" sz="2400" b="1" i="1">
                <a:latin typeface="Verdana" pitchFamily="34" charset="0"/>
                <a:cs typeface="Times New Roman" pitchFamily="18" charset="0"/>
              </a:rPr>
              <a:t>, </a:t>
            </a:r>
          </a:p>
          <a:p>
            <a:pPr indent="88900" algn="ctr">
              <a:lnSpc>
                <a:spcPct val="200000"/>
              </a:lnSpc>
            </a:pPr>
            <a:r>
              <a:rPr lang="ru-RU" sz="2400" b="1" i="1">
                <a:latin typeface="Verdana" pitchFamily="34" charset="0"/>
                <a:cs typeface="Times New Roman" pitchFamily="18" charset="0"/>
              </a:rPr>
              <a:t>по-батькові адресата</a:t>
            </a:r>
            <a:r>
              <a:rPr lang="ru-RU" sz="2200" b="1" i="1">
                <a:latin typeface="Verdana" pitchFamily="34" charset="0"/>
                <a:cs typeface="Times New Roman" pitchFamily="18" charset="0"/>
              </a:rPr>
              <a:t>». </a:t>
            </a:r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4429124" y="6215082"/>
            <a:ext cx="357190" cy="357190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2D875-4F8C-4B1B-9F51-7335AE4375AE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9466" name="Rectangl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smtClean="0">
                <a:solidFill>
                  <a:srgbClr val="8C1C1C"/>
                </a:solidFill>
                <a:latin typeface="Forte" pitchFamily="66" charset="0"/>
              </a:rPr>
              <a:t>Формула звернення: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928688" y="1239838"/>
            <a:ext cx="74295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8900">
              <a:lnSpc>
                <a:spcPct val="20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200" b="1" i="1">
                <a:latin typeface="Verdana" pitchFamily="34" charset="0"/>
                <a:cs typeface="Times New Roman" pitchFamily="18" charset="0"/>
              </a:rPr>
              <a:t>   </a:t>
            </a:r>
            <a:r>
              <a:rPr lang="ru-RU" sz="2200" b="1">
                <a:latin typeface="Verdana" pitchFamily="34" charset="0"/>
                <a:cs typeface="Times New Roman" pitchFamily="18" charset="0"/>
              </a:rPr>
              <a:t>«</a:t>
            </a:r>
            <a:r>
              <a:rPr lang="ru-RU" sz="2200" b="1" i="1">
                <a:latin typeface="Verdana" pitchFamily="34" charset="0"/>
                <a:cs typeface="Times New Roman" pitchFamily="18" charset="0"/>
              </a:rPr>
              <a:t>Шапка</a:t>
            </a:r>
            <a:r>
              <a:rPr lang="ru-RU" sz="2200" b="1">
                <a:latin typeface="Verdana" pitchFamily="34" charset="0"/>
                <a:cs typeface="Times New Roman" pitchFamily="18" charset="0"/>
              </a:rPr>
              <a:t>»</a:t>
            </a:r>
            <a:r>
              <a:rPr lang="ru-RU" sz="2200" b="1" i="1">
                <a:latin typeface="Verdana" pitchFamily="34" charset="0"/>
                <a:cs typeface="Times New Roman" pitchFamily="18" charset="0"/>
              </a:rPr>
              <a:t> в корпоративному стилі</a:t>
            </a:r>
            <a:r>
              <a:rPr lang="ru-RU" sz="2200" i="1">
                <a:latin typeface="Verdana" pitchFamily="34" charset="0"/>
                <a:cs typeface="Times New Roman" pitchFamily="18" charset="0"/>
              </a:rPr>
              <a:t>.</a:t>
            </a:r>
          </a:p>
          <a:p>
            <a:pPr indent="88900">
              <a:lnSpc>
                <a:spcPct val="20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200" b="1" i="1">
                <a:latin typeface="Verdana" pitchFamily="34" charset="0"/>
                <a:cs typeface="Times New Roman" pitchFamily="18" charset="0"/>
              </a:rPr>
              <a:t>    Привітання</a:t>
            </a:r>
            <a:r>
              <a:rPr lang="ru-RU" sz="2200" i="1">
                <a:latin typeface="Verdana" pitchFamily="34" charset="0"/>
                <a:cs typeface="Times New Roman" pitchFamily="18" charset="0"/>
              </a:rPr>
              <a:t>.</a:t>
            </a:r>
          </a:p>
          <a:p>
            <a:pPr indent="88900">
              <a:lnSpc>
                <a:spcPct val="20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200" b="1" i="1">
                <a:latin typeface="Verdana" pitchFamily="34" charset="0"/>
                <a:cs typeface="Times New Roman" pitchFamily="18" charset="0"/>
              </a:rPr>
              <a:t>   Зміст, мета звернення</a:t>
            </a:r>
            <a:r>
              <a:rPr lang="ru-RU" sz="2200" i="1">
                <a:latin typeface="Verdana" pitchFamily="34" charset="0"/>
                <a:cs typeface="Times New Roman" pitchFamily="18" charset="0"/>
              </a:rPr>
              <a:t>.</a:t>
            </a:r>
          </a:p>
          <a:p>
            <a:pPr indent="88900">
              <a:lnSpc>
                <a:spcPct val="20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200" b="1" i="1">
                <a:latin typeface="Verdana" pitchFamily="34" charset="0"/>
                <a:cs typeface="Times New Roman" pitchFamily="18" charset="0"/>
              </a:rPr>
              <a:t>   Прощання</a:t>
            </a:r>
            <a:r>
              <a:rPr lang="ru-RU" sz="2200" i="1">
                <a:latin typeface="Verdana" pitchFamily="34" charset="0"/>
                <a:cs typeface="Times New Roman" pitchFamily="18" charset="0"/>
              </a:rPr>
              <a:t>.</a:t>
            </a:r>
          </a:p>
          <a:p>
            <a:pPr indent="88900">
              <a:lnSpc>
                <a:spcPct val="20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200" b="1" i="1">
                <a:latin typeface="Verdana" pitchFamily="34" charset="0"/>
                <a:cs typeface="Times New Roman" pitchFamily="18" charset="0"/>
              </a:rPr>
              <a:t>   Особистий підпис з зазначенням контактів</a:t>
            </a:r>
            <a:r>
              <a:rPr lang="ru-RU" sz="2200" i="1">
                <a:latin typeface="Verdana" pitchFamily="34" charset="0"/>
                <a:cs typeface="Times New Roman" pitchFamily="18" charset="0"/>
              </a:rPr>
              <a:t>.</a:t>
            </a:r>
          </a:p>
          <a:p>
            <a:pPr indent="88900">
              <a:lnSpc>
                <a:spcPct val="20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200" b="1" i="1">
                <a:latin typeface="Verdana" pitchFamily="34" charset="0"/>
                <a:cs typeface="Times New Roman" pitchFamily="18" charset="0"/>
              </a:rPr>
              <a:t>   Посилання на сайт організації</a:t>
            </a:r>
            <a:r>
              <a:rPr lang="ru-RU" sz="2200" i="1">
                <a:latin typeface="Verdana" pitchFamily="34" charset="0"/>
                <a:cs typeface="Times New Roman" pitchFamily="18" charset="0"/>
              </a:rPr>
              <a:t>.</a:t>
            </a:r>
          </a:p>
          <a:p>
            <a:pPr indent="88900">
              <a:lnSpc>
                <a:spcPct val="200000"/>
              </a:lnSpc>
              <a:buClr>
                <a:srgbClr val="711717"/>
              </a:buClr>
              <a:buFont typeface="Wingdings" pitchFamily="2" charset="2"/>
              <a:buChar char="q"/>
            </a:pPr>
            <a:r>
              <a:rPr lang="ru-RU" sz="2200" b="1" i="1">
                <a:latin typeface="Verdana" pitchFamily="34" charset="0"/>
                <a:cs typeface="Times New Roman" pitchFamily="18" charset="0"/>
              </a:rPr>
              <a:t>   Логотип, якщо це необхідно</a:t>
            </a:r>
            <a:r>
              <a:rPr lang="ru-RU" sz="2200" i="1">
                <a:latin typeface="Verdan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863F3-07FE-42BA-8713-AC4D9716231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076696" y="6218257"/>
            <a:ext cx="1071570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Приклад </a:t>
            </a:r>
          </a:p>
        </p:txBody>
      </p:sp>
      <p:sp>
        <p:nvSpPr>
          <p:cNvPr id="21513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sz="4000" smtClean="0"/>
              <a:t>Оформлення електронного листа: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00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315</Words>
  <Application>Microsoft Office PowerPoint</Application>
  <PresentationFormat>Экран (4:3)</PresentationFormat>
  <Paragraphs>92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Forte</vt:lpstr>
      <vt:lpstr>Times New Roman</vt:lpstr>
      <vt:lpstr>Verdana</vt:lpstr>
      <vt:lpstr>GungsuhChe</vt:lpstr>
      <vt:lpstr>Wingdings</vt:lpstr>
      <vt:lpstr>Тема Office</vt:lpstr>
      <vt:lpstr>Слайд 1</vt:lpstr>
      <vt:lpstr>Слайд 2</vt:lpstr>
      <vt:lpstr>Слайд 3</vt:lpstr>
      <vt:lpstr>Правила нетикету</vt:lpstr>
      <vt:lpstr>Слайд 5</vt:lpstr>
      <vt:lpstr>Стиль спілкування</vt:lpstr>
      <vt:lpstr>Слайд 7</vt:lpstr>
      <vt:lpstr>Формула звернення:</vt:lpstr>
      <vt:lpstr>Оформлення електронного листа:</vt:lpstr>
      <vt:lpstr>Слайд 10</vt:lpstr>
      <vt:lpstr>Слайд 11</vt:lpstr>
      <vt:lpstr>Оформлення електронного листа</vt:lpstr>
      <vt:lpstr>Слайд 13</vt:lpstr>
      <vt:lpstr>Слайд 14</vt:lpstr>
      <vt:lpstr>Розмір електронного листа</vt:lpstr>
      <vt:lpstr>Адресна книга</vt:lpstr>
      <vt:lpstr>Відповідь на електронне повідомлення</vt:lpstr>
      <vt:lpstr>Приклад відповіді</vt:lpstr>
      <vt:lpstr>Слайд 19</vt:lpstr>
      <vt:lpstr>Використання смайликів</vt:lpstr>
      <vt:lpstr>Слайд 21</vt:lpstr>
      <vt:lpstr>Електронний підпис</vt:lpstr>
      <vt:lpstr>Правила поведінки в мережі Інтернет</vt:lpstr>
      <vt:lpstr>Інформаційні ресурси</vt:lpstr>
      <vt:lpstr>Дякуємо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126</cp:revision>
  <dcterms:created xsi:type="dcterms:W3CDTF">2010-06-18T05:33:02Z</dcterms:created>
  <dcterms:modified xsi:type="dcterms:W3CDTF">2014-05-21T20:18:59Z</dcterms:modified>
</cp:coreProperties>
</file>