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8" r:id="rId16"/>
    <p:sldId id="279" r:id="rId17"/>
    <p:sldId id="280" r:id="rId18"/>
    <p:sldId id="281" r:id="rId19"/>
    <p:sldId id="282" r:id="rId20"/>
    <p:sldId id="272" r:id="rId21"/>
    <p:sldId id="273" r:id="rId22"/>
    <p:sldId id="274" r:id="rId23"/>
    <p:sldId id="275" r:id="rId24"/>
    <p:sldId id="276" r:id="rId25"/>
    <p:sldId id="277" r:id="rId26"/>
    <p:sldId id="26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7E823F-46F2-47DA-91B0-BCDAAFD41D50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DF73A0-8D7F-44C1-9B70-59A4071785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Мультимедійні технології в освіті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Педагогічні читання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86314" y="5429264"/>
            <a:ext cx="4357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Підготувала методист Шевченко А.І.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91112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496246"/>
            <a:ext cx="51264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Шрифти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рекомендується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використовувати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стандартні</a:t>
            </a:r>
            <a:r>
              <a:rPr lang="ru-RU" sz="2000" dirty="0" smtClean="0">
                <a:solidFill>
                  <a:schemeClr val="bg1"/>
                </a:solidFill>
              </a:rPr>
              <a:t>   </a:t>
            </a:r>
            <a:r>
              <a:rPr lang="en-US" sz="2000" dirty="0" smtClean="0">
                <a:solidFill>
                  <a:schemeClr val="bg1"/>
                </a:solidFill>
              </a:rPr>
              <a:t>Times New Roman, Arial. </a:t>
            </a:r>
            <a:r>
              <a:rPr lang="ru-RU" sz="2000" dirty="0" err="1" smtClean="0">
                <a:solidFill>
                  <a:schemeClr val="bg1"/>
                </a:solidFill>
              </a:rPr>
              <a:t>Краще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використовувати</a:t>
            </a:r>
            <a:r>
              <a:rPr lang="ru-RU" sz="2000" dirty="0" smtClean="0">
                <a:solidFill>
                  <a:schemeClr val="bg1"/>
                </a:solidFill>
              </a:rPr>
              <a:t> два </a:t>
            </a:r>
            <a:r>
              <a:rPr lang="ru-RU" sz="2000" dirty="0" err="1" smtClean="0">
                <a:solidFill>
                  <a:schemeClr val="bg1"/>
                </a:solidFill>
              </a:rPr>
              <a:t>або</a:t>
            </a:r>
            <a:r>
              <a:rPr lang="ru-RU" sz="2000" dirty="0" smtClean="0">
                <a:solidFill>
                  <a:schemeClr val="bg1"/>
                </a:solidFill>
              </a:rPr>
              <a:t> три </a:t>
            </a:r>
            <a:r>
              <a:rPr lang="ru-RU" sz="2000" dirty="0" err="1" smtClean="0">
                <a:solidFill>
                  <a:schemeClr val="bg1"/>
                </a:solidFill>
              </a:rPr>
              <a:t>шрифти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всієї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Наприклад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основний</a:t>
            </a:r>
            <a:r>
              <a:rPr lang="ru-RU" sz="2000" dirty="0" smtClean="0">
                <a:solidFill>
                  <a:schemeClr val="bg1"/>
                </a:solidFill>
              </a:rPr>
              <a:t> текст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  шрифт </a:t>
            </a:r>
            <a:r>
              <a:rPr lang="en-US" sz="2000" dirty="0" smtClean="0">
                <a:solidFill>
                  <a:schemeClr val="bg1"/>
                </a:solidFill>
              </a:rPr>
              <a:t>Times New Roman, </a:t>
            </a:r>
            <a:r>
              <a:rPr lang="ru-RU" sz="2000" dirty="0" smtClean="0">
                <a:solidFill>
                  <a:schemeClr val="bg1"/>
                </a:solidFill>
              </a:rPr>
              <a:t>заголовок слайду – </a:t>
            </a:r>
            <a:r>
              <a:rPr lang="en-US" sz="2000" dirty="0" smtClean="0">
                <a:solidFill>
                  <a:schemeClr val="bg1"/>
                </a:solidFill>
              </a:rPr>
              <a:t>Arial </a:t>
            </a:r>
            <a:r>
              <a:rPr lang="ru-RU" sz="2000" dirty="0" smtClean="0">
                <a:solidFill>
                  <a:schemeClr val="bg1"/>
                </a:solidFill>
              </a:rPr>
              <a:t>і </a:t>
            </a:r>
            <a:r>
              <a:rPr lang="ru-RU" sz="2000" dirty="0" err="1" smtClean="0">
                <a:solidFill>
                  <a:schemeClr val="bg1"/>
                </a:solidFill>
              </a:rPr>
              <a:t>інший</a:t>
            </a:r>
            <a:r>
              <a:rPr lang="ru-RU" sz="2000" dirty="0" smtClean="0">
                <a:solidFill>
                  <a:schemeClr val="bg1"/>
                </a:solidFill>
              </a:rPr>
              <a:t>   для </a:t>
            </a:r>
            <a:r>
              <a:rPr lang="ru-RU" sz="2000" dirty="0" err="1" smtClean="0">
                <a:solidFill>
                  <a:schemeClr val="bg1"/>
                </a:solidFill>
              </a:rPr>
              <a:t>виокремлення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елементів</a:t>
            </a:r>
            <a:r>
              <a:rPr lang="ru-RU" sz="2000" dirty="0" smtClean="0">
                <a:solidFill>
                  <a:schemeClr val="bg1"/>
                </a:solidFill>
              </a:rPr>
              <a:t> тексту. </a:t>
            </a:r>
            <a:r>
              <a:rPr lang="ru-RU" sz="2000" dirty="0" err="1" smtClean="0">
                <a:solidFill>
                  <a:schemeClr val="bg1"/>
                </a:solidFill>
              </a:rPr>
              <a:t>Розмір</a:t>
            </a:r>
            <a:r>
              <a:rPr lang="ru-RU" sz="2000" dirty="0" smtClean="0">
                <a:solidFill>
                  <a:schemeClr val="bg1"/>
                </a:solidFill>
              </a:rPr>
              <a:t> шрифту для </a:t>
            </a:r>
            <a:r>
              <a:rPr lang="ru-RU" sz="2000" dirty="0" err="1" smtClean="0">
                <a:solidFill>
                  <a:schemeClr val="bg1"/>
                </a:solidFill>
              </a:rPr>
              <a:t>заголовків</a:t>
            </a:r>
            <a:r>
              <a:rPr lang="ru-RU" sz="2000" dirty="0" smtClean="0">
                <a:solidFill>
                  <a:schemeClr val="bg1"/>
                </a:solidFill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</a:rPr>
              <a:t>менше</a:t>
            </a:r>
            <a:r>
              <a:rPr lang="ru-RU" sz="2000" dirty="0" smtClean="0">
                <a:solidFill>
                  <a:schemeClr val="bg1"/>
                </a:solidFill>
              </a:rPr>
              <a:t> 32, для тексту – 20 і </a:t>
            </a:r>
            <a:r>
              <a:rPr lang="ru-RU" sz="2000" dirty="0" err="1" smtClean="0">
                <a:solidFill>
                  <a:schemeClr val="bg1"/>
                </a:solidFill>
              </a:rPr>
              <a:t>більше</a:t>
            </a:r>
            <a:r>
              <a:rPr lang="ru-RU" sz="2000" dirty="0" smtClean="0">
                <a:solidFill>
                  <a:schemeClr val="bg1"/>
                </a:solidFill>
              </a:rPr>
              <a:t>  </a:t>
            </a:r>
            <a:r>
              <a:rPr lang="ru-RU" sz="2000" dirty="0" err="1" smtClean="0">
                <a:solidFill>
                  <a:schemeClr val="bg1"/>
                </a:solidFill>
              </a:rPr>
              <a:t>пунктів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</a:rPr>
              <a:t>кеглів</a:t>
            </a:r>
            <a:r>
              <a:rPr lang="ru-RU" sz="2000" dirty="0" smtClean="0">
                <a:solidFill>
                  <a:schemeClr val="bg1"/>
                </a:solidFill>
              </a:rPr>
              <a:t>).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Розробка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сценарію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50010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496246"/>
            <a:ext cx="51264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Уся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виконується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єдиній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колірній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палітрі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зазвичай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базі</a:t>
            </a:r>
            <a:r>
              <a:rPr lang="ru-RU" sz="2000" dirty="0" smtClean="0">
                <a:solidFill>
                  <a:schemeClr val="bg1"/>
                </a:solidFill>
              </a:rPr>
              <a:t> одного шаблона.</a:t>
            </a:r>
          </a:p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Важливо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перевіряти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презентацію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зручність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читання</a:t>
            </a:r>
            <a:r>
              <a:rPr lang="ru-RU" sz="2000" dirty="0" smtClean="0">
                <a:solidFill>
                  <a:schemeClr val="bg1"/>
                </a:solidFill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</a:rPr>
              <a:t>екрану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комп’ютера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Тексти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</a:rPr>
              <a:t>повинні</a:t>
            </a:r>
            <a:r>
              <a:rPr lang="ru-RU" sz="2000" dirty="0" smtClean="0">
                <a:solidFill>
                  <a:schemeClr val="bg1"/>
                </a:solidFill>
              </a:rPr>
              <a:t> бути великими. </a:t>
            </a:r>
            <a:r>
              <a:rPr lang="ru-RU" sz="2000" dirty="0" err="1" smtClean="0">
                <a:solidFill>
                  <a:schemeClr val="bg1"/>
                </a:solidFill>
              </a:rPr>
              <a:t>Рекомендується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використовувати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стислий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інформаційний</a:t>
            </a:r>
            <a:r>
              <a:rPr lang="ru-RU" sz="2000" dirty="0" smtClean="0">
                <a:solidFill>
                  <a:schemeClr val="bg1"/>
                </a:solidFill>
              </a:rPr>
              <a:t> стиль </a:t>
            </a:r>
            <a:r>
              <a:rPr lang="ru-RU" sz="2000" dirty="0" err="1" smtClean="0">
                <a:solidFill>
                  <a:schemeClr val="bg1"/>
                </a:solidFill>
              </a:rPr>
              <a:t>представлення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навчального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159" y="404664"/>
            <a:ext cx="8507288" cy="77809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Розробка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сценарію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9078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20505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342358"/>
            <a:ext cx="51264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Потрібно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вміти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вміщати</a:t>
            </a:r>
            <a:r>
              <a:rPr lang="ru-RU" sz="2000" dirty="0" smtClean="0">
                <a:solidFill>
                  <a:schemeClr val="bg1"/>
                </a:solidFill>
              </a:rPr>
              <a:t> максимум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мінімум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слів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привернути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підтримати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увагу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учнів</a:t>
            </a:r>
            <a:r>
              <a:rPr lang="ru-RU" sz="2000" dirty="0" smtClean="0">
                <a:solidFill>
                  <a:schemeClr val="bg1"/>
                </a:solidFill>
              </a:rPr>
              <a:t>. Просто </a:t>
            </a:r>
            <a:r>
              <a:rPr lang="ru-RU" sz="2000" dirty="0" err="1" smtClean="0">
                <a:solidFill>
                  <a:schemeClr val="bg1"/>
                </a:solidFill>
              </a:rPr>
              <a:t>скопіювати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інформацію</a:t>
            </a:r>
            <a:r>
              <a:rPr lang="ru-RU" sz="2000" dirty="0" smtClean="0">
                <a:solidFill>
                  <a:schemeClr val="bg1"/>
                </a:solidFill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</a:rPr>
              <a:t>інших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носіїв</a:t>
            </a:r>
            <a:r>
              <a:rPr lang="ru-RU" sz="2000" dirty="0" smtClean="0">
                <a:solidFill>
                  <a:schemeClr val="bg1"/>
                </a:solidFill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</a:rPr>
              <a:t>розмістити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її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недостатньо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Після</a:t>
            </a:r>
            <a:r>
              <a:rPr lang="ru-RU" sz="2000" dirty="0" smtClean="0">
                <a:solidFill>
                  <a:schemeClr val="bg1"/>
                </a:solidFill>
              </a:rPr>
              <a:t> того, як буде </a:t>
            </a:r>
            <a:r>
              <a:rPr lang="ru-RU" sz="2000" dirty="0" err="1" smtClean="0">
                <a:solidFill>
                  <a:schemeClr val="bg1"/>
                </a:solidFill>
              </a:rPr>
              <a:t>знайдена</a:t>
            </a:r>
            <a:r>
              <a:rPr lang="ru-RU" sz="2000" dirty="0" smtClean="0">
                <a:solidFill>
                  <a:schemeClr val="bg1"/>
                </a:solidFill>
              </a:rPr>
              <a:t> "</a:t>
            </a:r>
            <a:r>
              <a:rPr lang="ru-RU" sz="2000" dirty="0" err="1" smtClean="0">
                <a:solidFill>
                  <a:schemeClr val="bg1"/>
                </a:solidFill>
              </a:rPr>
              <a:t>родзинка</a:t>
            </a:r>
            <a:r>
              <a:rPr lang="ru-RU" sz="2000" dirty="0" smtClean="0">
                <a:solidFill>
                  <a:schemeClr val="bg1"/>
                </a:solidFill>
              </a:rPr>
              <a:t>", </a:t>
            </a:r>
            <a:r>
              <a:rPr lang="ru-RU" sz="2000" dirty="0" err="1" smtClean="0">
                <a:solidFill>
                  <a:schemeClr val="bg1"/>
                </a:solidFill>
              </a:rPr>
              <a:t>можна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приступати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розробки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структури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будувати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навігаційну</a:t>
            </a:r>
            <a:r>
              <a:rPr lang="ru-RU" sz="2000" dirty="0" smtClean="0">
                <a:solidFill>
                  <a:schemeClr val="bg1"/>
                </a:solidFill>
              </a:rPr>
              <a:t> схему, </a:t>
            </a:r>
            <a:r>
              <a:rPr lang="ru-RU" sz="2000" dirty="0" err="1" smtClean="0">
                <a:solidFill>
                  <a:schemeClr val="bg1"/>
                </a:solidFill>
              </a:rPr>
              <a:t>підбирати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інструменти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більшою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мірою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відповідають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задумам</a:t>
            </a:r>
            <a:r>
              <a:rPr lang="ru-RU" sz="2000" dirty="0" smtClean="0">
                <a:solidFill>
                  <a:schemeClr val="bg1"/>
                </a:solidFill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</a:rPr>
              <a:t>темі</a:t>
            </a:r>
            <a:r>
              <a:rPr lang="ru-RU" sz="2000" dirty="0" smtClean="0">
                <a:solidFill>
                  <a:schemeClr val="bg1"/>
                </a:solidFill>
              </a:rPr>
              <a:t> уроку.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9076"/>
            <a:ext cx="8507288" cy="77809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Розробка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сценарію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6841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650135"/>
            <a:ext cx="51264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структуризація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навчального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складання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сценарію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розробка</a:t>
            </a:r>
            <a:r>
              <a:rPr lang="ru-RU" sz="2000" dirty="0" smtClean="0">
                <a:solidFill>
                  <a:schemeClr val="bg1"/>
                </a:solidFill>
              </a:rPr>
              <a:t> дизайну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підготовка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медіа-фрагментів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</a:rPr>
              <a:t>тексти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ілюстрації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відеозйомка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запис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аудіофрагментів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тощо</a:t>
            </a:r>
            <a:r>
              <a:rPr lang="ru-RU" sz="2000" dirty="0" smtClean="0">
                <a:solidFill>
                  <a:schemeClr val="bg1"/>
                </a:solidFill>
              </a:rPr>
              <a:t>);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підготовка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музичного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супроводу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тестування-перевірка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1805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Етапи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підготовки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9889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773251"/>
            <a:ext cx="51264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стимулюючі (теплі) кольори сприяють збудженню і діють як подразники (червоний, оранжевий, жовтий);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дезінтегруючі</a:t>
            </a:r>
            <a:r>
              <a:rPr lang="uk-UA" dirty="0" smtClean="0">
                <a:solidFill>
                  <a:schemeClr val="bg1"/>
                </a:solidFill>
              </a:rPr>
              <a:t> (холодні) кольори заспокоюють, спричиняють сонливий стан (фіолетовий, синій, блакитний, синьо-зелений, зелений);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нейтральні кольори; світло-рожевий, жовто-зелений, коричневий;</a:t>
            </a:r>
            <a:endParaRPr lang="uk-UA" sz="1600" dirty="0" smtClean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Вимоги до врахування фізіологічних особливостей сприйняття кольорів і форм</a:t>
            </a: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14347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85378" y="1512276"/>
            <a:ext cx="512642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поєднання двох кольорів – кольору знака і кольору фону – суттєво впливає на зоровий комфорт, причому деякі пари кольорів не тільки стомлюють зір, а й зможуть причинити стрес (наприклад зелені символи на червоному фоні);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найкраще поєднання кольорів шрифту фону:</a:t>
            </a:r>
            <a:endParaRPr lang="uk-UA" sz="1600" dirty="0" smtClean="0">
              <a:solidFill>
                <a:schemeClr val="bg1"/>
              </a:solidFill>
            </a:endParaRPr>
          </a:p>
          <a:p>
            <a:pPr lvl="1"/>
            <a:r>
              <a:rPr lang="uk-UA" dirty="0" smtClean="0">
                <a:solidFill>
                  <a:schemeClr val="bg1"/>
                </a:solidFill>
              </a:rPr>
              <a:t>- білий на темно-синьому;</a:t>
            </a:r>
            <a:endParaRPr lang="uk-UA" sz="1600" dirty="0" smtClean="0">
              <a:solidFill>
                <a:schemeClr val="bg1"/>
              </a:solidFill>
            </a:endParaRPr>
          </a:p>
          <a:p>
            <a:pPr lvl="1"/>
            <a:r>
              <a:rPr lang="uk-UA" dirty="0" smtClean="0">
                <a:solidFill>
                  <a:schemeClr val="bg1"/>
                </a:solidFill>
              </a:rPr>
              <a:t>- чорний на білому;</a:t>
            </a:r>
            <a:endParaRPr lang="uk-UA" sz="1600" dirty="0" smtClean="0">
              <a:solidFill>
                <a:schemeClr val="bg1"/>
              </a:solidFill>
            </a:endParaRPr>
          </a:p>
          <a:p>
            <a:pPr lvl="1"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</a:rPr>
              <a:t>жовтий на синьому;</a:t>
            </a:r>
          </a:p>
          <a:p>
            <a:pPr>
              <a:buFont typeface="Arial" pitchFamily="34" charset="0"/>
              <a:buChar char="•"/>
            </a:pPr>
            <a:r>
              <a:rPr lang="uk-UA" dirty="0" err="1" smtClean="0">
                <a:solidFill>
                  <a:schemeClr val="bg1"/>
                </a:solidFill>
              </a:rPr>
              <a:t>кольора</a:t>
            </a:r>
            <a:r>
              <a:rPr lang="uk-UA" dirty="0" smtClean="0">
                <a:solidFill>
                  <a:schemeClr val="bg1"/>
                </a:solidFill>
              </a:rPr>
              <a:t> схема повинна бути однаковою для всіх слайдів;</a:t>
            </a:r>
            <a:endParaRPr lang="uk-UA" sz="1600" dirty="0" smtClean="0">
              <a:solidFill>
                <a:schemeClr val="bg1"/>
              </a:solidFill>
            </a:endParaRPr>
          </a:p>
          <a:p>
            <a:pPr lvl="0"/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Вимоги до врахування фізіологічних особливостей сприйняття кольорів і форм</a:t>
            </a:r>
          </a:p>
        </p:txBody>
      </p:sp>
    </p:spTree>
    <p:extLst>
      <p:ext uri="{BB962C8B-B14F-4D97-AF65-F5344CB8AC3E}">
        <p14:creationId xmlns:p14="http://schemas.microsoft.com/office/powerpoint/2010/main" xmlns="" val="3314347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0" y="100010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671703" y="1379491"/>
            <a:ext cx="54543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будь-який малюнок фону підвищує стомлюваність очей і знижує ефективність сприйняття інформації;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чіткі, яскраві малюнки, які швидко змінюються, миготять, легко «вхоплю» підсвідомість, вони краще запам’ятовуються;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будь-який другорядний об’єкт, який рухається знижує сприйняття матеріалу, відвертає увагу;</a:t>
            </a:r>
          </a:p>
          <a:p>
            <a:pPr lvl="0">
              <a:buFont typeface="Arial" pitchFamily="34" charset="0"/>
              <a:buChar char="•"/>
            </a:pPr>
            <a:r>
              <a:rPr lang="uk-UA" dirty="0" smtClean="0">
                <a:solidFill>
                  <a:schemeClr val="bg1"/>
                </a:solidFill>
              </a:rPr>
              <a:t> показ слайдів із фоновим супроводженням звуків (пісень, мелодій) викликає швидку втомлюваність, сприяє розсіювання уваги і знижує продуктивність навчання</a:t>
            </a:r>
            <a:endParaRPr lang="uk-UA" sz="1600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 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Вимоги до врахування фізіологічних особливостей сприйняття кольорів і форм</a:t>
            </a: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14347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0" y="100010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671703" y="2902985"/>
            <a:ext cx="545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 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Додаткові вимоги до змісту презентацій</a:t>
            </a:r>
            <a:endParaRPr lang="uk-UA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21407149">
            <a:off x="567603" y="1785236"/>
            <a:ext cx="51435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кожен слайд має відображати одну думку;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текст має вкладатися з коротких слів та простих речень;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рядок має містити 6-8 слів;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всього на слайді має бути 6-8 рядків;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загальна кількість слів не повинна перевищувати 50;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дієслова мають бути в одній часовій формі;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47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0" y="100010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671703" y="2902985"/>
            <a:ext cx="545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 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Додаткові вимоги до змісту презентацій</a:t>
            </a:r>
            <a:endParaRPr lang="uk-UA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21394606">
            <a:off x="707593" y="1574090"/>
            <a:ext cx="500928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заголовки повинні привертати увагу аудиторії та узагальнювати основні положення слайда;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у заголовках мають бути і великі і малі літери;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слайди повинні бути не надто яскравими – зайві прикраси лише створюють бар’єр на шляху ефективної передачі;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кількість блоків інформації під час відображення статистичних даних на одному слайді має бути не більш чотирьох;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підписи до ілюстрацій розміщуються під нею, а не над нею;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усі слайди презентації повинні бути витримані в одному стилі.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47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0" y="100010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671703" y="2902985"/>
            <a:ext cx="545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 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Додаткові вимоги до змісту презентацій</a:t>
            </a:r>
            <a:endParaRPr lang="uk-UA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21412644">
            <a:off x="634082" y="1719163"/>
            <a:ext cx="500928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кількість блоків інформації під час відображення статистичних даних на одному слайді має бути не більш чотирьох;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підписи до ілюстрацій розміщуються під нею, а не над нею;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усі слайди презентації повинні бути витримані в одному стилі.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47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653136"/>
            <a:ext cx="8305800" cy="1673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  <a:t/>
            </a:r>
            <a:br>
              <a:rPr lang="ru-RU" sz="24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</a:br>
            <a:r>
              <a:rPr lang="ru-RU" sz="24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  <a:t/>
            </a:r>
            <a:br>
              <a:rPr lang="ru-RU" sz="24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</a:br>
            <a:r>
              <a:rPr lang="ru-RU" sz="24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  <a:t/>
            </a:r>
            <a:br>
              <a:rPr lang="ru-RU" sz="24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</a:br>
            <a:r>
              <a:rPr lang="ru-RU" sz="3100" spc="40" dirty="0" err="1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Методичні</a:t>
            </a:r>
            <a:r>
              <a:rPr lang="ru-RU" sz="31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spc="4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рекомендації</a:t>
            </a:r>
            <a: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spc="4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щодо</a:t>
            </a:r>
            <a: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spc="4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spc="4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мультимедійних</a:t>
            </a:r>
            <a: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spc="4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презентацій</a:t>
            </a:r>
            <a: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2518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2265687"/>
            <a:ext cx="51264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Форми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місце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мультимедійної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</a:rPr>
              <a:t>навіть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окремого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її</a:t>
            </a:r>
            <a:r>
              <a:rPr lang="ru-RU" sz="2000" dirty="0" smtClean="0">
                <a:solidFill>
                  <a:schemeClr val="bg1"/>
                </a:solidFill>
              </a:rPr>
              <a:t> слайду) на </a:t>
            </a:r>
            <a:r>
              <a:rPr lang="ru-RU" sz="2000" dirty="0" err="1" smtClean="0">
                <a:solidFill>
                  <a:schemeClr val="bg1"/>
                </a:solidFill>
              </a:rPr>
              <a:t>уроці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залежать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змісту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цього</a:t>
            </a:r>
            <a:r>
              <a:rPr lang="ru-RU" sz="2000" dirty="0" smtClean="0">
                <a:solidFill>
                  <a:schemeClr val="bg1"/>
                </a:solidFill>
              </a:rPr>
              <a:t> уроку, мети, яку ставить </a:t>
            </a:r>
            <a:r>
              <a:rPr lang="ru-RU" sz="2000" dirty="0" err="1" smtClean="0">
                <a:solidFill>
                  <a:schemeClr val="bg1"/>
                </a:solidFill>
              </a:rPr>
              <a:t>викладач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використання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37867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608354" y="1503256"/>
            <a:ext cx="53536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При </a:t>
            </a:r>
            <a:r>
              <a:rPr lang="ru-RU" sz="2000" dirty="0" err="1" smtClean="0">
                <a:solidFill>
                  <a:schemeClr val="bg1"/>
                </a:solidFill>
              </a:rPr>
              <a:t>вивченні</a:t>
            </a:r>
            <a:r>
              <a:rPr lang="ru-RU" sz="2000" dirty="0" smtClean="0">
                <a:solidFill>
                  <a:schemeClr val="bg1"/>
                </a:solidFill>
              </a:rPr>
              <a:t> нового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дозволяє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ілюструвати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його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різноманітними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наочними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засобами</a:t>
            </a:r>
            <a:r>
              <a:rPr lang="ru-RU" sz="2000" dirty="0" smtClean="0">
                <a:solidFill>
                  <a:schemeClr val="bg1"/>
                </a:solidFill>
              </a:rPr>
              <a:t>.;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при </a:t>
            </a:r>
            <a:r>
              <a:rPr lang="ru-RU" sz="2000" dirty="0" err="1" smtClean="0">
                <a:solidFill>
                  <a:schemeClr val="bg1"/>
                </a:solidFill>
              </a:rPr>
              <a:t>закріпленні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нової</a:t>
            </a:r>
            <a:r>
              <a:rPr lang="ru-RU" sz="2000" dirty="0" smtClean="0">
                <a:solidFill>
                  <a:schemeClr val="bg1"/>
                </a:solidFill>
              </a:rPr>
              <a:t> теми </a:t>
            </a:r>
            <a:r>
              <a:rPr lang="ru-RU" sz="2000" dirty="0" err="1" smtClean="0">
                <a:solidFill>
                  <a:schemeClr val="bg1"/>
                </a:solidFill>
              </a:rPr>
              <a:t>чи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розділу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навчальної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програми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для </a:t>
            </a:r>
            <a:r>
              <a:rPr lang="ru-RU" sz="2000" dirty="0" err="1" smtClean="0">
                <a:solidFill>
                  <a:schemeClr val="bg1"/>
                </a:solidFill>
              </a:rPr>
              <a:t>перевірки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навчальних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досягнень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учнів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</a:rPr>
              <a:t>комп’ютерне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тестування</a:t>
            </a:r>
            <a:r>
              <a:rPr lang="ru-RU" sz="2000" dirty="0" smtClean="0">
                <a:solidFill>
                  <a:schemeClr val="bg1"/>
                </a:solidFill>
              </a:rPr>
              <a:t>). Для </a:t>
            </a:r>
            <a:r>
              <a:rPr lang="ru-RU" sz="2000" dirty="0" err="1" smtClean="0">
                <a:solidFill>
                  <a:schemeClr val="bg1"/>
                </a:solidFill>
              </a:rPr>
              <a:t>викладача</a:t>
            </a:r>
            <a:r>
              <a:rPr lang="ru-RU" sz="2000" dirty="0" smtClean="0">
                <a:solidFill>
                  <a:schemeClr val="bg1"/>
                </a:solidFill>
              </a:rPr>
              <a:t>–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засіб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якісного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оцінювання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програмований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спосіб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накопичення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оцінок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використання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49394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957909"/>
            <a:ext cx="51264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д</a:t>
            </a:r>
            <a:r>
              <a:rPr lang="ru-RU" sz="2000" dirty="0" smtClean="0">
                <a:solidFill>
                  <a:schemeClr val="bg1"/>
                </a:solidFill>
              </a:rPr>
              <a:t>ля </a:t>
            </a:r>
            <a:r>
              <a:rPr lang="ru-RU" sz="2000" dirty="0" err="1" smtClean="0">
                <a:solidFill>
                  <a:schemeClr val="bg1"/>
                </a:solidFill>
              </a:rPr>
              <a:t>поглиблення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знань</a:t>
            </a:r>
            <a:r>
              <a:rPr lang="ru-RU" sz="2000" dirty="0" smtClean="0">
                <a:solidFill>
                  <a:schemeClr val="bg1"/>
                </a:solidFill>
              </a:rPr>
              <a:t>   як </a:t>
            </a:r>
            <a:r>
              <a:rPr lang="ru-RU" sz="2000" dirty="0" err="1" smtClean="0">
                <a:solidFill>
                  <a:schemeClr val="bg1"/>
                </a:solidFill>
              </a:rPr>
              <a:t>додатковий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уроків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при </a:t>
            </a:r>
            <a:r>
              <a:rPr lang="ru-RU" sz="2000" dirty="0" err="1" smtClean="0">
                <a:solidFill>
                  <a:schemeClr val="bg1"/>
                </a:solidFill>
              </a:rPr>
              <a:t>перевірці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фронтальних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самостійних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робіт</a:t>
            </a:r>
            <a:r>
              <a:rPr lang="ru-RU" sz="2000" dirty="0" smtClean="0">
                <a:solidFill>
                  <a:schemeClr val="bg1"/>
                </a:solidFill>
              </a:rPr>
              <a:t>   </a:t>
            </a:r>
            <a:r>
              <a:rPr lang="ru-RU" sz="2000" dirty="0" err="1" smtClean="0">
                <a:solidFill>
                  <a:schemeClr val="bg1"/>
                </a:solidFill>
              </a:rPr>
              <a:t>забезпечує</a:t>
            </a:r>
            <a:r>
              <a:rPr lang="ru-RU" sz="2000" dirty="0" smtClean="0">
                <a:solidFill>
                  <a:schemeClr val="bg1"/>
                </a:solidFill>
              </a:rPr>
              <a:t> разом з </a:t>
            </a:r>
            <a:r>
              <a:rPr lang="ru-RU" sz="2000" dirty="0" err="1" smtClean="0">
                <a:solidFill>
                  <a:schemeClr val="bg1"/>
                </a:solidFill>
              </a:rPr>
              <a:t>усним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візуальний</a:t>
            </a:r>
            <a:r>
              <a:rPr lang="ru-RU" sz="2000" dirty="0" smtClean="0">
                <a:solidFill>
                  <a:schemeClr val="bg1"/>
                </a:solidFill>
              </a:rPr>
              <a:t> контроль </a:t>
            </a:r>
            <a:r>
              <a:rPr lang="ru-RU" sz="2000" dirty="0" err="1" smtClean="0">
                <a:solidFill>
                  <a:schemeClr val="bg1"/>
                </a:solidFill>
              </a:rPr>
              <a:t>результатів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навчання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використання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9862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957909"/>
            <a:ext cx="51264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засіб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виготовлення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роздаткового</a:t>
            </a:r>
            <a:r>
              <a:rPr lang="ru-RU" sz="2000" dirty="0" smtClean="0">
                <a:solidFill>
                  <a:schemeClr val="bg1"/>
                </a:solidFill>
              </a:rPr>
              <a:t> дидактичного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, кодограмм, </a:t>
            </a:r>
            <a:r>
              <a:rPr lang="ru-RU" sz="2000" dirty="0" err="1" smtClean="0">
                <a:solidFill>
                  <a:schemeClr val="bg1"/>
                </a:solidFill>
              </a:rPr>
              <a:t>карток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кросвордів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ребусів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тощо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Персональний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комп’ютер</a:t>
            </a:r>
            <a:r>
              <a:rPr lang="ru-RU" sz="2000" dirty="0" smtClean="0">
                <a:solidFill>
                  <a:schemeClr val="bg1"/>
                </a:solidFill>
              </a:rPr>
              <a:t> у руках педагога, у </a:t>
            </a:r>
            <a:r>
              <a:rPr lang="ru-RU" sz="2000" dirty="0" err="1" smtClean="0">
                <a:solidFill>
                  <a:schemeClr val="bg1"/>
                </a:solidFill>
              </a:rPr>
              <a:t>доповненні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зі</a:t>
            </a:r>
            <a:r>
              <a:rPr lang="ru-RU" sz="2000" dirty="0" smtClean="0">
                <a:solidFill>
                  <a:schemeClr val="bg1"/>
                </a:solidFill>
              </a:rPr>
              <a:t> сканером і принтером -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міні-друкарня</a:t>
            </a:r>
            <a:r>
              <a:rPr lang="ru-RU" sz="2000" dirty="0" smtClean="0">
                <a:solidFill>
                  <a:schemeClr val="bg1"/>
                </a:solidFill>
              </a:rPr>
              <a:t> педагога.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використання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98425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35395" y="1650133"/>
            <a:ext cx="51264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У </a:t>
            </a:r>
            <a:r>
              <a:rPr lang="ru-RU" sz="2000" dirty="0" err="1" smtClean="0">
                <a:solidFill>
                  <a:schemeClr val="bg1"/>
                </a:solidFill>
              </a:rPr>
              <a:t>навчальній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діяльності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застосування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комп’ютера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можливе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трьох</a:t>
            </a:r>
            <a:r>
              <a:rPr lang="ru-RU" sz="2000" dirty="0" smtClean="0">
                <a:solidFill>
                  <a:schemeClr val="bg1"/>
                </a:solidFill>
              </a:rPr>
              <a:t> формах: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1.	ЕОМ як тренажер;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2.	ЕОМ як репетитор,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виконує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певні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функції</a:t>
            </a:r>
            <a:r>
              <a:rPr lang="ru-RU" sz="2000" dirty="0" smtClean="0">
                <a:solidFill>
                  <a:schemeClr val="bg1"/>
                </a:solidFill>
              </a:rPr>
              <a:t> за </a:t>
            </a:r>
            <a:r>
              <a:rPr lang="ru-RU" sz="2000" dirty="0" err="1" smtClean="0">
                <a:solidFill>
                  <a:schemeClr val="bg1"/>
                </a:solidFill>
              </a:rPr>
              <a:t>викладача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причому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такі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які</a:t>
            </a:r>
            <a:r>
              <a:rPr lang="ru-RU" sz="2000" dirty="0" smtClean="0">
                <a:solidFill>
                  <a:schemeClr val="bg1"/>
                </a:solidFill>
              </a:rPr>
              <a:t> машина </a:t>
            </a:r>
            <a:r>
              <a:rPr lang="ru-RU" sz="2000" dirty="0" err="1" smtClean="0">
                <a:solidFill>
                  <a:schemeClr val="bg1"/>
                </a:solidFill>
              </a:rPr>
              <a:t>може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виконати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краще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людина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3.	</a:t>
            </a:r>
            <a:r>
              <a:rPr lang="ru-RU" sz="2000" dirty="0" err="1" smtClean="0">
                <a:solidFill>
                  <a:schemeClr val="bg1"/>
                </a:solidFill>
              </a:rPr>
              <a:t>Пристрій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моделює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певне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середовище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дії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фахівців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ній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Методи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використання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264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43508" y="836712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Висновок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1368477">
            <a:off x="899592" y="1588150"/>
            <a:ext cx="49320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Творчість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дерзання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сміливе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рішення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–</a:t>
            </a:r>
          </a:p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інноваційний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підхід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підготовки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,</a:t>
            </a:r>
          </a:p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майбутня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вдячність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учнів</a:t>
            </a:r>
            <a:r>
              <a:rPr lang="ru-RU" sz="24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за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цікавий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урок</a:t>
            </a:r>
          </a:p>
          <a:p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17023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132856"/>
            <a:ext cx="8507288" cy="77809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Дякую за увагу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1462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1181595" y="1522462"/>
            <a:ext cx="45574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solidFill>
                  <a:schemeClr val="bg1"/>
                </a:solidFill>
              </a:rPr>
              <a:t>О</a:t>
            </a:r>
            <a:r>
              <a:rPr lang="ru-RU" sz="2000" dirty="0" err="1" smtClean="0">
                <a:solidFill>
                  <a:schemeClr val="bg1"/>
                </a:solidFill>
              </a:rPr>
              <a:t>рганізація</a:t>
            </a:r>
            <a:r>
              <a:rPr lang="ru-RU" sz="2000" dirty="0" smtClean="0">
                <a:solidFill>
                  <a:schemeClr val="bg1"/>
                </a:solidFill>
              </a:rPr>
              <a:t> занять </a:t>
            </a:r>
            <a:r>
              <a:rPr lang="ru-RU" sz="2000" dirty="0" err="1" smtClean="0">
                <a:solidFill>
                  <a:schemeClr val="bg1"/>
                </a:solidFill>
              </a:rPr>
              <a:t>із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використанням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мультимедіа-технологій</a:t>
            </a:r>
            <a:r>
              <a:rPr lang="ru-RU" sz="2000" dirty="0" smtClean="0">
                <a:solidFill>
                  <a:schemeClr val="bg1"/>
                </a:solidFill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</a:rPr>
              <a:t>спеціальний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медіапроектор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можливість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наочно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демонструвати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можливості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програмного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економити</a:t>
            </a:r>
            <a:r>
              <a:rPr lang="ru-RU" sz="2000" dirty="0" smtClean="0">
                <a:solidFill>
                  <a:schemeClr val="bg1"/>
                </a:solidFill>
              </a:rPr>
              <a:t> час, </a:t>
            </a:r>
            <a:r>
              <a:rPr lang="ru-RU" sz="2000" dirty="0" err="1" smtClean="0">
                <a:solidFill>
                  <a:schemeClr val="bg1"/>
                </a:solidFill>
              </a:rPr>
              <a:t>інтенсифікуючи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тим</a:t>
            </a:r>
            <a:r>
              <a:rPr lang="ru-RU" sz="2000" dirty="0" smtClean="0">
                <a:solidFill>
                  <a:schemeClr val="bg1"/>
                </a:solidFill>
              </a:rPr>
              <a:t> самим </a:t>
            </a:r>
            <a:r>
              <a:rPr lang="ru-RU" sz="2000" dirty="0" err="1" smtClean="0">
                <a:solidFill>
                  <a:schemeClr val="bg1"/>
                </a:solidFill>
              </a:rPr>
              <a:t>вивчення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навчального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635" y="0"/>
            <a:ext cx="8507288" cy="778098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мультимедіа-технологій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10506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1181508" y="1519680"/>
            <a:ext cx="46476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Перш </a:t>
            </a:r>
            <a:r>
              <a:rPr lang="ru-RU" sz="2000" dirty="0" err="1" smtClean="0">
                <a:solidFill>
                  <a:schemeClr val="bg1"/>
                </a:solidFill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приступити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роботи</a:t>
            </a:r>
            <a:r>
              <a:rPr lang="ru-RU" sz="2000" dirty="0" smtClean="0">
                <a:solidFill>
                  <a:schemeClr val="bg1"/>
                </a:solidFill>
              </a:rPr>
              <a:t> над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презентацією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слід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добитись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повного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розуміння</a:t>
            </a:r>
            <a:r>
              <a:rPr lang="ru-RU" sz="2000" dirty="0" smtClean="0">
                <a:solidFill>
                  <a:schemeClr val="bg1"/>
                </a:solidFill>
              </a:rPr>
              <a:t> того, про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збираєтесь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розповідати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•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  У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не повинно бути </a:t>
            </a:r>
            <a:r>
              <a:rPr lang="ru-RU" sz="2000" dirty="0" err="1" smtClean="0">
                <a:solidFill>
                  <a:schemeClr val="bg1"/>
                </a:solidFill>
              </a:rPr>
              <a:t>нічого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зайвого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Кожний</a:t>
            </a:r>
            <a:r>
              <a:rPr lang="ru-RU" sz="2000" dirty="0" smtClean="0">
                <a:solidFill>
                  <a:schemeClr val="bg1"/>
                </a:solidFill>
              </a:rPr>
              <a:t> слайд </a:t>
            </a:r>
            <a:r>
              <a:rPr lang="ru-RU" sz="2000" dirty="0" err="1" smtClean="0">
                <a:solidFill>
                  <a:schemeClr val="bg1"/>
                </a:solidFill>
              </a:rPr>
              <a:t>має</a:t>
            </a:r>
            <a:r>
              <a:rPr lang="ru-RU" sz="2000" dirty="0" smtClean="0">
                <a:solidFill>
                  <a:schemeClr val="bg1"/>
                </a:solidFill>
              </a:rPr>
              <a:t> бути </a:t>
            </a:r>
            <a:r>
              <a:rPr lang="ru-RU" sz="2000" dirty="0" err="1" smtClean="0">
                <a:solidFill>
                  <a:schemeClr val="bg1"/>
                </a:solidFill>
              </a:rPr>
              <a:t>необхідною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ланкою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вивчення</a:t>
            </a:r>
            <a:r>
              <a:rPr lang="ru-RU" sz="2000" dirty="0" smtClean="0">
                <a:solidFill>
                  <a:schemeClr val="bg1"/>
                </a:solidFill>
              </a:rPr>
              <a:t> нового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працювати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загальну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ідею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Arial" pitchFamily="34" charset="0"/>
                <a:cs typeface="Arial" pitchFamily="34" charset="0"/>
              </a:rPr>
              <a:t>Вказівки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щодо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ефективної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презентації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5083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21298" y="1530807"/>
            <a:ext cx="5008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користуйтесь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готовими</a:t>
            </a:r>
            <a:r>
              <a:rPr lang="ru-RU" sz="2000" dirty="0" smtClean="0">
                <a:solidFill>
                  <a:schemeClr val="bg1"/>
                </a:solidFill>
              </a:rPr>
              <a:t> шаблонами при </a:t>
            </a:r>
            <a:r>
              <a:rPr lang="ru-RU" sz="2000" dirty="0" err="1" smtClean="0">
                <a:solidFill>
                  <a:schemeClr val="bg1"/>
                </a:solidFill>
              </a:rPr>
              <a:t>виборі</a:t>
            </a:r>
            <a:r>
              <a:rPr lang="ru-RU" sz="2000" dirty="0" smtClean="0">
                <a:solidFill>
                  <a:schemeClr val="bg1"/>
                </a:solidFill>
              </a:rPr>
              <a:t> стилю </a:t>
            </a:r>
            <a:r>
              <a:rPr lang="ru-RU" sz="2000" dirty="0" err="1" smtClean="0">
                <a:solidFill>
                  <a:schemeClr val="bg1"/>
                </a:solidFill>
              </a:rPr>
              <a:t>символів</a:t>
            </a:r>
            <a:r>
              <a:rPr lang="ru-RU" sz="2000" dirty="0" smtClean="0">
                <a:solidFill>
                  <a:schemeClr val="bg1"/>
                </a:solidFill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</a:rPr>
              <a:t>кольору</a:t>
            </a:r>
            <a:r>
              <a:rPr lang="ru-RU" sz="2000" dirty="0" smtClean="0">
                <a:solidFill>
                  <a:schemeClr val="bg1"/>
                </a:solidFill>
              </a:rPr>
              <a:t> фону;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проявіть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творчість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експериментуйте</a:t>
            </a:r>
            <a:r>
              <a:rPr lang="ru-RU" sz="2000" dirty="0" smtClean="0">
                <a:solidFill>
                  <a:schemeClr val="bg1"/>
                </a:solidFill>
              </a:rPr>
              <a:t> при </a:t>
            </a:r>
            <a:r>
              <a:rPr lang="ru-RU" sz="2000" dirty="0" err="1" smtClean="0">
                <a:solidFill>
                  <a:schemeClr val="bg1"/>
                </a:solidFill>
              </a:rPr>
              <a:t>розміщенні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графіки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створенні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спецефектів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не </a:t>
            </a:r>
            <a:r>
              <a:rPr lang="ru-RU" sz="2000" dirty="0" err="1" smtClean="0">
                <a:solidFill>
                  <a:schemeClr val="bg1"/>
                </a:solidFill>
              </a:rPr>
              <a:t>перенавантажуйте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слайди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зайвими</a:t>
            </a:r>
            <a:r>
              <a:rPr lang="ru-RU" sz="2000" dirty="0" smtClean="0">
                <a:solidFill>
                  <a:schemeClr val="bg1"/>
                </a:solidFill>
              </a:rPr>
              <a:t> деталями. </a:t>
            </a:r>
            <a:r>
              <a:rPr lang="ru-RU" sz="2000" dirty="0" err="1" smtClean="0">
                <a:solidFill>
                  <a:schemeClr val="bg1"/>
                </a:solidFill>
              </a:rPr>
              <a:t>Іноді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краще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замість</a:t>
            </a:r>
            <a:r>
              <a:rPr lang="ru-RU" sz="2000" dirty="0" smtClean="0">
                <a:solidFill>
                  <a:schemeClr val="bg1"/>
                </a:solidFill>
              </a:rPr>
              <a:t> одного складного слайду </a:t>
            </a:r>
            <a:r>
              <a:rPr lang="ru-RU" sz="2000" dirty="0" err="1" smtClean="0">
                <a:solidFill>
                  <a:schemeClr val="bg1"/>
                </a:solidFill>
              </a:rPr>
              <a:t>представити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декількох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простих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Arial" pitchFamily="34" charset="0"/>
                <a:cs typeface="Arial" pitchFamily="34" charset="0"/>
              </a:rPr>
              <a:t>Вказівки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щодо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ефективної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презентації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4204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21185" y="1373269"/>
            <a:ext cx="51264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зручна</a:t>
            </a:r>
            <a:r>
              <a:rPr lang="ru-RU" sz="2000" dirty="0" smtClean="0">
                <a:solidFill>
                  <a:schemeClr val="bg1"/>
                </a:solidFill>
              </a:rPr>
              <a:t> система </a:t>
            </a:r>
            <a:r>
              <a:rPr lang="ru-RU" sz="2000" dirty="0" err="1" smtClean="0">
                <a:solidFill>
                  <a:schemeClr val="bg1"/>
                </a:solidFill>
              </a:rPr>
              <a:t>навігації</a:t>
            </a:r>
            <a:r>
              <a:rPr lang="ru-RU" sz="2000" dirty="0">
                <a:solidFill>
                  <a:schemeClr val="bg1"/>
                </a:solidFill>
              </a:rPr>
              <a:t>;</a:t>
            </a:r>
            <a:endParaRPr lang="ru-RU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мультимедійних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можливостей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сучасних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комп’ютерів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розбиття</a:t>
            </a:r>
            <a:r>
              <a:rPr lang="ru-RU" sz="2000" dirty="0" smtClean="0">
                <a:solidFill>
                  <a:schemeClr val="bg1"/>
                </a:solidFill>
              </a:rPr>
              <a:t> уроку на </a:t>
            </a:r>
            <a:r>
              <a:rPr lang="ru-RU" sz="2000" dirty="0" err="1" smtClean="0">
                <a:solidFill>
                  <a:schemeClr val="bg1"/>
                </a:solidFill>
              </a:rPr>
              <a:t>невеличкі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логічно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замкнуті</a:t>
            </a:r>
            <a:r>
              <a:rPr lang="ru-RU" sz="2000" dirty="0" smtClean="0">
                <a:solidFill>
                  <a:schemeClr val="bg1"/>
                </a:solidFill>
              </a:rPr>
              <a:t> блоки (</a:t>
            </a:r>
            <a:r>
              <a:rPr lang="ru-RU" sz="2000" dirty="0" err="1" smtClean="0">
                <a:solidFill>
                  <a:schemeClr val="bg1"/>
                </a:solidFill>
              </a:rPr>
              <a:t>слайди</a:t>
            </a:r>
            <a:r>
              <a:rPr lang="ru-RU" sz="2000" dirty="0" smtClean="0">
                <a:solidFill>
                  <a:schemeClr val="bg1"/>
                </a:solidFill>
              </a:rPr>
              <a:t>);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кожний</a:t>
            </a:r>
            <a:r>
              <a:rPr lang="ru-RU" sz="2000" dirty="0" smtClean="0">
                <a:solidFill>
                  <a:schemeClr val="bg1"/>
                </a:solidFill>
              </a:rPr>
              <a:t> слайд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повинен </a:t>
            </a:r>
            <a:r>
              <a:rPr lang="ru-RU" sz="2000" dirty="0" err="1" smtClean="0">
                <a:solidFill>
                  <a:schemeClr val="bg1"/>
                </a:solidFill>
              </a:rPr>
              <a:t>мати</a:t>
            </a:r>
            <a:r>
              <a:rPr lang="ru-RU" sz="2000" dirty="0" smtClean="0">
                <a:solidFill>
                  <a:schemeClr val="bg1"/>
                </a:solidFill>
              </a:rPr>
              <a:t> заголовок;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посилання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літературні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джерела</a:t>
            </a:r>
            <a:r>
              <a:rPr lang="ru-RU" sz="2000" dirty="0" smtClean="0">
                <a:solidFill>
                  <a:schemeClr val="bg1"/>
                </a:solidFill>
              </a:rPr>
              <a:t>, та на </a:t>
            </a:r>
            <a:r>
              <a:rPr lang="ru-RU" sz="2000" dirty="0" err="1" smtClean="0">
                <a:solidFill>
                  <a:schemeClr val="bg1"/>
                </a:solidFill>
              </a:rPr>
              <a:t>джерела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мережі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Інтернету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algn="just"/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Arial" pitchFamily="34" charset="0"/>
                <a:cs typeface="Arial" pitchFamily="34" charset="0"/>
              </a:rPr>
              <a:t>Мультимедійна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презентація</a:t>
            </a:r>
            <a:r>
              <a:rPr lang="ru-RU" dirty="0">
                <a:latin typeface="Arial" pitchFamily="34" charset="0"/>
                <a:cs typeface="Arial" pitchFamily="34" charset="0"/>
              </a:rPr>
              <a:t> повинна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мати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такі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якості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2478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21185" y="1495952"/>
            <a:ext cx="51264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При </a:t>
            </a:r>
            <a:r>
              <a:rPr lang="ru-RU" sz="2000" dirty="0" err="1" smtClean="0">
                <a:solidFill>
                  <a:schemeClr val="bg1"/>
                </a:solidFill>
              </a:rPr>
              <a:t>створенні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схеми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сценарію</a:t>
            </a:r>
            <a:r>
              <a:rPr lang="ru-RU" sz="2000" dirty="0" smtClean="0">
                <a:solidFill>
                  <a:schemeClr val="bg1"/>
                </a:solidFill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</a:rPr>
              <a:t>складанні</a:t>
            </a:r>
            <a:r>
              <a:rPr lang="ru-RU" sz="2000" dirty="0" smtClean="0">
                <a:solidFill>
                  <a:schemeClr val="bg1"/>
                </a:solidFill>
              </a:rPr>
              <a:t> текстового </a:t>
            </a:r>
            <a:r>
              <a:rPr lang="ru-RU" sz="2000" dirty="0" err="1" smtClean="0">
                <a:solidFill>
                  <a:schemeClr val="bg1"/>
                </a:solidFill>
              </a:rPr>
              <a:t>супроводу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мультимедійної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слід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керуватись</a:t>
            </a:r>
            <a:r>
              <a:rPr lang="ru-RU" sz="2000" dirty="0" smtClean="0">
                <a:solidFill>
                  <a:schemeClr val="bg1"/>
                </a:solidFill>
              </a:rPr>
              <a:t> такими засадами: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презентація</a:t>
            </a:r>
            <a:r>
              <a:rPr lang="ru-RU" sz="2000" dirty="0" smtClean="0">
                <a:solidFill>
                  <a:schemeClr val="bg1"/>
                </a:solidFill>
              </a:rPr>
              <a:t> повинна бути короткою, доступною та </a:t>
            </a:r>
            <a:r>
              <a:rPr lang="ru-RU" sz="2000" dirty="0" err="1" smtClean="0">
                <a:solidFill>
                  <a:schemeClr val="bg1"/>
                </a:solidFill>
              </a:rPr>
              <a:t>композиційно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цілісною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 smtClean="0">
                <a:solidFill>
                  <a:schemeClr val="bg1"/>
                </a:solidFill>
              </a:rPr>
              <a:t>тривалість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презентації</a:t>
            </a:r>
            <a:r>
              <a:rPr lang="ru-RU" sz="2000" dirty="0" smtClean="0">
                <a:solidFill>
                  <a:schemeClr val="bg1"/>
                </a:solidFill>
              </a:rPr>
              <a:t> за </a:t>
            </a:r>
            <a:r>
              <a:rPr lang="ru-RU" sz="2000" dirty="0" err="1" smtClean="0">
                <a:solidFill>
                  <a:schemeClr val="bg1"/>
                </a:solidFill>
              </a:rPr>
              <a:t>сценарієм</a:t>
            </a:r>
            <a:r>
              <a:rPr lang="ru-RU" sz="2000" dirty="0" smtClean="0">
                <a:solidFill>
                  <a:schemeClr val="bg1"/>
                </a:solidFill>
              </a:rPr>
              <a:t> повинна </a:t>
            </a:r>
            <a:r>
              <a:rPr lang="ru-RU" sz="2000" dirty="0" err="1" smtClean="0">
                <a:solidFill>
                  <a:schemeClr val="bg1"/>
                </a:solidFill>
              </a:rPr>
              <a:t>складати</a:t>
            </a:r>
            <a:r>
              <a:rPr lang="ru-RU" sz="2000" dirty="0" smtClean="0">
                <a:solidFill>
                  <a:schemeClr val="bg1"/>
                </a:solidFill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</a:rPr>
              <a:t>більше</a:t>
            </a:r>
            <a:r>
              <a:rPr lang="ru-RU" sz="2000" dirty="0" smtClean="0">
                <a:solidFill>
                  <a:schemeClr val="bg1"/>
                </a:solidFill>
              </a:rPr>
              <a:t> 20-30 </a:t>
            </a:r>
            <a:r>
              <a:rPr lang="ru-RU" sz="2000" dirty="0" err="1" smtClean="0">
                <a:solidFill>
                  <a:schemeClr val="bg1"/>
                </a:solidFill>
              </a:rPr>
              <a:t>хвилин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</a:p>
          <a:p>
            <a:pPr algn="just"/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294" y="692696"/>
            <a:ext cx="8507288" cy="77809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Розробка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сценарію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мультимедійної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презентації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93053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16089" y="1672369"/>
            <a:ext cx="51264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при </a:t>
            </a:r>
            <a:r>
              <a:rPr lang="ru-RU" sz="2000" dirty="0" err="1" smtClean="0">
                <a:solidFill>
                  <a:schemeClr val="bg1"/>
                </a:solidFill>
              </a:rPr>
              <a:t>викладанні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матеріалу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слід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виділити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декілька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ключових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моментів</a:t>
            </a:r>
            <a:r>
              <a:rPr lang="ru-RU" sz="2000" dirty="0" smtClean="0">
                <a:solidFill>
                  <a:schemeClr val="bg1"/>
                </a:solidFill>
              </a:rPr>
              <a:t> і в </a:t>
            </a:r>
            <a:r>
              <a:rPr lang="ru-RU" sz="2000" dirty="0" err="1" smtClean="0">
                <a:solidFill>
                  <a:schemeClr val="bg1"/>
                </a:solidFill>
              </a:rPr>
              <a:t>ході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демонстрації</a:t>
            </a:r>
            <a:r>
              <a:rPr lang="ru-RU" sz="2000" dirty="0" smtClean="0">
                <a:solidFill>
                  <a:schemeClr val="bg1"/>
                </a:solidFill>
              </a:rPr>
              <a:t> час </a:t>
            </a:r>
            <a:r>
              <a:rPr lang="ru-RU" sz="2000" dirty="0" err="1" smtClean="0">
                <a:solidFill>
                  <a:schemeClr val="bg1"/>
                </a:solidFill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</a:rPr>
              <a:t> часу </a:t>
            </a:r>
            <a:r>
              <a:rPr lang="ru-RU" sz="2000" dirty="0" err="1" smtClean="0">
                <a:solidFill>
                  <a:schemeClr val="bg1"/>
                </a:solidFill>
              </a:rPr>
              <a:t>повертатись</a:t>
            </a:r>
            <a:r>
              <a:rPr lang="ru-RU" sz="2000" dirty="0" smtClean="0">
                <a:solidFill>
                  <a:schemeClr val="bg1"/>
                </a:solidFill>
              </a:rPr>
              <a:t> до них, </a:t>
            </a:r>
            <a:r>
              <a:rPr lang="ru-RU" sz="2000" dirty="0" err="1" smtClean="0">
                <a:solidFill>
                  <a:schemeClr val="bg1"/>
                </a:solidFill>
              </a:rPr>
              <a:t>щоб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висвітити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питання</a:t>
            </a:r>
            <a:r>
              <a:rPr lang="ru-RU" sz="2000" dirty="0" smtClean="0">
                <a:solidFill>
                  <a:schemeClr val="bg1"/>
                </a:solidFill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сторін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гарантує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належне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сприйняття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 вашими слухачами.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Розробка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сценарію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95584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7" t="3782" r="12899" b="3411"/>
          <a:stretch/>
        </p:blipFill>
        <p:spPr bwMode="auto">
          <a:xfrm>
            <a:off x="179512" y="980728"/>
            <a:ext cx="8856983" cy="5573981"/>
          </a:xfrm>
          <a:prstGeom prst="round2Diag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21387682">
            <a:off x="816089" y="1826257"/>
            <a:ext cx="512642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При </a:t>
            </a:r>
            <a:r>
              <a:rPr lang="ru-RU" sz="2000" dirty="0" err="1" smtClean="0">
                <a:solidFill>
                  <a:schemeClr val="bg1"/>
                </a:solidFill>
              </a:rPr>
              <a:t>створенні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мультимедійних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презентацій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необхідно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враховувати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сприйняття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</a:rPr>
              <a:t>екрану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комп’ютера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продумати</a:t>
            </a:r>
            <a:r>
              <a:rPr lang="ru-RU" sz="2000" dirty="0" smtClean="0">
                <a:solidFill>
                  <a:schemeClr val="bg1"/>
                </a:solidFill>
              </a:rPr>
              <a:t> й </a:t>
            </a:r>
            <a:r>
              <a:rPr lang="ru-RU" sz="2000" dirty="0" err="1" smtClean="0">
                <a:solidFill>
                  <a:schemeClr val="bg1"/>
                </a:solidFill>
              </a:rPr>
              <a:t>підтримувати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єдиний</a:t>
            </a:r>
            <a:r>
              <a:rPr lang="ru-RU" sz="2000" dirty="0" smtClean="0">
                <a:solidFill>
                  <a:schemeClr val="bg1"/>
                </a:solidFill>
              </a:rPr>
              <a:t> стиль </a:t>
            </a:r>
            <a:r>
              <a:rPr lang="ru-RU" sz="2000" dirty="0" err="1" smtClean="0">
                <a:solidFill>
                  <a:schemeClr val="bg1"/>
                </a:solidFill>
              </a:rPr>
              <a:t>представлення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всього</a:t>
            </a:r>
            <a:r>
              <a:rPr lang="ru-RU" sz="2000" dirty="0" smtClean="0">
                <a:solidFill>
                  <a:schemeClr val="bg1"/>
                </a:solidFill>
              </a:rPr>
              <a:t> уроку.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latin typeface="Arial" pitchFamily="34" charset="0"/>
                <a:cs typeface="Arial" pitchFamily="34" charset="0"/>
              </a:rPr>
              <a:t>Розробка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сценарію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8439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142</TotalTime>
  <Words>1041</Words>
  <Application>Microsoft Office PowerPoint</Application>
  <PresentationFormat>Экран (4:3)</PresentationFormat>
  <Paragraphs>102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Паркет</vt:lpstr>
      <vt:lpstr>Мультимедійні технології в освіті</vt:lpstr>
      <vt:lpstr>   Методичні рекомендації щодо створення мультимедійних презентацій  </vt:lpstr>
      <vt:lpstr>Використання мультимедіа-технологій</vt:lpstr>
      <vt:lpstr>Вказівки щодо створення  ефективної презентації</vt:lpstr>
      <vt:lpstr>Вказівки щодо створення  ефективної презентації</vt:lpstr>
      <vt:lpstr>Мультимедійна презентація повинна мати такі якості</vt:lpstr>
      <vt:lpstr>Розробка сценарію  мультимедійної презентації  </vt:lpstr>
      <vt:lpstr>Розробка сценарію  </vt:lpstr>
      <vt:lpstr>Розробка сценарію  </vt:lpstr>
      <vt:lpstr>Розробка сценарію  </vt:lpstr>
      <vt:lpstr>Розробка сценарію  </vt:lpstr>
      <vt:lpstr>Розробка сценарію  </vt:lpstr>
      <vt:lpstr>Етапи підготовки</vt:lpstr>
      <vt:lpstr>Вимоги до врахування фізіологічних особливостей сприйняття кольорів і форм</vt:lpstr>
      <vt:lpstr>Вимоги до врахування фізіологічних особливостей сприйняття кольорів і форм</vt:lpstr>
      <vt:lpstr>Вимоги до врахування фізіологічних особливостей сприйняття кольорів і форм</vt:lpstr>
      <vt:lpstr>Додаткові вимоги до змісту презентацій</vt:lpstr>
      <vt:lpstr>Додаткові вимоги до змісту презентацій</vt:lpstr>
      <vt:lpstr>Додаткові вимоги до змісту презентацій</vt:lpstr>
      <vt:lpstr>Методи використання</vt:lpstr>
      <vt:lpstr>Методи використання</vt:lpstr>
      <vt:lpstr>Методи використання</vt:lpstr>
      <vt:lpstr>Методи використання</vt:lpstr>
      <vt:lpstr>Методи використання</vt:lpstr>
      <vt:lpstr>Висновок </vt:lpstr>
      <vt:lpstr>Дякую за увагу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Методичні рекомендації щодо створення мультимедійних презентацій  </dc:title>
  <dc:creator>Elli 4Free</dc:creator>
  <cp:lastModifiedBy>User</cp:lastModifiedBy>
  <cp:revision>15</cp:revision>
  <dcterms:created xsi:type="dcterms:W3CDTF">2013-01-08T19:36:54Z</dcterms:created>
  <dcterms:modified xsi:type="dcterms:W3CDTF">2014-03-06T09:15:21Z</dcterms:modified>
</cp:coreProperties>
</file>