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68" r:id="rId3"/>
    <p:sldId id="329" r:id="rId4"/>
    <p:sldId id="295" r:id="rId5"/>
    <p:sldId id="330" r:id="rId6"/>
    <p:sldId id="331" r:id="rId7"/>
    <p:sldId id="332" r:id="rId8"/>
    <p:sldId id="334" r:id="rId9"/>
    <p:sldId id="335" r:id="rId10"/>
    <p:sldId id="336" r:id="rId11"/>
    <p:sldId id="337" r:id="rId12"/>
    <p:sldId id="338" r:id="rId13"/>
    <p:sldId id="339" r:id="rId14"/>
    <p:sldId id="281" r:id="rId15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C9C3D7-C36F-4B7B-B9D5-161A54783CAF}" type="datetimeFigureOut">
              <a:rPr lang="ru-RU" smtClean="0"/>
              <a:pPr/>
              <a:t>18.01.2015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D8FC7C-AAF1-4527-9C9C-C3EC58B51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0770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1/18/2015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over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1/18/2015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over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1/18/2015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over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1/18/2015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over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1/18/2015</a:t>
            </a:fld>
            <a:endParaRPr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over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1/18/2015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over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1/18/2015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over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1/18/2015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ver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1/18/2015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over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1/18/2015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over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1/18/2015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over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1/18/2015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cover dir="ld"/>
  </p:transition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2362200"/>
            <a:ext cx="8077200" cy="1752600"/>
          </a:xfrm>
        </p:spPr>
        <p:txBody>
          <a:bodyPr>
            <a:normAutofit fontScale="85000" lnSpcReduction="20000"/>
          </a:bodyPr>
          <a:lstStyle/>
          <a:p>
            <a:pPr algn="r"/>
            <a:r>
              <a:rPr lang="uk-UA" sz="6900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Форматування</a:t>
            </a:r>
          </a:p>
          <a:p>
            <a:pPr algn="r"/>
            <a:r>
              <a:rPr lang="uk-UA" sz="6900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абзаців</a:t>
            </a:r>
            <a:endParaRPr lang="uk-UA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Інформатика</a:t>
            </a:r>
            <a:br>
              <a:rPr lang="uk-UA" dirty="0" smtClean="0"/>
            </a:br>
            <a:r>
              <a:rPr lang="en-US" dirty="0" smtClean="0"/>
              <a:t>6</a:t>
            </a:r>
            <a:r>
              <a:rPr lang="uk-UA" dirty="0" smtClean="0"/>
              <a:t> клас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019800" y="502920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Навчальна презентація </a:t>
            </a:r>
            <a:r>
              <a:rPr lang="uk-UA" dirty="0" err="1" smtClean="0"/>
              <a:t>Мацаєнка</a:t>
            </a:r>
            <a:r>
              <a:rPr lang="uk-UA" dirty="0" smtClean="0"/>
              <a:t> С.В,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3247216"/>
            <a:ext cx="3809999" cy="3610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Властивості абзацу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97552"/>
          </a:xfrm>
        </p:spPr>
        <p:txBody>
          <a:bodyPr>
            <a:normAutofit/>
          </a:bodyPr>
          <a:lstStyle/>
          <a:p>
            <a:pPr marL="0" indent="274320">
              <a:buNone/>
            </a:pPr>
            <a:r>
              <a:rPr lang="uk-UA" b="1" dirty="0" smtClean="0"/>
              <a:t>Звертаємо вашу увагу</a:t>
            </a:r>
            <a:r>
              <a:rPr lang="uk-UA" dirty="0" smtClean="0"/>
              <a:t>, що позиція початку абзацу встановлюється саме значенням цієї властивості, а не введенням пропусків.</a:t>
            </a:r>
            <a:endParaRPr lang="ru-RU" dirty="0" smtClean="0"/>
          </a:p>
          <a:p>
            <a:pPr marL="0" indent="274320">
              <a:buNone/>
            </a:pPr>
            <a:r>
              <a:rPr lang="uk-UA" dirty="0" smtClean="0"/>
              <a:t>Значення останніх трьох властивостей можна також встановити за допомогою маркерів на горизонтальній лінійці.</a:t>
            </a:r>
          </a:p>
          <a:p>
            <a:pPr marL="0" indent="274320">
              <a:buNone/>
            </a:pPr>
            <a:endParaRPr lang="uk-UA" dirty="0" smtClean="0"/>
          </a:p>
          <a:p>
            <a:pPr marL="0" indent="274320">
              <a:buNone/>
            </a:pPr>
            <a:endParaRPr lang="uk-UA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1143000" cy="1561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0" y="4114800"/>
            <a:ext cx="895350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Властивості абзацу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97552"/>
          </a:xfrm>
        </p:spPr>
        <p:txBody>
          <a:bodyPr>
            <a:normAutofit/>
          </a:bodyPr>
          <a:lstStyle/>
          <a:p>
            <a:pPr marL="0" indent="274320">
              <a:buNone/>
            </a:pPr>
            <a:r>
              <a:rPr lang="uk-UA" dirty="0" smtClean="0"/>
              <a:t>Властивості </a:t>
            </a:r>
            <a:r>
              <a:rPr lang="uk-UA" b="1" dirty="0" smtClean="0"/>
              <a:t>Інтервал перед </a:t>
            </a:r>
            <a:r>
              <a:rPr lang="uk-UA" dirty="0" smtClean="0"/>
              <a:t>та </a:t>
            </a:r>
            <a:r>
              <a:rPr lang="uk-UA" b="1" dirty="0" smtClean="0"/>
              <a:t>інтервал після </a:t>
            </a:r>
            <a:r>
              <a:rPr lang="uk-UA" dirty="0" smtClean="0"/>
              <a:t>визначають додаткову відстань абзацу від попереднього і наступного абзацу відповідно.</a:t>
            </a:r>
            <a:endParaRPr lang="ru-RU" dirty="0" smtClean="0"/>
          </a:p>
          <a:p>
            <a:pPr marL="0" indent="274320">
              <a:buNone/>
            </a:pPr>
            <a:r>
              <a:rPr lang="uk-UA" b="1" dirty="0" smtClean="0"/>
              <a:t>Звертаємо вашу увагу</a:t>
            </a:r>
            <a:r>
              <a:rPr lang="uk-UA" dirty="0" smtClean="0"/>
              <a:t>, якщо необхідно відділити абзац або кілька абзаців від інших, то потрібно змінити значення цих властивостей, а не пропускати порожні рядки.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3600" y="4267200"/>
            <a:ext cx="1295400" cy="1769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Властивості абзацу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97552"/>
          </a:xfrm>
        </p:spPr>
        <p:txBody>
          <a:bodyPr>
            <a:normAutofit fontScale="92500" lnSpcReduction="10000"/>
          </a:bodyPr>
          <a:lstStyle/>
          <a:p>
            <a:pPr marL="0" indent="274320">
              <a:buNone/>
            </a:pPr>
            <a:r>
              <a:rPr lang="uk-UA" dirty="0" smtClean="0"/>
              <a:t>Властивість </a:t>
            </a:r>
            <a:r>
              <a:rPr lang="uk-UA" b="1" dirty="0" smtClean="0"/>
              <a:t>міжрядковий інтервал </a:t>
            </a:r>
            <a:r>
              <a:rPr lang="uk-UA" dirty="0" smtClean="0"/>
              <a:t>визначає відстань між рядками абзацу. Вона може набувати таких значень:</a:t>
            </a:r>
            <a:endParaRPr lang="ru-RU" dirty="0" smtClean="0"/>
          </a:p>
          <a:p>
            <a:pPr marL="0" indent="274320">
              <a:buNone/>
            </a:pPr>
            <a:r>
              <a:rPr lang="uk-UA" dirty="0" smtClean="0"/>
              <a:t>♦ </a:t>
            </a:r>
            <a:r>
              <a:rPr lang="uk-UA" b="1" dirty="0" smtClean="0"/>
              <a:t>одинарний</a:t>
            </a:r>
            <a:r>
              <a:rPr lang="uk-UA" dirty="0" smtClean="0"/>
              <a:t> — відстань між даним рядком і попереднім дорівнює найбільшому розміру символів даного рядка;</a:t>
            </a:r>
            <a:endParaRPr lang="ru-RU" dirty="0" smtClean="0"/>
          </a:p>
          <a:p>
            <a:pPr marL="0" indent="274320">
              <a:buNone/>
            </a:pPr>
            <a:r>
              <a:rPr lang="uk-UA" dirty="0" smtClean="0"/>
              <a:t>♦ </a:t>
            </a:r>
            <a:r>
              <a:rPr lang="uk-UA" b="1" dirty="0" smtClean="0"/>
              <a:t>полуторний</a:t>
            </a:r>
            <a:r>
              <a:rPr lang="uk-UA" dirty="0" smtClean="0"/>
              <a:t> — у 1,5 рази більший одинарного;</a:t>
            </a:r>
            <a:endParaRPr lang="ru-RU" dirty="0" smtClean="0"/>
          </a:p>
          <a:p>
            <a:pPr marL="0" indent="274320">
              <a:buNone/>
            </a:pPr>
            <a:r>
              <a:rPr lang="uk-UA" dirty="0" smtClean="0"/>
              <a:t>♦ </a:t>
            </a:r>
            <a:r>
              <a:rPr lang="uk-UA" b="1" dirty="0" smtClean="0"/>
              <a:t>подвійний</a:t>
            </a:r>
            <a:r>
              <a:rPr lang="uk-UA" dirty="0" smtClean="0"/>
              <a:t> — у 2 рази більший одинарного;</a:t>
            </a:r>
            <a:endParaRPr lang="ru-RU" dirty="0" smtClean="0"/>
          </a:p>
          <a:p>
            <a:pPr marL="0" indent="274320">
              <a:buNone/>
            </a:pPr>
            <a:r>
              <a:rPr lang="uk-UA" dirty="0" smtClean="0"/>
              <a:t>♦ </a:t>
            </a:r>
            <a:r>
              <a:rPr lang="uk-UA" b="1" dirty="0" smtClean="0"/>
              <a:t>мінімум</a:t>
            </a:r>
            <a:r>
              <a:rPr lang="uk-UA" dirty="0" smtClean="0"/>
              <a:t> — не менше від вказаного значення;</a:t>
            </a:r>
            <a:endParaRPr lang="ru-RU" dirty="0" smtClean="0"/>
          </a:p>
          <a:p>
            <a:pPr marL="0" indent="274320">
              <a:buNone/>
            </a:pPr>
            <a:r>
              <a:rPr lang="uk-UA" dirty="0" smtClean="0"/>
              <a:t>♦ </a:t>
            </a:r>
            <a:r>
              <a:rPr lang="uk-UA" b="1" dirty="0" smtClean="0"/>
              <a:t>точно</a:t>
            </a:r>
            <a:r>
              <a:rPr lang="uk-UA" dirty="0" smtClean="0"/>
              <a:t> — дорівнює вказаному значенню;</a:t>
            </a:r>
            <a:endParaRPr lang="ru-RU" dirty="0" smtClean="0"/>
          </a:p>
          <a:p>
            <a:pPr marL="0" indent="274320">
              <a:buNone/>
            </a:pPr>
            <a:r>
              <a:rPr lang="uk-UA" dirty="0" smtClean="0"/>
              <a:t>♦ </a:t>
            </a:r>
            <a:r>
              <a:rPr lang="uk-UA" b="1" dirty="0" smtClean="0"/>
              <a:t>множник</a:t>
            </a:r>
            <a:r>
              <a:rPr lang="uk-UA" dirty="0" smtClean="0"/>
              <a:t> — дорівнює одинарному, помноженому на вказане значення.</a:t>
            </a:r>
            <a:endParaRPr lang="ru-RU" dirty="0"/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Властивості абзацу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97552"/>
          </a:xfrm>
        </p:spPr>
        <p:txBody>
          <a:bodyPr>
            <a:normAutofit/>
          </a:bodyPr>
          <a:lstStyle/>
          <a:p>
            <a:pPr marL="0" indent="274320">
              <a:buNone/>
            </a:pPr>
            <a:r>
              <a:rPr lang="uk-UA" dirty="0" smtClean="0"/>
              <a:t>Найчастіше в тексті використовують </a:t>
            </a:r>
            <a:r>
              <a:rPr lang="uk-UA" b="1" dirty="0" smtClean="0"/>
              <a:t>одинарний</a:t>
            </a:r>
            <a:r>
              <a:rPr lang="uk-UA" dirty="0" smtClean="0"/>
              <a:t>, </a:t>
            </a:r>
            <a:r>
              <a:rPr lang="uk-UA" b="1" dirty="0" smtClean="0"/>
              <a:t>полуторний</a:t>
            </a:r>
            <a:r>
              <a:rPr lang="uk-UA" dirty="0" smtClean="0"/>
              <a:t> і </a:t>
            </a:r>
            <a:r>
              <a:rPr lang="uk-UA" b="1" dirty="0" smtClean="0"/>
              <a:t>подвійний</a:t>
            </a:r>
            <a:r>
              <a:rPr lang="uk-UA" dirty="0" smtClean="0"/>
              <a:t> інтервали. </a:t>
            </a:r>
            <a:endParaRPr lang="ru-RU" dirty="0" smtClean="0"/>
          </a:p>
          <a:p>
            <a:pPr marL="0" indent="274320">
              <a:buNone/>
            </a:pPr>
            <a:r>
              <a:rPr lang="uk-UA" dirty="0" smtClean="0"/>
              <a:t>Значення цієї властивості можна встановити також за допомогою кнопки </a:t>
            </a:r>
            <a:r>
              <a:rPr lang="uk-UA" b="1" dirty="0" smtClean="0"/>
              <a:t>Міжрядковий інтервал</a:t>
            </a:r>
            <a:r>
              <a:rPr lang="uk-UA" dirty="0" smtClean="0"/>
              <a:t> зі списком, що відкривається.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4201" y="3728515"/>
            <a:ext cx="2209800" cy="3129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4343400"/>
            <a:ext cx="1905000" cy="1108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Рисунок 4" descr="доска.bmp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4288" y="0"/>
            <a:ext cx="9158288" cy="642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642938"/>
            <a:ext cx="8229600" cy="582612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48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Домашнє завдання</a:t>
            </a:r>
            <a:endParaRPr lang="ru-RU" sz="4800" b="1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6387" name="Содержимое 2"/>
          <p:cNvSpPr>
            <a:spLocks noGrp="1"/>
          </p:cNvSpPr>
          <p:nvPr>
            <p:ph idx="1"/>
          </p:nvPr>
        </p:nvSpPr>
        <p:spPr>
          <a:xfrm>
            <a:off x="457200" y="1905000"/>
            <a:ext cx="7286625" cy="1762125"/>
          </a:xfrm>
        </p:spPr>
        <p:txBody>
          <a:bodyPr>
            <a:normAutofit/>
          </a:bodyPr>
          <a:lstStyle/>
          <a:p>
            <a:pPr marL="514350" indent="-514350" eaLnBrk="1" hangingPunct="1">
              <a:buFont typeface="Calibri" pitchFamily="34" charset="0"/>
              <a:buAutoNum type="arabicPeriod"/>
              <a:defRPr/>
            </a:pPr>
            <a:r>
              <a:rPr lang="uk-UA" sz="54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Вивчити конспект</a:t>
            </a:r>
            <a:endParaRPr lang="ru-RU" sz="5400" dirty="0" smtClean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uk-UA" dirty="0" smtClean="0"/>
              <a:t>Дайте відповіді на запитання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29450" y="4572000"/>
            <a:ext cx="2114550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uk-UA" sz="2800" dirty="0" smtClean="0"/>
              <a:t>Форматування тексту це…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2800" dirty="0" smtClean="0"/>
              <a:t>Що таке абзац?</a:t>
            </a:r>
            <a:endParaRPr lang="ru-RU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uk-UA" sz="2800" dirty="0" smtClean="0"/>
              <a:t>Як розпочати новий абзац при введенні тексту в текстовому редакторі?</a:t>
            </a:r>
            <a:endParaRPr lang="ru-RU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uk-UA" sz="2800" dirty="0" smtClean="0"/>
              <a:t>Якими способами можна виділити в тексті абзац; кілька абзаців?</a:t>
            </a:r>
            <a:endParaRPr lang="ru-RU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uk-UA" sz="2800" dirty="0" smtClean="0"/>
              <a:t>Назвіть властивості символу. Як можна змінити значення цих властивостей?</a:t>
            </a:r>
            <a:r>
              <a:rPr lang="ru-RU" sz="2800" dirty="0" smtClean="0"/>
              <a:t>?</a:t>
            </a:r>
            <a:endParaRPr lang="ru-RU" sz="2800" dirty="0"/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2362200"/>
            <a:ext cx="8077200" cy="1752600"/>
          </a:xfrm>
        </p:spPr>
        <p:txBody>
          <a:bodyPr>
            <a:normAutofit fontScale="85000" lnSpcReduction="20000"/>
          </a:bodyPr>
          <a:lstStyle/>
          <a:p>
            <a:pPr algn="r"/>
            <a:r>
              <a:rPr lang="uk-UA" sz="6900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Форматування</a:t>
            </a:r>
          </a:p>
          <a:p>
            <a:pPr algn="r"/>
            <a:r>
              <a:rPr lang="uk-UA" sz="6900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абзаців</a:t>
            </a:r>
            <a:endParaRPr lang="uk-UA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Інформатика</a:t>
            </a:r>
            <a:br>
              <a:rPr lang="uk-UA" dirty="0" smtClean="0"/>
            </a:br>
            <a:r>
              <a:rPr lang="en-US" dirty="0" smtClean="0"/>
              <a:t>6</a:t>
            </a:r>
            <a:r>
              <a:rPr lang="uk-UA" dirty="0" smtClean="0"/>
              <a:t> клас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019800" y="502920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Навчальна презентація </a:t>
            </a:r>
            <a:r>
              <a:rPr lang="uk-UA" dirty="0" err="1" smtClean="0"/>
              <a:t>Мацаєнка</a:t>
            </a:r>
            <a:r>
              <a:rPr lang="uk-UA" dirty="0" smtClean="0"/>
              <a:t> С.В,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3247216"/>
            <a:ext cx="3809999" cy="3610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Властивості абзацу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97552"/>
          </a:xfrm>
        </p:spPr>
        <p:txBody>
          <a:bodyPr>
            <a:normAutofit/>
          </a:bodyPr>
          <a:lstStyle/>
          <a:p>
            <a:pPr marL="0" indent="274320" algn="just">
              <a:buNone/>
            </a:pPr>
            <a:r>
              <a:rPr lang="uk-UA" dirty="0" smtClean="0"/>
              <a:t>Властивостями абзацу є: </a:t>
            </a:r>
            <a:r>
              <a:rPr lang="uk-UA" b="1" dirty="0" smtClean="0"/>
              <a:t>вирівнювання</a:t>
            </a:r>
            <a:r>
              <a:rPr lang="uk-UA" dirty="0" smtClean="0"/>
              <a:t>, </a:t>
            </a:r>
            <a:r>
              <a:rPr lang="uk-UA" b="1" dirty="0" smtClean="0"/>
              <a:t>відступ зліва</a:t>
            </a:r>
            <a:r>
              <a:rPr lang="uk-UA" dirty="0" smtClean="0"/>
              <a:t>, </a:t>
            </a:r>
            <a:r>
              <a:rPr lang="uk-UA" b="1" dirty="0" smtClean="0"/>
              <a:t>відступ справа</a:t>
            </a:r>
            <a:r>
              <a:rPr lang="uk-UA" dirty="0" smtClean="0"/>
              <a:t>, </a:t>
            </a:r>
            <a:r>
              <a:rPr lang="uk-UA" b="1" dirty="0" smtClean="0"/>
              <a:t>відступ першого рядка</a:t>
            </a:r>
            <a:r>
              <a:rPr lang="uk-UA" dirty="0" smtClean="0"/>
              <a:t>, </a:t>
            </a:r>
            <a:r>
              <a:rPr lang="uk-UA" b="1" dirty="0" smtClean="0"/>
              <a:t>інтервал перед</a:t>
            </a:r>
            <a:r>
              <a:rPr lang="uk-UA" dirty="0" smtClean="0"/>
              <a:t>, </a:t>
            </a:r>
            <a:r>
              <a:rPr lang="uk-UA" b="1" dirty="0" smtClean="0"/>
              <a:t>інтервал після</a:t>
            </a:r>
            <a:r>
              <a:rPr lang="uk-UA" dirty="0" smtClean="0"/>
              <a:t>, </a:t>
            </a:r>
            <a:r>
              <a:rPr lang="uk-UA" b="1" dirty="0" smtClean="0"/>
              <a:t>міжрядковий інтервал </a:t>
            </a:r>
            <a:r>
              <a:rPr lang="uk-UA" dirty="0" smtClean="0"/>
              <a:t>та інші. Значення властивостей виділених абзаців або поточного абзацу можна встановити або змінити, вибравши команду </a:t>
            </a:r>
            <a:r>
              <a:rPr lang="uk-UA" b="1" dirty="0" smtClean="0"/>
              <a:t>Формат</a:t>
            </a:r>
            <a:r>
              <a:rPr lang="uk-UA" dirty="0" smtClean="0"/>
              <a:t> </a:t>
            </a:r>
            <a:r>
              <a:rPr lang="uk-UA" dirty="0" smtClean="0">
                <a:sym typeface="Symbol"/>
              </a:rPr>
              <a:t> </a:t>
            </a:r>
            <a:r>
              <a:rPr lang="uk-UA" b="1" dirty="0" smtClean="0"/>
              <a:t>Абзац</a:t>
            </a:r>
            <a:r>
              <a:rPr lang="uk-UA" dirty="0" smtClean="0"/>
              <a:t>. При цьому відкривається вікно </a:t>
            </a:r>
            <a:r>
              <a:rPr lang="uk-UA" b="1" dirty="0" smtClean="0"/>
              <a:t>Абзац</a:t>
            </a:r>
            <a:r>
              <a:rPr lang="uk-UA" dirty="0" smtClean="0"/>
              <a:t> з двома вкладками.</a:t>
            </a:r>
            <a:endParaRPr lang="ru-RU" dirty="0"/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71600" y="0"/>
            <a:ext cx="6553200" cy="6870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Властивості абзацу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97552"/>
          </a:xfrm>
        </p:spPr>
        <p:txBody>
          <a:bodyPr>
            <a:normAutofit fontScale="92500"/>
          </a:bodyPr>
          <a:lstStyle/>
          <a:p>
            <a:pPr marL="0" indent="274320" algn="just">
              <a:buNone/>
            </a:pPr>
            <a:r>
              <a:rPr lang="uk-UA" dirty="0" smtClean="0"/>
              <a:t>Розглянемо властивості, значення яких можна встановити на вкладці </a:t>
            </a:r>
            <a:r>
              <a:rPr lang="uk-UA" b="1" dirty="0" smtClean="0"/>
              <a:t>Відступи та інтервали</a:t>
            </a:r>
            <a:r>
              <a:rPr lang="uk-UA" dirty="0" smtClean="0"/>
              <a:t>. </a:t>
            </a:r>
            <a:endParaRPr lang="ru-RU" dirty="0" smtClean="0"/>
          </a:p>
          <a:p>
            <a:pPr marL="0" indent="274320" algn="just">
              <a:buNone/>
            </a:pPr>
            <a:r>
              <a:rPr lang="uk-UA" dirty="0" smtClean="0"/>
              <a:t>Властивість вирівнювання визначає спосіб розташування символів у рядках абзацу і може набувати одне з таких значень: </a:t>
            </a:r>
            <a:r>
              <a:rPr lang="uk-UA" b="1" dirty="0" smtClean="0"/>
              <a:t>за лівим краєм </a:t>
            </a:r>
            <a:r>
              <a:rPr lang="uk-UA" dirty="0" smtClean="0"/>
              <a:t>(перші символи всіх рядків абзацу, за винятком, можливо, першого, знаходяться один під одним), </a:t>
            </a:r>
            <a:r>
              <a:rPr lang="uk-UA" b="1" dirty="0" smtClean="0"/>
              <a:t>за правим краєм</a:t>
            </a:r>
            <a:r>
              <a:rPr lang="uk-UA" dirty="0" smtClean="0"/>
              <a:t> (останні символи всіх рядків абзацу знаходяться один під одним), </a:t>
            </a:r>
            <a:r>
              <a:rPr lang="uk-UA" b="1" dirty="0" smtClean="0"/>
              <a:t>по центру </a:t>
            </a:r>
            <a:r>
              <a:rPr lang="uk-UA" dirty="0" smtClean="0"/>
              <a:t>(символи кожного рядка розташовуються симетрично відносно середини рядка), </a:t>
            </a:r>
            <a:r>
              <a:rPr lang="uk-UA" b="1" dirty="0" smtClean="0"/>
              <a:t>за шириною </a:t>
            </a:r>
            <a:r>
              <a:rPr lang="uk-UA" dirty="0" smtClean="0"/>
              <a:t>(вирівнювання за лівим і за правим краєм одночасно).</a:t>
            </a:r>
            <a:endParaRPr lang="ru-RU" dirty="0"/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Властивості абзацу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97552"/>
          </a:xfrm>
        </p:spPr>
        <p:txBody>
          <a:bodyPr>
            <a:normAutofit/>
          </a:bodyPr>
          <a:lstStyle/>
          <a:p>
            <a:pPr marL="0" indent="274320" algn="just">
              <a:buNone/>
            </a:pPr>
            <a:r>
              <a:rPr lang="uk-UA" dirty="0" smtClean="0"/>
              <a:t>Ці значення вибираються зі списку </a:t>
            </a:r>
            <a:r>
              <a:rPr lang="uk-UA" b="1" dirty="0" smtClean="0"/>
              <a:t>Вирівнювання</a:t>
            </a:r>
            <a:r>
              <a:rPr lang="uk-UA" dirty="0" smtClean="0"/>
              <a:t>, що відкривається. Вони також можуть бути встановлені за допомогою відповідних кнопок панелі інструментів:</a:t>
            </a:r>
          </a:p>
          <a:p>
            <a:pPr marL="0" indent="274320" algn="just">
              <a:buNone/>
            </a:pPr>
            <a:r>
              <a:rPr lang="uk-UA" dirty="0" smtClean="0"/>
              <a:t>За лівим краєм</a:t>
            </a:r>
          </a:p>
          <a:p>
            <a:pPr marL="0" indent="274320" algn="just">
              <a:buNone/>
            </a:pPr>
            <a:endParaRPr lang="uk-UA" dirty="0" smtClean="0"/>
          </a:p>
          <a:p>
            <a:pPr marL="0" indent="274320" algn="just">
              <a:buNone/>
            </a:pPr>
            <a:endParaRPr lang="uk-UA" dirty="0" smtClean="0"/>
          </a:p>
          <a:p>
            <a:pPr marL="0" indent="274320" algn="just">
              <a:buNone/>
            </a:pPr>
            <a:r>
              <a:rPr lang="uk-UA" dirty="0" smtClean="0"/>
              <a:t>за правим краєм</a:t>
            </a:r>
          </a:p>
          <a:p>
            <a:pPr marL="0" indent="274320" algn="just">
              <a:buNone/>
            </a:pPr>
            <a:endParaRPr lang="uk-UA" dirty="0" smtClean="0"/>
          </a:p>
          <a:p>
            <a:pPr marL="0" indent="274320" algn="just">
              <a:buNone/>
            </a:pPr>
            <a:r>
              <a:rPr lang="uk-UA" dirty="0" smtClean="0"/>
              <a:t>по центру			за шириною.. </a:t>
            </a:r>
            <a:endParaRPr lang="ru-RU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0400" y="3200400"/>
            <a:ext cx="1066800" cy="982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2800" y="4267200"/>
            <a:ext cx="120936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20159" y="5334000"/>
            <a:ext cx="1185041" cy="928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315200" y="5029200"/>
            <a:ext cx="130628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Властивості абзацу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97552"/>
          </a:xfrm>
        </p:spPr>
        <p:txBody>
          <a:bodyPr>
            <a:normAutofit/>
          </a:bodyPr>
          <a:lstStyle/>
          <a:p>
            <a:pPr marL="0" indent="274320" algn="just">
              <a:buNone/>
            </a:pPr>
            <a:r>
              <a:rPr lang="uk-UA" dirty="0" smtClean="0"/>
              <a:t>Властивості </a:t>
            </a:r>
            <a:r>
              <a:rPr lang="uk-UA" b="1" dirty="0" smtClean="0"/>
              <a:t>відступ зліва </a:t>
            </a:r>
            <a:r>
              <a:rPr lang="uk-UA" dirty="0" smtClean="0"/>
              <a:t>і </a:t>
            </a:r>
            <a:r>
              <a:rPr lang="uk-UA" b="1" dirty="0" smtClean="0"/>
              <a:t>відступ справа </a:t>
            </a:r>
            <a:r>
              <a:rPr lang="uk-UA" dirty="0" smtClean="0"/>
              <a:t>визначають відстань лівої і правої межі абзацу від відповідно лівої і правої границі робочої частини сторінки. Робочу частину сторінки визначають її поля. Про встановлення розмірів полів на сторінці ви дізнаєтесь далі. Найчастіше для абзаців основного тексту документа встановлюють нульові відступи і зліва, і справа. А для віршів, списків, означень, правил відступи збільшують.</a:t>
            </a:r>
            <a:endParaRPr lang="ru-RU" dirty="0"/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Властивості абзацу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97552"/>
          </a:xfrm>
        </p:spPr>
        <p:txBody>
          <a:bodyPr>
            <a:normAutofit/>
          </a:bodyPr>
          <a:lstStyle/>
          <a:p>
            <a:pPr marL="0" indent="274320" algn="just">
              <a:buNone/>
            </a:pPr>
            <a:r>
              <a:rPr lang="uk-UA" dirty="0" smtClean="0"/>
              <a:t>Властивість </a:t>
            </a:r>
            <a:r>
              <a:rPr lang="uk-UA" b="1" dirty="0" smtClean="0"/>
              <a:t>відступ першого рядка </a:t>
            </a:r>
            <a:r>
              <a:rPr lang="uk-UA" dirty="0" smtClean="0"/>
              <a:t>визначає положення початку першого рядка абзацу відносно його лівої межі. У полі </a:t>
            </a:r>
            <a:r>
              <a:rPr lang="uk-UA" b="1" dirty="0" smtClean="0"/>
              <a:t>Перший рядок </a:t>
            </a:r>
            <a:r>
              <a:rPr lang="uk-UA" dirty="0" smtClean="0"/>
              <a:t>встановлюється одне із значень: </a:t>
            </a:r>
            <a:r>
              <a:rPr lang="uk-UA" b="1" i="1" dirty="0" smtClean="0"/>
              <a:t>немає</a:t>
            </a:r>
            <a:r>
              <a:rPr lang="uk-UA" dirty="0" smtClean="0"/>
              <a:t> (відступ першого рядка відсутній), </a:t>
            </a:r>
            <a:r>
              <a:rPr lang="uk-UA" b="1" dirty="0" smtClean="0"/>
              <a:t>відступ</a:t>
            </a:r>
            <a:r>
              <a:rPr lang="uk-UA" dirty="0" smtClean="0"/>
              <a:t> (початок першого рядка знаходиться справа від лівої межі абзацу) або </a:t>
            </a:r>
            <a:r>
              <a:rPr lang="uk-UA" b="1" dirty="0" smtClean="0"/>
              <a:t>виступ</a:t>
            </a:r>
            <a:r>
              <a:rPr lang="uk-UA" dirty="0" smtClean="0"/>
              <a:t> (початок першого рядка знаходиться зліва від лівої межі абзацу). А у полі </a:t>
            </a:r>
            <a:r>
              <a:rPr lang="uk-UA" b="1" dirty="0" smtClean="0"/>
              <a:t>на</a:t>
            </a:r>
            <a:r>
              <a:rPr lang="uk-UA" dirty="0" smtClean="0"/>
              <a:t> з лічильником встановлюється значення відступу або виступу.</a:t>
            </a:r>
            <a:endParaRPr lang="ru-RU" dirty="0"/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676</TotalTime>
  <Words>574</Words>
  <Application>Microsoft Office PowerPoint</Application>
  <PresentationFormat>Экран (4:3)</PresentationFormat>
  <Paragraphs>50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Официальная</vt:lpstr>
      <vt:lpstr>Інформатика 6 клас</vt:lpstr>
      <vt:lpstr>Дайте відповіді на запитання</vt:lpstr>
      <vt:lpstr>Інформатика 6 клас</vt:lpstr>
      <vt:lpstr>Властивості абзацу</vt:lpstr>
      <vt:lpstr>Презентация PowerPoint</vt:lpstr>
      <vt:lpstr>Властивості абзацу</vt:lpstr>
      <vt:lpstr>Властивості абзацу</vt:lpstr>
      <vt:lpstr>Властивості абзацу</vt:lpstr>
      <vt:lpstr>Властивості абзацу</vt:lpstr>
      <vt:lpstr>Властивості абзацу</vt:lpstr>
      <vt:lpstr>Властивості абзацу</vt:lpstr>
      <vt:lpstr>Властивості абзацу</vt:lpstr>
      <vt:lpstr>Властивості абзацу</vt:lpstr>
      <vt:lpstr>Домашнє завдання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Інформатика 9 клас</dc:title>
  <dc:creator>Ира</dc:creator>
  <cp:lastModifiedBy>Ира</cp:lastModifiedBy>
  <cp:revision>202</cp:revision>
  <dcterms:modified xsi:type="dcterms:W3CDTF">2015-01-18T21:24:22Z</dcterms:modified>
</cp:coreProperties>
</file>