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2"/>
  </p:sldMasterIdLst>
  <p:notesMasterIdLst>
    <p:notesMasterId r:id="rId38"/>
  </p:notesMasterIdLst>
  <p:sldIdLst>
    <p:sldId id="260" r:id="rId3"/>
    <p:sldId id="261" r:id="rId4"/>
    <p:sldId id="282" r:id="rId5"/>
    <p:sldId id="283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5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30" r:id="rId27"/>
    <p:sldId id="331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1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6075B-0CAF-436D-B8D0-7F4862A5025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8291B-D991-46C9-B2B6-29A81E71F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7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2DC6-7016-4266-ABDB-7DC46AC45CAE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965C-F501-4CF0-BA78-C024D9C1C578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43CA-0715-4428-8CFC-2140B3CBACB7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EC78-4C55-46FE-99FC-E3E001E969E6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46AB-5F48-441A-8BBE-D5C16CB3694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AEA-8571-4918-9EF0-2442C5D5FA74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0408-7F0D-4EAD-AE8A-6252FA94B6EE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B746-5EB6-4D67-A2D3-46E622497766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5EA3-C6CC-4555-82F7-E3977D183F0E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00A8-EDDC-4218-9C83-B675476FE0BC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75AA-DFFD-4F7D-9B2F-173ADCA11AC2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32A9-92FE-4A74-AC8D-30F9E81FD59D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5643578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Навчальна презентація вчителя СЗОШ</a:t>
            </a:r>
          </a:p>
          <a:p>
            <a:pPr algn="r"/>
            <a:r>
              <a:rPr lang="uk-UA" dirty="0" smtClean="0"/>
              <a:t> І - ІІІ ступенів №8 м. Хмельницького Кравчук Г.Т.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сторінки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40188" cy="639762"/>
          </a:xfrm>
        </p:spPr>
        <p:txBody>
          <a:bodyPr/>
          <a:lstStyle/>
          <a:p>
            <a:r>
              <a:rPr lang="uk-UA" dirty="0" smtClean="0"/>
              <a:t>Орієнтація сторінки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42844" y="1928802"/>
            <a:ext cx="4354544" cy="4197361"/>
          </a:xfrm>
        </p:spPr>
        <p:txBody>
          <a:bodyPr/>
          <a:lstStyle/>
          <a:p>
            <a:pPr marL="0" indent="361950">
              <a:buNone/>
            </a:pPr>
            <a:r>
              <a:rPr lang="uk-UA" b="1" dirty="0" smtClean="0"/>
              <a:t>Орієнтація сторінки </a:t>
            </a:r>
            <a:r>
              <a:rPr lang="ru-RU" b="1" dirty="0" smtClean="0"/>
              <a:t>- </a:t>
            </a:r>
            <a:r>
              <a:rPr lang="uk-UA" b="1" dirty="0" smtClean="0"/>
              <a:t>це спосіб розміщення сторінки на площині. Розрізняють</a:t>
            </a:r>
            <a:r>
              <a:rPr lang="uk-UA" b="1" i="1" dirty="0" smtClean="0"/>
              <a:t> книжкову</a:t>
            </a:r>
            <a:r>
              <a:rPr lang="uk-UA" b="1" dirty="0" smtClean="0"/>
              <a:t> (вертикальну) і</a:t>
            </a:r>
            <a:r>
              <a:rPr lang="uk-UA" b="1" i="1" dirty="0" smtClean="0"/>
              <a:t> альбомну</a:t>
            </a:r>
            <a:r>
              <a:rPr lang="uk-UA" b="1" dirty="0" smtClean="0"/>
              <a:t> (горизонтальну) орієнтації </a:t>
            </a:r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3438" y="1357298"/>
            <a:ext cx="4041775" cy="639762"/>
          </a:xfrm>
        </p:spPr>
        <p:txBody>
          <a:bodyPr/>
          <a:lstStyle/>
          <a:p>
            <a:pPr algn="ctr"/>
            <a:r>
              <a:rPr lang="uk-UA" dirty="0" smtClean="0"/>
              <a:t>Колонтитули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500562" y="2071678"/>
            <a:ext cx="4500593" cy="4143404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b="1" dirty="0" smtClean="0"/>
              <a:t>Колонтитули (</a:t>
            </a:r>
            <a:r>
              <a:rPr lang="uk-UA" b="1" dirty="0" err="1" smtClean="0"/>
              <a:t>фр</a:t>
            </a:r>
            <a:r>
              <a:rPr lang="uk-UA" b="1" dirty="0" smtClean="0"/>
              <a:t>.</a:t>
            </a:r>
            <a:r>
              <a:rPr lang="uk-UA" b="1" i="1" dirty="0" smtClean="0"/>
              <a:t> </a:t>
            </a:r>
            <a:r>
              <a:rPr lang="uk-UA" b="1" i="1" dirty="0" err="1" smtClean="0">
                <a:solidFill>
                  <a:srgbClr val="C00000"/>
                </a:solidFill>
              </a:rPr>
              <a:t>со</a:t>
            </a:r>
            <a:r>
              <a:rPr lang="en-US" b="1" i="1" dirty="0" smtClean="0">
                <a:solidFill>
                  <a:srgbClr val="C00000"/>
                </a:solidFill>
              </a:rPr>
              <a:t>l</a:t>
            </a:r>
            <a:r>
              <a:rPr lang="uk-UA" b="1" i="1" dirty="0" smtClean="0">
                <a:solidFill>
                  <a:srgbClr val="C00000"/>
                </a:solidFill>
              </a:rPr>
              <a:t>о</a:t>
            </a:r>
            <a:r>
              <a:rPr lang="en-US" b="1" i="1" dirty="0" err="1" smtClean="0">
                <a:solidFill>
                  <a:srgbClr val="C00000"/>
                </a:solidFill>
              </a:rPr>
              <a:t>n</a:t>
            </a:r>
            <a:r>
              <a:rPr lang="en-US" b="1" i="1" dirty="0" err="1" smtClean="0"/>
              <a:t>n</a:t>
            </a:r>
            <a:r>
              <a:rPr lang="uk-UA" b="1" i="1" dirty="0" smtClean="0"/>
              <a:t>е</a:t>
            </a:r>
            <a:r>
              <a:rPr lang="uk-UA" b="1" dirty="0" smtClean="0"/>
              <a:t> </a:t>
            </a:r>
            <a:r>
              <a:rPr lang="ru-RU" b="1" dirty="0" smtClean="0"/>
              <a:t>- </a:t>
            </a:r>
            <a:r>
              <a:rPr lang="uk-UA" b="1" dirty="0" smtClean="0"/>
              <a:t>стовпець, лат.</a:t>
            </a:r>
            <a:r>
              <a:rPr lang="uk-UA" b="1" i="1" dirty="0" smtClean="0"/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titul</a:t>
            </a:r>
            <a:r>
              <a:rPr lang="en-US" b="1" i="1" dirty="0" err="1" smtClean="0"/>
              <a:t>us</a:t>
            </a:r>
            <a:r>
              <a:rPr lang="en-US" b="1" dirty="0" smtClean="0"/>
              <a:t> </a:t>
            </a:r>
            <a:r>
              <a:rPr lang="ru-RU" b="1" dirty="0" smtClean="0"/>
              <a:t>- </a:t>
            </a:r>
            <a:r>
              <a:rPr lang="uk-UA" b="1" dirty="0" smtClean="0"/>
              <a:t>заголовок) </a:t>
            </a:r>
            <a:r>
              <a:rPr lang="ru-RU" b="1" dirty="0" smtClean="0"/>
              <a:t>- </a:t>
            </a:r>
            <a:r>
              <a:rPr lang="uk-UA" b="1" dirty="0" smtClean="0"/>
              <a:t>це службові повідомлення, які розміщуються на полях сторінки документа. </a:t>
            </a:r>
            <a:endParaRPr lang="en-US" b="1" dirty="0" smtClean="0"/>
          </a:p>
          <a:p>
            <a:pPr marL="0" indent="361950">
              <a:buNone/>
            </a:pPr>
            <a:r>
              <a:rPr lang="uk-UA" b="1" dirty="0" smtClean="0"/>
              <a:t>Інформація колонтитула відображається на всіх сторінках документа або деякій його частині. </a:t>
            </a:r>
            <a:endParaRPr lang="en-US" b="1" dirty="0" smtClean="0"/>
          </a:p>
          <a:p>
            <a:pPr marL="0" indent="36195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У </a:t>
            </a:r>
            <a:r>
              <a:rPr lang="en-US" b="1" dirty="0" smtClean="0">
                <a:solidFill>
                  <a:srgbClr val="C00000"/>
                </a:solidFill>
              </a:rPr>
              <a:t>Word </a:t>
            </a:r>
            <a:r>
              <a:rPr lang="ru-RU" b="1" dirty="0" smtClean="0">
                <a:solidFill>
                  <a:srgbClr val="C00000"/>
                </a:solidFill>
              </a:rPr>
              <a:t>2007 </a:t>
            </a:r>
            <a:r>
              <a:rPr lang="uk-UA" b="1" dirty="0" smtClean="0">
                <a:solidFill>
                  <a:srgbClr val="C00000"/>
                </a:solidFill>
              </a:rPr>
              <a:t>розрізняють</a:t>
            </a:r>
            <a:r>
              <a:rPr lang="uk-UA" b="1" i="1" dirty="0" smtClean="0">
                <a:solidFill>
                  <a:srgbClr val="C00000"/>
                </a:solidFill>
              </a:rPr>
              <a:t> верхній, нижній</a:t>
            </a:r>
            <a:r>
              <a:rPr lang="uk-UA" b="1" dirty="0" smtClean="0">
                <a:solidFill>
                  <a:srgbClr val="C00000"/>
                </a:solidFill>
              </a:rPr>
              <a:t> і</a:t>
            </a:r>
            <a:r>
              <a:rPr lang="uk-UA" b="1" i="1" dirty="0" smtClean="0">
                <a:solidFill>
                  <a:srgbClr val="C00000"/>
                </a:solidFill>
              </a:rPr>
              <a:t> бічні </a:t>
            </a:r>
            <a:r>
              <a:rPr lang="uk-UA" b="1" dirty="0" smtClean="0">
                <a:solidFill>
                  <a:srgbClr val="C00000"/>
                </a:solidFill>
              </a:rPr>
              <a:t>колонтитули.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0" indent="361950">
              <a:buNone/>
            </a:pPr>
            <a:r>
              <a:rPr lang="uk-UA" b="1" dirty="0" smtClean="0"/>
              <a:t>Колонтитули можуть містити номери сторінок, назву документа або поточного розділу, прізвище автора, графічні зображення тощо.</a:t>
            </a:r>
            <a:endParaRPr lang="ru-RU" dirty="0" smtClean="0"/>
          </a:p>
          <a:p>
            <a:pPr marL="0" indent="361950">
              <a:buNone/>
            </a:pPr>
            <a:r>
              <a:rPr lang="uk-UA" b="1" dirty="0" smtClean="0"/>
              <a:t>Колонтитули першої сторінки, парних і непарних сторінок можуть відрізнятися. Також можуть бути різними колонтитули різних частин </a:t>
            </a:r>
            <a:r>
              <a:rPr lang="ru-RU" b="1" dirty="0" smtClean="0"/>
              <a:t>документа.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A3A-2157-475C-ACFB-7347FB14150F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СЗОШ № 8 м.Хмельницького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929066"/>
            <a:ext cx="1571636" cy="20781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29132"/>
            <a:ext cx="2300293" cy="128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Схема розміщення об'єктів сторінки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A3A-2157-475C-ACFB-7347FB14150F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СЗОШ № 8 м.Хмельницького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9041" y="1500174"/>
            <a:ext cx="7321983" cy="384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Вкладка Поля вікна Параметри сторінки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500594" cy="4525963"/>
          </a:xfrm>
        </p:spPr>
        <p:txBody>
          <a:bodyPr>
            <a:normAutofit fontScale="47500" lnSpcReduction="20000"/>
          </a:bodyPr>
          <a:lstStyle/>
          <a:p>
            <a:pPr marL="0" indent="447675">
              <a:buNone/>
            </a:pPr>
            <a:r>
              <a:rPr lang="uk-UA" b="1" dirty="0" smtClean="0"/>
              <a:t>Значення властивостей сторінки можна встановити в діалоговому вікні Параметри сторінки</a:t>
            </a:r>
            <a:r>
              <a:rPr lang="ru-RU" b="1" dirty="0" smtClean="0"/>
              <a:t>, </a:t>
            </a:r>
            <a:r>
              <a:rPr lang="uk-UA" b="1" dirty="0" smtClean="0"/>
              <a:t>яке можна відкрити на вкладці Розмітка сторінки, Поля, Налаштовуванні поля. Це саме вікно можна відкрити, якщо двічі клацнути в будь-якому місці вертикальної лінійки або по полях горизонтальної.</a:t>
            </a:r>
            <a:endParaRPr lang="ru-RU" dirty="0" smtClean="0"/>
          </a:p>
          <a:p>
            <a:pPr marL="0" indent="447675">
              <a:buNone/>
            </a:pPr>
            <a:r>
              <a:rPr lang="uk-UA" dirty="0" smtClean="0"/>
              <a:t>На вкладках вікна</a:t>
            </a:r>
            <a:r>
              <a:rPr lang="uk-UA" b="1" dirty="0" smtClean="0"/>
              <a:t> Параметри сторінки </a:t>
            </a:r>
            <a:r>
              <a:rPr lang="uk-UA" dirty="0" smtClean="0"/>
              <a:t>додатково можна встановити значення таких властивостей:</a:t>
            </a:r>
            <a:endParaRPr lang="ru-RU" dirty="0" smtClean="0"/>
          </a:p>
          <a:p>
            <a:pPr marL="0" lvl="0" indent="447675"/>
            <a:r>
              <a:rPr lang="uk-UA" dirty="0" smtClean="0"/>
              <a:t>У списку</a:t>
            </a:r>
            <a:r>
              <a:rPr lang="uk-UA" b="1" dirty="0" smtClean="0"/>
              <a:t> кілька сторінок</a:t>
            </a:r>
            <a:r>
              <a:rPr lang="uk-UA" dirty="0" smtClean="0"/>
              <a:t> можна вибрати </a:t>
            </a:r>
            <a:r>
              <a:rPr lang="uk-UA" i="1" dirty="0" smtClean="0"/>
              <a:t>дзеркальні поля,</a:t>
            </a:r>
            <a:r>
              <a:rPr lang="uk-UA" dirty="0" smtClean="0"/>
              <a:t> режим друку</a:t>
            </a:r>
            <a:r>
              <a:rPr lang="uk-UA" i="1" dirty="0" smtClean="0"/>
              <a:t> двох сторінок на аркуші</a:t>
            </a:r>
            <a:r>
              <a:rPr lang="ru-RU" i="1" dirty="0" smtClean="0"/>
              <a:t>, </a:t>
            </a:r>
            <a:r>
              <a:rPr lang="uk-UA" i="1" dirty="0" smtClean="0"/>
              <a:t>брошури. </a:t>
            </a:r>
          </a:p>
          <a:p>
            <a:pPr marL="0" lvl="0" indent="447675"/>
            <a:r>
              <a:rPr lang="uk-UA" dirty="0" smtClean="0"/>
              <a:t>На вкладці</a:t>
            </a:r>
            <a:r>
              <a:rPr lang="uk-UA" b="1" dirty="0" smtClean="0"/>
              <a:t> Папір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uk-UA" dirty="0" smtClean="0"/>
              <a:t>розміри аркуша паперу, спосіб подачі паперу в принтер.</a:t>
            </a:r>
            <a:endParaRPr lang="ru-RU" dirty="0" smtClean="0"/>
          </a:p>
          <a:p>
            <a:pPr marL="0" lvl="0" indent="447675"/>
            <a:r>
              <a:rPr lang="uk-UA" dirty="0" smtClean="0"/>
              <a:t>На вкладці</a:t>
            </a:r>
            <a:r>
              <a:rPr lang="uk-UA" b="1" dirty="0" smtClean="0"/>
              <a:t> Макет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uk-UA" dirty="0" smtClean="0"/>
              <a:t>спосіб вертикального вирівнювання тексту на сторінці, межі сторінки, нумерацію рядків, параметри розташування та оформлення колонтитулів.</a:t>
            </a:r>
            <a:endParaRPr lang="ru-RU" dirty="0" smtClean="0"/>
          </a:p>
          <a:p>
            <a:pPr marL="0" indent="447675">
              <a:buNone/>
            </a:pPr>
            <a:r>
              <a:rPr lang="uk-UA" dirty="0" smtClean="0"/>
              <a:t>Установивши необхідні значення властивостей, потрібно в списку</a:t>
            </a:r>
            <a:r>
              <a:rPr lang="uk-UA" b="1" dirty="0" smtClean="0"/>
              <a:t> Застосувати до,</a:t>
            </a:r>
            <a:r>
              <a:rPr lang="uk-UA" dirty="0" smtClean="0"/>
              <a:t> що розміщений на кожній вкладці вікна, обрати варіант їхнього застосування </a:t>
            </a:r>
            <a:r>
              <a:rPr lang="ru-RU" dirty="0" smtClean="0"/>
              <a:t>-</a:t>
            </a:r>
            <a:r>
              <a:rPr lang="ru-RU" i="1" dirty="0" smtClean="0"/>
              <a:t> </a:t>
            </a:r>
            <a:r>
              <a:rPr lang="uk-UA" i="1" dirty="0" smtClean="0"/>
              <a:t>до всього документа, від поточної сторінки і до кінця документа, до виділеного фрагмента, до виділеного розділу.</a:t>
            </a:r>
            <a:r>
              <a:rPr lang="uk-UA" dirty="0" smtClean="0"/>
              <a:t> </a:t>
            </a:r>
          </a:p>
          <a:p>
            <a:pPr marL="0" indent="447675">
              <a:buNone/>
            </a:pPr>
            <a:r>
              <a:rPr lang="uk-UA" dirty="0" smtClean="0"/>
              <a:t>Слід звертати увагу на область </a:t>
            </a:r>
            <a:r>
              <a:rPr lang="uk-UA" b="1" dirty="0" smtClean="0"/>
              <a:t>Попередній перегляд,</a:t>
            </a:r>
            <a:r>
              <a:rPr lang="uk-UA" dirty="0" smtClean="0"/>
              <a:t> де відображається ескіз сторінки з обраними </a:t>
            </a:r>
            <a:r>
              <a:rPr lang="uk-UA" dirty="0" err="1" smtClean="0"/>
              <a:t>значенн­ми</a:t>
            </a:r>
            <a:r>
              <a:rPr lang="uk-UA" dirty="0" smtClean="0"/>
              <a:t> властивостей.</a:t>
            </a:r>
            <a:endParaRPr lang="ru-RU" dirty="0" smtClean="0"/>
          </a:p>
          <a:p>
            <a:pPr marL="0" indent="447675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A3A-2157-475C-ACFB-7347FB14150F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СЗОШ № 8 м.Хмельницького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9090" y="1600200"/>
            <a:ext cx="38948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Списки та їхнє створення в текстовому документі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447675">
              <a:buNone/>
            </a:pPr>
            <a:r>
              <a:rPr lang="uk-UA" b="1" dirty="0" smtClean="0"/>
              <a:t>Особливим видом форматування абзаців є оформлення їх у вигляді </a:t>
            </a:r>
            <a:r>
              <a:rPr lang="uk-UA" b="1" i="1" dirty="0" smtClean="0"/>
              <a:t>списків.</a:t>
            </a:r>
            <a:r>
              <a:rPr lang="uk-UA" b="1" dirty="0" smtClean="0"/>
              <a:t> Списками можуть подаватися переліки об'єктів, описи порядку дій тощо. </a:t>
            </a:r>
            <a:endParaRPr lang="ru-RU" dirty="0" smtClean="0"/>
          </a:p>
          <a:p>
            <a:pPr marL="0" indent="447675">
              <a:buNone/>
            </a:pPr>
            <a:r>
              <a:rPr lang="uk-UA" b="1" dirty="0" smtClean="0"/>
              <a:t>У текстовому процесорі </a:t>
            </a:r>
            <a:r>
              <a:rPr lang="en-US" b="1" dirty="0" smtClean="0"/>
              <a:t>Word </a:t>
            </a:r>
            <a:r>
              <a:rPr lang="ru-RU" b="1" dirty="0" smtClean="0"/>
              <a:t>2007 </a:t>
            </a:r>
            <a:r>
              <a:rPr lang="uk-UA" b="1" dirty="0" smtClean="0"/>
              <a:t>можна створювати списки трьох типів:</a:t>
            </a:r>
            <a:endParaRPr lang="ru-RU" dirty="0" smtClean="0"/>
          </a:p>
          <a:p>
            <a:pPr marL="447675" indent="266700"/>
            <a:r>
              <a:rPr lang="uk-UA" b="1" i="1" dirty="0" smtClean="0"/>
              <a:t>Маркований</a:t>
            </a:r>
            <a:r>
              <a:rPr lang="ru-RU" b="1" dirty="0" smtClean="0"/>
              <a:t>, </a:t>
            </a:r>
            <a:r>
              <a:rPr lang="uk-UA" b="1" dirty="0" smtClean="0"/>
              <a:t>у якому кожний абзац на початку позначається деяким спеціальним символом (маркером).</a:t>
            </a:r>
          </a:p>
          <a:p>
            <a:pPr marL="447675" indent="266700"/>
            <a:r>
              <a:rPr lang="uk-UA" b="1" i="1" dirty="0" smtClean="0"/>
              <a:t>Нумерований,</a:t>
            </a:r>
            <a:r>
              <a:rPr lang="uk-UA" b="1" dirty="0" smtClean="0"/>
              <a:t> у якому на початку кожного абзацу вказується його номер. Порядковий номер абзацу в списку може задаватися числом (записаним арабськими або римськими цифрами), літерою алфавіту або числівником.</a:t>
            </a:r>
          </a:p>
          <a:p>
            <a:pPr marL="447675" indent="266700"/>
            <a:r>
              <a:rPr lang="uk-UA" b="1" i="1" dirty="0" smtClean="0"/>
              <a:t>Багаторівневий,</a:t>
            </a:r>
            <a:r>
              <a:rPr lang="uk-UA" b="1" dirty="0" smtClean="0"/>
              <a:t> у якому абзаци пронумеровані за їхньою ієрархічною структурою. Максимальна кількість вкладень елементів багаторівневого списку </a:t>
            </a:r>
            <a:r>
              <a:rPr lang="ru-RU" b="1" dirty="0" smtClean="0"/>
              <a:t>- 9 </a:t>
            </a:r>
            <a:r>
              <a:rPr lang="uk-UA" b="1" dirty="0" smtClean="0"/>
              <a:t>рівнів.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A986-B3CE-4B48-8EB0-DE10AA356CA5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Способи оформлення деякого фрагмента тексту у вигляді маркованого чи нумерованого списку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525963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uk-UA" sz="3100" b="1" dirty="0" smtClean="0">
                <a:solidFill>
                  <a:srgbClr val="C00000"/>
                </a:solidFill>
              </a:rPr>
              <a:t>І спосіб. Основний</a:t>
            </a:r>
            <a:r>
              <a:rPr lang="uk-UA" sz="3100" dirty="0" smtClean="0"/>
              <a:t>. Для початку введення списку слід розмістити курсор у потрібному місці документа і виконати</a:t>
            </a:r>
            <a:r>
              <a:rPr lang="uk-UA" sz="3100" i="1" dirty="0" smtClean="0"/>
              <a:t> </a:t>
            </a:r>
          </a:p>
          <a:p>
            <a:pPr lvl="0">
              <a:buNone/>
            </a:pPr>
            <a:r>
              <a:rPr lang="uk-UA" sz="3100" i="1" dirty="0" smtClean="0"/>
              <a:t>Основне </a:t>
            </a:r>
            <a:r>
              <a:rPr lang="ru-RU" sz="3100" i="1" dirty="0" smtClean="0"/>
              <a:t>=&gt; </a:t>
            </a:r>
            <a:r>
              <a:rPr lang="uk-UA" sz="3100" i="1" dirty="0" smtClean="0"/>
              <a:t>Абзац </a:t>
            </a:r>
            <a:r>
              <a:rPr lang="ru-RU" sz="3100" i="1" dirty="0" smtClean="0"/>
              <a:t>=&gt; </a:t>
            </a:r>
            <a:r>
              <a:rPr lang="uk-UA" sz="3100" i="1" dirty="0" smtClean="0"/>
              <a:t>Маркери</a:t>
            </a:r>
            <a:r>
              <a:rPr lang="uk-UA" sz="3100" dirty="0" smtClean="0"/>
              <a:t>          або</a:t>
            </a:r>
            <a:r>
              <a:rPr lang="uk-UA" sz="3100" i="1" dirty="0" smtClean="0"/>
              <a:t> Нумерація</a:t>
            </a:r>
            <a:r>
              <a:rPr lang="uk-UA" sz="3100" dirty="0" smtClean="0"/>
              <a:t>          .</a:t>
            </a:r>
          </a:p>
          <a:p>
            <a:pPr marL="0" lvl="0" indent="447675">
              <a:buNone/>
            </a:pPr>
            <a:r>
              <a:rPr lang="uk-UA" sz="3100" dirty="0" smtClean="0"/>
              <a:t>У поточному місці документа з'явиться маркер або номер того виду списку, який використовувався останнім. Для вибору іншого виду списку слід вибрати кнопку     біля потрібного типу списку та у відкритому переліку Бібліотека маркерів або Бібліотека нумерованих списків вибрати необхідний варіант оформлення. Після цього можна вводити перший елемент списку.</a:t>
            </a:r>
            <a:endParaRPr lang="ru-RU" sz="3100" dirty="0" smtClean="0"/>
          </a:p>
          <a:p>
            <a:pPr marL="0" indent="447675">
              <a:buNone/>
            </a:pPr>
            <a:r>
              <a:rPr lang="uk-UA" sz="3100" dirty="0" smtClean="0"/>
              <a:t>Після введення першого елемента списку слід натиснути клавішу </a:t>
            </a:r>
            <a:r>
              <a:rPr lang="en-US" sz="3100" dirty="0" smtClean="0"/>
              <a:t>Enter </a:t>
            </a:r>
            <a:r>
              <a:rPr lang="ru-RU" sz="3100" dirty="0" smtClean="0"/>
              <a:t>- </a:t>
            </a:r>
            <a:r>
              <a:rPr lang="uk-UA" sz="3100" dirty="0" smtClean="0"/>
              <a:t>наступний номер або маркер з'являються в наступному рядку автоматично. Коли останній елемент списку введено, слід повторно вибрати кнопку відповідного </a:t>
            </a:r>
            <a:r>
              <a:rPr lang="ru-RU" sz="3100" dirty="0" smtClean="0"/>
              <a:t>списку на </a:t>
            </a:r>
            <a:r>
              <a:rPr lang="uk-UA" sz="3100" dirty="0" smtClean="0"/>
              <a:t>Стрічці, або двічі натиснути </a:t>
            </a:r>
            <a:r>
              <a:rPr lang="en-US" sz="3100" dirty="0" smtClean="0"/>
              <a:t>Enter</a:t>
            </a:r>
            <a:r>
              <a:rPr lang="ru-RU" sz="3100" dirty="0" smtClean="0"/>
              <a:t>, </a:t>
            </a:r>
            <a:r>
              <a:rPr lang="uk-UA" sz="3100" dirty="0" smtClean="0"/>
              <a:t>або видалити номер чи маркер клавішею </a:t>
            </a:r>
            <a:r>
              <a:rPr lang="en-US" sz="3100" dirty="0" smtClean="0"/>
              <a:t>Backspace.</a:t>
            </a:r>
            <a:endParaRPr lang="ru-RU" sz="3100" dirty="0" smtClean="0"/>
          </a:p>
          <a:p>
            <a:pPr marL="0" lvl="1" indent="447675">
              <a:buNone/>
            </a:pPr>
            <a:endParaRPr lang="ru-RU" sz="3300" dirty="0" smtClean="0"/>
          </a:p>
          <a:p>
            <a:pPr marL="0" indent="447675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3EF1-AEA5-4BC3-97A7-F36E39116390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14554"/>
            <a:ext cx="333375" cy="219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214554"/>
            <a:ext cx="323850" cy="209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143248"/>
            <a:ext cx="133350" cy="180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Створення списків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Маркірований</a:t>
            </a:r>
            <a:r>
              <a:rPr lang="en-US" dirty="0" smtClean="0"/>
              <a:t> </a:t>
            </a:r>
            <a:r>
              <a:rPr lang="ru-RU" dirty="0" smtClean="0"/>
              <a:t>список </a:t>
            </a:r>
            <a:r>
              <a:rPr lang="ru-RU" dirty="0" err="1" smtClean="0"/>
              <a:t>стилів</a:t>
            </a: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020151" y="2993376"/>
            <a:ext cx="2914286" cy="23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389722" y="2417185"/>
            <a:ext cx="2552381" cy="34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57E0-773F-4173-90D5-6666C738447A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143116"/>
            <a:ext cx="171451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>
            <a:stCxn id="11" idx="1"/>
            <a:endCxn id="9" idx="0"/>
          </p:cNvCxnSpPr>
          <p:nvPr/>
        </p:nvCxnSpPr>
        <p:spPr>
          <a:xfrm rot="10800000" flipV="1">
            <a:off x="2477294" y="2357430"/>
            <a:ext cx="1023136" cy="63594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Створення списків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0" y="1214422"/>
            <a:ext cx="4041775" cy="639762"/>
          </a:xfrm>
        </p:spPr>
        <p:txBody>
          <a:bodyPr>
            <a:normAutofit/>
          </a:bodyPr>
          <a:lstStyle/>
          <a:p>
            <a:r>
              <a:rPr lang="ru-RU" dirty="0" err="1" smtClean="0"/>
              <a:t>Нумерований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список </a:t>
            </a:r>
            <a:r>
              <a:rPr lang="ru-RU" dirty="0" err="1" smtClean="0"/>
              <a:t>стилів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288566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Содержимое 9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85926"/>
            <a:ext cx="264320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2207-98D6-45B1-95FD-D9501CED707D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857364"/>
            <a:ext cx="171451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>
            <a:endCxn id="10" idx="1"/>
          </p:cNvCxnSpPr>
          <p:nvPr/>
        </p:nvCxnSpPr>
        <p:spPr>
          <a:xfrm rot="16200000" flipH="1">
            <a:off x="3877458" y="2377268"/>
            <a:ext cx="1889148" cy="1357323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Способи оформлення деякого фрагмента тексту у вигляді маркованого чи нумерованого списку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1"/>
            <a:ext cx="8858312" cy="1685923"/>
          </a:xfrm>
        </p:spPr>
        <p:txBody>
          <a:bodyPr>
            <a:normAutofit fontScale="70000" lnSpcReduction="20000"/>
          </a:bodyPr>
          <a:lstStyle/>
          <a:p>
            <a:pPr marL="0" lvl="1" indent="0">
              <a:buNone/>
            </a:pPr>
            <a:r>
              <a:rPr lang="uk-UA" sz="3300" dirty="0" smtClean="0">
                <a:solidFill>
                  <a:srgbClr val="C00000"/>
                </a:solidFill>
              </a:rPr>
              <a:t>ІІ спосіб. Автоматичне створення списку</a:t>
            </a:r>
            <a:r>
              <a:rPr lang="uk-UA" sz="3300" dirty="0" smtClean="0"/>
              <a:t>. Розмістивши курсор у потрібному місці документа, слід увести спеціальні умовні символи, які визначають вид бажаного списку, і натиснути клавішу </a:t>
            </a:r>
            <a:r>
              <a:rPr lang="uk-UA" sz="3300" b="1" dirty="0" smtClean="0">
                <a:solidFill>
                  <a:srgbClr val="C00000"/>
                </a:solidFill>
              </a:rPr>
              <a:t>Пропуск</a:t>
            </a:r>
            <a:r>
              <a:rPr lang="ru-RU" sz="3300" dirty="0" smtClean="0"/>
              <a:t>. </a:t>
            </a:r>
            <a:r>
              <a:rPr lang="uk-UA" sz="3300" dirty="0" smtClean="0"/>
              <a:t>Одразу ж умовні символи перетворяться на відповідний маркер або номер. Далі можна розпочинати введення першого елемента списку.</a:t>
            </a:r>
            <a:endParaRPr lang="ru-RU" sz="3300" dirty="0" smtClean="0"/>
          </a:p>
          <a:p>
            <a:pPr marL="0" indent="447675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62FD-08B3-41F4-A0FF-7A9696017E4C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3071810"/>
          <a:ext cx="842968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421"/>
                <a:gridCol w="2107421"/>
                <a:gridCol w="2107421"/>
                <a:gridCol w="2107421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Умовні символи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Оформлення списку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Умовні символи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Оформлення списку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Для </a:t>
                      </a:r>
                      <a:r>
                        <a:rPr lang="uk-UA" dirty="0" err="1" smtClean="0"/>
                        <a:t>маркованихсписків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Зірочка 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Літера 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Мінус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–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Більше </a:t>
                      </a:r>
                      <a:r>
                        <a:rPr lang="en-US" dirty="0" smtClean="0"/>
                        <a:t>&gt;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Мінус і більше - </a:t>
                      </a:r>
                      <a:r>
                        <a:rPr lang="en-US" dirty="0" smtClean="0"/>
                        <a:t>&gt;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Менше і більше </a:t>
                      </a:r>
                      <a:r>
                        <a:rPr lang="en-US" dirty="0" smtClean="0"/>
                        <a:t>&lt;&gt;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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Для нумерованих списків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 і крапка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 і дужка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 і більше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r>
                        <a:rPr lang="en-US" dirty="0" smtClean="0"/>
                        <a:t>&gt;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 і дужка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929198"/>
            <a:ext cx="2571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Перетворення</a:t>
            </a:r>
            <a:r>
              <a:rPr lang="ru-RU" b="1" dirty="0" smtClean="0"/>
              <a:t> на список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ІІІ </a:t>
            </a:r>
            <a:r>
              <a:rPr lang="ru-RU" b="1" dirty="0" err="1" smtClean="0">
                <a:solidFill>
                  <a:srgbClr val="FF0000"/>
                </a:solidFill>
              </a:rPr>
              <a:t>спосіб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Перетворення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smtClean="0">
                <a:solidFill>
                  <a:srgbClr val="FF0000"/>
                </a:solidFill>
              </a:rPr>
              <a:t>список</a:t>
            </a:r>
            <a:r>
              <a:rPr lang="ru-RU" b="1" dirty="0" smtClean="0"/>
              <a:t> </a:t>
            </a:r>
          </a:p>
          <a:p>
            <a:pPr marL="0" lvl="1" indent="247650">
              <a:buNone/>
            </a:pPr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/>
              <a:t>деякі</a:t>
            </a:r>
            <a:r>
              <a:rPr lang="ru-RU" b="1" dirty="0"/>
              <a:t> </a:t>
            </a:r>
            <a:r>
              <a:rPr lang="ru-RU" b="1" dirty="0" err="1"/>
              <a:t>абзаци</a:t>
            </a:r>
            <a:r>
              <a:rPr lang="ru-RU" b="1" dirty="0"/>
              <a:t> тексту, </a:t>
            </a:r>
            <a:r>
              <a:rPr lang="ru-RU" b="1" dirty="0" err="1"/>
              <a:t>введеного</a:t>
            </a:r>
            <a:r>
              <a:rPr lang="ru-RU" b="1" dirty="0"/>
              <a:t> </a:t>
            </a:r>
            <a:r>
              <a:rPr lang="ru-RU" b="1" dirty="0" err="1"/>
              <a:t>раніше</a:t>
            </a:r>
            <a:r>
              <a:rPr lang="ru-RU" b="1" dirty="0"/>
              <a:t>, </a:t>
            </a:r>
            <a:r>
              <a:rPr lang="ru-RU" b="1" dirty="0" err="1"/>
              <a:t>потрібно</a:t>
            </a:r>
            <a:r>
              <a:rPr lang="ru-RU" b="1" dirty="0"/>
              <a:t> </a:t>
            </a:r>
            <a:r>
              <a:rPr lang="ru-RU" b="1" dirty="0" err="1"/>
              <a:t>оформити</a:t>
            </a:r>
            <a:r>
              <a:rPr lang="ru-RU" b="1" dirty="0"/>
              <a:t> як список, то </a:t>
            </a:r>
            <a:r>
              <a:rPr lang="ru-RU" b="1" dirty="0" err="1"/>
              <a:t>слід</a:t>
            </a:r>
            <a:r>
              <a:rPr lang="ru-RU" b="1" dirty="0"/>
              <a:t> </a:t>
            </a:r>
            <a:r>
              <a:rPr lang="ru-RU" b="1" dirty="0" err="1"/>
              <a:t>виділити</a:t>
            </a:r>
            <a:r>
              <a:rPr lang="ru-RU" b="1" dirty="0"/>
              <a:t> </a:t>
            </a:r>
            <a:r>
              <a:rPr lang="ru-RU" b="1" dirty="0" err="1"/>
              <a:t>ці</a:t>
            </a:r>
            <a:r>
              <a:rPr lang="ru-RU" b="1" dirty="0"/>
              <a:t> </a:t>
            </a:r>
            <a:r>
              <a:rPr lang="ru-RU" b="1" dirty="0" err="1" smtClean="0"/>
              <a:t>абзаци</a:t>
            </a:r>
            <a:r>
              <a:rPr lang="ru-RU" b="1" dirty="0" smtClean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вибрати</a:t>
            </a:r>
            <a:r>
              <a:rPr lang="ru-RU" b="1" dirty="0"/>
              <a:t> на </a:t>
            </a:r>
            <a:r>
              <a:rPr lang="ru-RU" b="1" dirty="0" err="1"/>
              <a:t>Стрічці</a:t>
            </a:r>
            <a:r>
              <a:rPr lang="ru-RU" b="1" dirty="0"/>
              <a:t> кнопку </a:t>
            </a:r>
            <a:r>
              <a:rPr lang="ru-RU" b="1" dirty="0" err="1"/>
              <a:t>відповідного</a:t>
            </a:r>
            <a:r>
              <a:rPr lang="ru-RU" b="1" dirty="0"/>
              <a:t> типу списку: </a:t>
            </a:r>
            <a:r>
              <a:rPr lang="ru-RU" b="1" dirty="0" err="1"/>
              <a:t>Маркери</a:t>
            </a:r>
            <a:r>
              <a:rPr lang="ru-RU" b="1" dirty="0"/>
              <a:t> </a:t>
            </a:r>
            <a:r>
              <a:rPr lang="ru-RU" b="1" dirty="0" smtClean="0"/>
              <a:t>       , </a:t>
            </a:r>
            <a:r>
              <a:rPr lang="ru-RU" b="1" dirty="0" err="1" smtClean="0"/>
              <a:t>Нумерація</a:t>
            </a:r>
            <a:r>
              <a:rPr lang="ru-RU" b="1" dirty="0" smtClean="0"/>
              <a:t>      . </a:t>
            </a:r>
          </a:p>
          <a:p>
            <a:pPr marL="0" lvl="1" indent="247650">
              <a:buNone/>
            </a:pPr>
            <a:r>
              <a:rPr lang="ru-RU" b="1" dirty="0" smtClean="0"/>
              <a:t>Для </a:t>
            </a:r>
            <a:r>
              <a:rPr lang="ru-RU" b="1" dirty="0" err="1"/>
              <a:t>вибору</a:t>
            </a:r>
            <a:r>
              <a:rPr lang="ru-RU" b="1" dirty="0"/>
              <a:t> </a:t>
            </a:r>
            <a:r>
              <a:rPr lang="ru-RU" b="1" dirty="0" err="1"/>
              <a:t>іншого</a:t>
            </a:r>
            <a:r>
              <a:rPr lang="ru-RU" b="1" dirty="0"/>
              <a:t> виду списку </a:t>
            </a:r>
            <a:r>
              <a:rPr lang="ru-RU" b="1" dirty="0" err="1"/>
              <a:t>слід</a:t>
            </a:r>
            <a:r>
              <a:rPr lang="ru-RU" b="1" dirty="0"/>
              <a:t> </a:t>
            </a:r>
            <a:r>
              <a:rPr lang="ru-RU" b="1" dirty="0" err="1"/>
              <a:t>вибрати</a:t>
            </a:r>
            <a:r>
              <a:rPr lang="ru-RU" b="1" dirty="0"/>
              <a:t> кнопку </a:t>
            </a:r>
            <a:r>
              <a:rPr lang="ru-RU" b="1" dirty="0" smtClean="0"/>
              <a:t>     .</a:t>
            </a:r>
            <a:endParaRPr lang="ru-RU" sz="3600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EC78-4C55-46FE-99FC-E3E001E969E6}" type="datetime1">
              <a:rPr lang="uk-UA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00438"/>
            <a:ext cx="333375" cy="219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71876"/>
            <a:ext cx="323850" cy="209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7" y="4429132"/>
            <a:ext cx="238627" cy="3238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Багаторівневі</a:t>
            </a:r>
            <a:r>
              <a:rPr lang="ru-RU" dirty="0" smtClean="0"/>
              <a:t> списки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000660"/>
          </a:xfrm>
        </p:spPr>
        <p:txBody>
          <a:bodyPr>
            <a:normAutofit fontScale="85000" lnSpcReduction="20000"/>
          </a:bodyPr>
          <a:lstStyle/>
          <a:p>
            <a:pPr marL="0" indent="53340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багаторівневого</a:t>
            </a:r>
            <a:r>
              <a:rPr lang="ru-RU" dirty="0" smtClean="0"/>
              <a:t> списку на</a:t>
            </a:r>
            <a:r>
              <a:rPr lang="ru-RU" b="1" dirty="0" smtClean="0"/>
              <a:t> </a:t>
            </a:r>
            <a:r>
              <a:rPr lang="ru-RU" b="1" dirty="0" err="1" smtClean="0"/>
              <a:t>вкладці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Головна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Багаторівневий</a:t>
            </a:r>
            <a:r>
              <a:rPr lang="ru-RU" b="1" dirty="0" smtClean="0">
                <a:solidFill>
                  <a:srgbClr val="FF0000"/>
                </a:solidFill>
              </a:rPr>
              <a:t> список </a:t>
            </a:r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списку в </a:t>
            </a:r>
            <a:r>
              <a:rPr lang="ru-RU" dirty="0" err="1" smtClean="0"/>
              <a:t>бібліотеці</a:t>
            </a:r>
            <a:r>
              <a:rPr lang="ru-RU" dirty="0" smtClean="0"/>
              <a:t> </a:t>
            </a:r>
            <a:r>
              <a:rPr lang="ru-RU" dirty="0" err="1" smtClean="0"/>
              <a:t>списків</a:t>
            </a:r>
            <a:r>
              <a:rPr lang="ru-RU" dirty="0" smtClean="0"/>
              <a:t>.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вводити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списку, </a:t>
            </a:r>
            <a:r>
              <a:rPr lang="ru-RU" dirty="0" err="1" smtClean="0"/>
              <a:t>змінюючи</a:t>
            </a:r>
            <a:r>
              <a:rPr lang="ru-RU" dirty="0" smtClean="0"/>
              <a:t> за потреби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вкладеності</a:t>
            </a:r>
            <a:r>
              <a:rPr lang="ru-RU" dirty="0" smtClean="0"/>
              <a:t>. </a:t>
            </a:r>
          </a:p>
          <a:p>
            <a:pPr marL="0" indent="53340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кнопки </a:t>
            </a:r>
            <a:r>
              <a:rPr lang="ru-RU" b="1" dirty="0" smtClean="0"/>
              <a:t>        </a:t>
            </a:r>
            <a:r>
              <a:rPr lang="ru-RU" b="1" dirty="0" err="1" smtClean="0">
                <a:solidFill>
                  <a:srgbClr val="FF0000"/>
                </a:solidFill>
              </a:rPr>
              <a:t>Зменшити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відступ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перехід</a:t>
            </a:r>
            <a:r>
              <a:rPr lang="ru-RU" dirty="0" smtClean="0"/>
              <a:t> на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Збільшити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відступ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перехід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b="1" dirty="0" err="1" smtClean="0"/>
              <a:t>Стрічці</a:t>
            </a:r>
            <a:r>
              <a:rPr lang="ru-RU" dirty="0" smtClean="0"/>
              <a:t> в </a:t>
            </a:r>
            <a:r>
              <a:rPr lang="ru-RU" dirty="0" err="1" smtClean="0"/>
              <a:t>групі</a:t>
            </a:r>
            <a:r>
              <a:rPr lang="ru-RU" b="1" dirty="0" smtClean="0"/>
              <a:t> Абзац.</a:t>
            </a:r>
            <a:r>
              <a:rPr lang="ru-RU" dirty="0" smtClean="0"/>
              <a:t>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вкладеності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натисканням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клавіші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Tab</a:t>
            </a:r>
            <a:r>
              <a:rPr lang="ru-RU" dirty="0" smtClean="0"/>
              <a:t>, </a:t>
            </a:r>
            <a:r>
              <a:rPr lang="ru-RU" dirty="0" err="1" smtClean="0"/>
              <a:t>зменшити</a:t>
            </a:r>
            <a:r>
              <a:rPr lang="ru-RU" dirty="0" smtClean="0"/>
              <a:t> - </a:t>
            </a:r>
            <a:r>
              <a:rPr lang="en-US" b="1" dirty="0" smtClean="0">
                <a:solidFill>
                  <a:srgbClr val="FF0000"/>
                </a:solidFill>
              </a:rPr>
              <a:t>Shift</a:t>
            </a:r>
            <a:r>
              <a:rPr lang="ru-RU" b="1" dirty="0" smtClean="0">
                <a:solidFill>
                  <a:srgbClr val="FF0000"/>
                </a:solidFill>
              </a:rPr>
              <a:t> + </a:t>
            </a:r>
            <a:r>
              <a:rPr lang="en-US" b="1" dirty="0" smtClean="0">
                <a:solidFill>
                  <a:srgbClr val="FF0000"/>
                </a:solidFill>
              </a:rPr>
              <a:t>Tab</a:t>
            </a:r>
            <a:r>
              <a:rPr lang="ru-RU" dirty="0" smtClean="0"/>
              <a:t>. </a:t>
            </a:r>
            <a:r>
              <a:rPr lang="ru-RU" dirty="0" err="1" smtClean="0"/>
              <a:t>Нумерація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списку </a:t>
            </a:r>
            <a:r>
              <a:rPr lang="ru-RU" dirty="0" err="1" smtClean="0"/>
              <a:t>змінюється</a:t>
            </a:r>
            <a:r>
              <a:rPr lang="ru-RU" dirty="0" smtClean="0"/>
              <a:t> автоматично.</a:t>
            </a:r>
            <a:endParaRPr lang="ru-RU" sz="2000" dirty="0" smtClean="0"/>
          </a:p>
          <a:p>
            <a:pPr marL="0" indent="533400">
              <a:buNone/>
            </a:pPr>
            <a:r>
              <a:rPr lang="ru-RU" dirty="0" err="1" smtClean="0"/>
              <a:t>Аналогічно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введеного</a:t>
            </a:r>
            <a:r>
              <a:rPr lang="ru-RU" dirty="0" smtClean="0"/>
              <a:t> </a:t>
            </a:r>
            <a:r>
              <a:rPr lang="ru-RU" dirty="0" err="1" smtClean="0"/>
              <a:t>елемента</a:t>
            </a:r>
            <a:r>
              <a:rPr lang="ru-RU" dirty="0" smtClean="0"/>
              <a:t>, </a:t>
            </a:r>
            <a:r>
              <a:rPr lang="ru-RU" dirty="0" err="1" smtClean="0"/>
              <a:t>попередньо</a:t>
            </a:r>
            <a:r>
              <a:rPr lang="ru-RU" dirty="0" smtClean="0"/>
              <a:t> </a:t>
            </a:r>
            <a:r>
              <a:rPr lang="ru-RU" dirty="0" err="1" smtClean="0"/>
              <a:t>виділивши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.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EC78-4C55-46FE-99FC-E3E001E969E6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1643050"/>
            <a:ext cx="276225" cy="200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180138" y="2955923"/>
            <a:ext cx="596899" cy="2857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2"/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8572560" cy="428628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Урок 3</a:t>
            </a:r>
          </a:p>
          <a:p>
            <a:r>
              <a:rPr lang="ru-RU" sz="6000" b="1" dirty="0" err="1" smtClean="0"/>
              <a:t>Створення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нумерованих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і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маркованих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списків</a:t>
            </a:r>
            <a:endParaRPr lang="ru-RU" sz="6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Багаторівневий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список </a:t>
            </a:r>
            <a:r>
              <a:rPr lang="ru-RU" dirty="0" err="1" smtClean="0"/>
              <a:t>стилів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328614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819892" y="2174875"/>
            <a:ext cx="3692041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9408-01BE-40F1-B432-1D7B210E5430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571612"/>
            <a:ext cx="171451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>
            <a:stCxn id="8" idx="2"/>
          </p:cNvCxnSpPr>
          <p:nvPr/>
        </p:nvCxnSpPr>
        <p:spPr>
          <a:xfrm rot="5400000">
            <a:off x="3428992" y="1643050"/>
            <a:ext cx="928694" cy="164307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списків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533400">
              <a:buNone/>
            </a:pPr>
            <a:r>
              <a:rPr lang="ru-RU" b="1" dirty="0" smtClean="0"/>
              <a:t>У текстовому </a:t>
            </a:r>
            <a:r>
              <a:rPr lang="ru-RU" b="1" dirty="0" err="1" smtClean="0"/>
              <a:t>процесорі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 </a:t>
            </a:r>
            <a:r>
              <a:rPr lang="ru-RU" b="1" dirty="0" err="1" smtClean="0"/>
              <a:t>створені</a:t>
            </a:r>
            <a:r>
              <a:rPr lang="ru-RU" b="1" dirty="0" smtClean="0"/>
              <a:t> списки </a:t>
            </a:r>
            <a:r>
              <a:rPr lang="ru-RU" b="1" dirty="0" err="1" smtClean="0"/>
              <a:t>зручно</a:t>
            </a:r>
            <a:r>
              <a:rPr lang="ru-RU" b="1" dirty="0" smtClean="0"/>
              <a:t> </a:t>
            </a:r>
            <a:r>
              <a:rPr lang="ru-RU" b="1" dirty="0" err="1" smtClean="0"/>
              <a:t>редагувати</a:t>
            </a:r>
            <a:r>
              <a:rPr lang="ru-RU" b="1" dirty="0" smtClean="0"/>
              <a:t>.</a:t>
            </a:r>
            <a:endParaRPr lang="ru-RU" sz="3200" dirty="0" smtClean="0"/>
          </a:p>
          <a:p>
            <a:pPr marL="0" indent="533400">
              <a:buNone/>
            </a:pPr>
            <a:endParaRPr lang="ru-RU" b="1" dirty="0" smtClean="0"/>
          </a:p>
          <a:p>
            <a:pPr marL="0" indent="533400">
              <a:buNone/>
            </a:pPr>
            <a:r>
              <a:rPr lang="ru-RU" b="1" dirty="0" err="1" smtClean="0"/>
              <a:t>Якщо</a:t>
            </a:r>
            <a:r>
              <a:rPr lang="ru-RU" b="1" dirty="0" smtClean="0"/>
              <a:t> в </a:t>
            </a:r>
            <a:r>
              <a:rPr lang="ru-RU" b="1" dirty="0" err="1" smtClean="0"/>
              <a:t>будь-якому</a:t>
            </a:r>
            <a:r>
              <a:rPr lang="ru-RU" b="1" dirty="0" smtClean="0"/>
              <a:t> </a:t>
            </a:r>
            <a:r>
              <a:rPr lang="ru-RU" b="1" dirty="0" err="1" smtClean="0"/>
              <a:t>місці</a:t>
            </a:r>
            <a:r>
              <a:rPr lang="ru-RU" b="1" dirty="0" smtClean="0"/>
              <a:t> списку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додати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r>
              <a:rPr lang="ru-RU" b="1" dirty="0" smtClean="0"/>
              <a:t> один рядок, то </a:t>
            </a:r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 err="1" smtClean="0"/>
              <a:t>установити</a:t>
            </a:r>
            <a:r>
              <a:rPr lang="ru-RU" b="1" dirty="0" smtClean="0"/>
              <a:t> курсор у </a:t>
            </a:r>
            <a:r>
              <a:rPr lang="ru-RU" b="1" dirty="0" err="1" smtClean="0"/>
              <a:t>кінці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попереднього</a:t>
            </a:r>
            <a:r>
              <a:rPr lang="ru-RU" b="1" dirty="0" smtClean="0"/>
              <a:t> рядка списку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натиснути</a:t>
            </a:r>
            <a:r>
              <a:rPr lang="ru-RU" b="1" dirty="0" smtClean="0"/>
              <a:t> </a:t>
            </a:r>
            <a:r>
              <a:rPr lang="ru-RU" b="1" dirty="0" err="1" smtClean="0"/>
              <a:t>клавішу</a:t>
            </a:r>
            <a:r>
              <a:rPr lang="ru-RU" b="1" dirty="0" smtClean="0"/>
              <a:t> </a:t>
            </a:r>
            <a:r>
              <a:rPr lang="en-US" b="1" dirty="0" smtClean="0"/>
              <a:t>Enter </a:t>
            </a:r>
            <a:r>
              <a:rPr lang="ru-RU" b="1" dirty="0" smtClean="0"/>
              <a:t>- буде вставлено </a:t>
            </a:r>
            <a:r>
              <a:rPr lang="ru-RU" b="1" dirty="0" err="1" smtClean="0"/>
              <a:t>додатковий</a:t>
            </a:r>
            <a:r>
              <a:rPr lang="ru-RU" b="1" dirty="0" smtClean="0"/>
              <a:t> рядок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відповідним</a:t>
            </a:r>
            <a:r>
              <a:rPr lang="ru-RU" b="1" dirty="0" smtClean="0"/>
              <a:t> номером </a:t>
            </a:r>
            <a:r>
              <a:rPr lang="ru-RU" b="1" dirty="0" err="1" smtClean="0"/>
              <a:t>чи</a:t>
            </a:r>
            <a:r>
              <a:rPr lang="ru-RU" b="1" dirty="0" smtClean="0"/>
              <a:t> маркером, а </a:t>
            </a:r>
            <a:r>
              <a:rPr lang="ru-RU" b="1" dirty="0" err="1" smtClean="0"/>
              <a:t>нумерація</a:t>
            </a:r>
            <a:r>
              <a:rPr lang="ru-RU" b="1" dirty="0" smtClean="0"/>
              <a:t> в </a:t>
            </a:r>
            <a:r>
              <a:rPr lang="ru-RU" b="1" dirty="0" err="1" smtClean="0"/>
              <a:t>усіх</a:t>
            </a:r>
            <a:r>
              <a:rPr lang="ru-RU" b="1" dirty="0" smtClean="0"/>
              <a:t> </a:t>
            </a:r>
            <a:r>
              <a:rPr lang="ru-RU" b="1" dirty="0" err="1" smtClean="0"/>
              <a:t>наступних</a:t>
            </a:r>
            <a:r>
              <a:rPr lang="ru-RU" b="1" dirty="0" smtClean="0"/>
              <a:t> рядках списку автоматично </a:t>
            </a:r>
            <a:r>
              <a:rPr lang="ru-RU" b="1" dirty="0" err="1" smtClean="0"/>
              <a:t>зміниться</a:t>
            </a:r>
            <a:r>
              <a:rPr lang="ru-RU" b="1" dirty="0" smtClean="0"/>
              <a:t>. Для </a:t>
            </a:r>
            <a:r>
              <a:rPr lang="ru-RU" b="1" dirty="0" err="1" smtClean="0"/>
              <a:t>видалення</a:t>
            </a:r>
            <a:r>
              <a:rPr lang="ru-RU" b="1" dirty="0" smtClean="0"/>
              <a:t> </a:t>
            </a:r>
            <a:r>
              <a:rPr lang="ru-RU" b="1" dirty="0" err="1" smtClean="0"/>
              <a:t>елемента</a:t>
            </a:r>
            <a:r>
              <a:rPr lang="ru-RU" b="1" dirty="0" smtClean="0"/>
              <a:t> списку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виділити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натиснути</a:t>
            </a:r>
            <a:r>
              <a:rPr lang="ru-RU" b="1" dirty="0" smtClean="0"/>
              <a:t> </a:t>
            </a:r>
            <a:r>
              <a:rPr lang="ru-RU" b="1" dirty="0" err="1" smtClean="0"/>
              <a:t>клавішу</a:t>
            </a:r>
            <a:r>
              <a:rPr lang="ru-RU" b="1" dirty="0" smtClean="0"/>
              <a:t> </a:t>
            </a:r>
            <a:r>
              <a:rPr lang="en-US" b="1" dirty="0" smtClean="0"/>
              <a:t>Delete </a:t>
            </a:r>
            <a:r>
              <a:rPr lang="ru-RU" b="1" dirty="0" smtClean="0"/>
              <a:t>- </a:t>
            </a:r>
            <a:r>
              <a:rPr lang="ru-RU" b="1" dirty="0" err="1" smtClean="0"/>
              <a:t>нумерація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автоматично </a:t>
            </a:r>
            <a:r>
              <a:rPr lang="ru-RU" b="1" dirty="0" err="1" smtClean="0"/>
              <a:t>зміниться</a:t>
            </a:r>
            <a:r>
              <a:rPr lang="ru-RU" b="1" dirty="0" smtClean="0"/>
              <a:t>. </a:t>
            </a:r>
          </a:p>
          <a:p>
            <a:pPr marL="0" indent="533400">
              <a:buNone/>
            </a:pPr>
            <a:endParaRPr lang="ru-RU" b="1" dirty="0" smtClean="0"/>
          </a:p>
          <a:p>
            <a:pPr marL="0" indent="533400">
              <a:buNone/>
            </a:pPr>
            <a:r>
              <a:rPr lang="ru-RU" b="1" dirty="0" err="1" smtClean="0"/>
              <a:t>Інколи</a:t>
            </a:r>
            <a:r>
              <a:rPr lang="ru-RU" b="1" dirty="0" smtClean="0"/>
              <a:t> </a:t>
            </a:r>
            <a:r>
              <a:rPr lang="ru-RU" b="1" dirty="0" err="1"/>
              <a:t>потрібно</a:t>
            </a:r>
            <a:r>
              <a:rPr lang="ru-RU" b="1" dirty="0"/>
              <a:t> в </a:t>
            </a:r>
            <a:r>
              <a:rPr lang="ru-RU" b="1" dirty="0" err="1"/>
              <a:t>деякому</a:t>
            </a:r>
            <a:r>
              <a:rPr lang="ru-RU" b="1" dirty="0"/>
              <a:t> </a:t>
            </a:r>
            <a:r>
              <a:rPr lang="ru-RU" b="1" dirty="0" err="1"/>
              <a:t>абзаці</a:t>
            </a:r>
            <a:r>
              <a:rPr lang="ru-RU" b="1" dirty="0"/>
              <a:t> </a:t>
            </a:r>
            <a:r>
              <a:rPr lang="ru-RU" b="1" dirty="0" err="1"/>
              <a:t>відмінити</a:t>
            </a:r>
            <a:r>
              <a:rPr lang="ru-RU" b="1" dirty="0"/>
              <a:t> </a:t>
            </a:r>
            <a:r>
              <a:rPr lang="ru-RU" b="1" dirty="0" err="1"/>
              <a:t>нумерацію</a:t>
            </a:r>
            <a:r>
              <a:rPr lang="ru-RU" b="1" dirty="0"/>
              <a:t>, </a:t>
            </a:r>
            <a:r>
              <a:rPr lang="ru-RU" b="1" dirty="0" err="1" smtClean="0"/>
              <a:t>наприклад</a:t>
            </a:r>
            <a:r>
              <a:rPr lang="ru-RU" b="1" baseline="-25000" dirty="0" smtClean="0"/>
              <a:t> </a:t>
            </a:r>
            <a:r>
              <a:rPr lang="ru-RU" b="1" dirty="0"/>
              <a:t>для </a:t>
            </a:r>
            <a:r>
              <a:rPr lang="ru-RU" b="1" dirty="0" err="1"/>
              <a:t>введення</a:t>
            </a:r>
            <a:r>
              <a:rPr lang="ru-RU" b="1" dirty="0"/>
              <a:t> тексту, </a:t>
            </a:r>
            <a:r>
              <a:rPr lang="ru-RU" b="1" dirty="0" err="1"/>
              <a:t>який</a:t>
            </a:r>
            <a:r>
              <a:rPr lang="ru-RU" b="1" dirty="0"/>
              <a:t> не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/>
              <a:t>елементом</a:t>
            </a:r>
            <a:r>
              <a:rPr lang="ru-RU" b="1" dirty="0"/>
              <a:t> списку. У такому </a:t>
            </a:r>
            <a:r>
              <a:rPr lang="ru-RU" b="1" dirty="0" err="1"/>
              <a:t>випадку</a:t>
            </a:r>
            <a:r>
              <a:rPr lang="ru-RU" b="1" dirty="0"/>
              <a:t> </a:t>
            </a:r>
            <a:r>
              <a:rPr lang="ru-RU" b="1" dirty="0" err="1" smtClean="0"/>
              <a:t>нумерацію</a:t>
            </a:r>
            <a:r>
              <a:rPr lang="ru-RU" b="1" dirty="0" smtClean="0"/>
              <a:t> </a:t>
            </a:r>
            <a:r>
              <a:rPr lang="ru-RU" b="1" dirty="0" err="1"/>
              <a:t>слід</a:t>
            </a:r>
            <a:r>
              <a:rPr lang="ru-RU" b="1" dirty="0"/>
              <a:t> </a:t>
            </a:r>
            <a:r>
              <a:rPr lang="ru-RU" b="1" dirty="0" err="1"/>
              <a:t>видалити</a:t>
            </a:r>
            <a:r>
              <a:rPr lang="ru-RU" b="1" dirty="0"/>
              <a:t> </a:t>
            </a:r>
            <a:r>
              <a:rPr lang="ru-RU" b="1" dirty="0" err="1"/>
              <a:t>повторним</a:t>
            </a:r>
            <a:r>
              <a:rPr lang="ru-RU" b="1" dirty="0"/>
              <a:t> </a:t>
            </a:r>
            <a:r>
              <a:rPr lang="ru-RU" b="1" dirty="0" err="1"/>
              <a:t>вибором</a:t>
            </a:r>
            <a:r>
              <a:rPr lang="ru-RU" b="1" dirty="0"/>
              <a:t> кнопки списку на </a:t>
            </a:r>
            <a:r>
              <a:rPr lang="ru-RU" b="1" dirty="0" err="1"/>
              <a:t>Стрічці</a:t>
            </a:r>
            <a:r>
              <a:rPr lang="ru-RU" b="1" dirty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/>
              <a:t>натиснувши</a:t>
            </a:r>
            <a:r>
              <a:rPr lang="ru-RU" b="1" dirty="0"/>
              <a:t> </a:t>
            </a:r>
            <a:r>
              <a:rPr lang="ru-RU" b="1" dirty="0" err="1"/>
              <a:t>клавішу</a:t>
            </a:r>
            <a:r>
              <a:rPr lang="ru-RU" b="1" dirty="0"/>
              <a:t> </a:t>
            </a:r>
            <a:r>
              <a:rPr lang="en-US" b="1" dirty="0"/>
              <a:t>Backspace</a:t>
            </a:r>
            <a:r>
              <a:rPr lang="ru-RU" b="1" dirty="0"/>
              <a:t>.</a:t>
            </a:r>
            <a:endParaRPr lang="ru-RU" dirty="0"/>
          </a:p>
          <a:p>
            <a:pPr marL="0" indent="533400">
              <a:buNone/>
            </a:pPr>
            <a:endParaRPr lang="ru-RU" sz="3200" dirty="0" smtClean="0"/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0408-7F0D-4EAD-AE8A-6252FA94B6EE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Зміна нумерації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5000660" cy="4840303"/>
          </a:xfrm>
        </p:spPr>
        <p:txBody>
          <a:bodyPr>
            <a:normAutofit fontScale="92500" lnSpcReduction="20000"/>
          </a:bodyPr>
          <a:lstStyle/>
          <a:p>
            <a:pPr marL="0" lvl="2" indent="266700">
              <a:buNone/>
            </a:pPr>
            <a:r>
              <a:rPr lang="ru-RU" b="1" dirty="0" smtClean="0"/>
              <a:t>Для </a:t>
            </a:r>
            <a:r>
              <a:rPr lang="ru-RU" b="1" dirty="0" err="1" smtClean="0"/>
              <a:t>зміни</a:t>
            </a:r>
            <a:r>
              <a:rPr lang="ru-RU" b="1" dirty="0" smtClean="0"/>
              <a:t> </a:t>
            </a:r>
            <a:r>
              <a:rPr lang="ru-RU" b="1" dirty="0" err="1" smtClean="0"/>
              <a:t>нумерації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:</a:t>
            </a:r>
          </a:p>
          <a:p>
            <a:pPr marL="0" lvl="2" indent="266700">
              <a:buNone/>
            </a:pPr>
            <a:r>
              <a:rPr lang="ru-RU" b="1" dirty="0" smtClean="0"/>
              <a:t>1. </a:t>
            </a:r>
            <a:r>
              <a:rPr lang="ru-RU" b="1" dirty="0" err="1" smtClean="0"/>
              <a:t>Виділити</a:t>
            </a:r>
            <a:r>
              <a:rPr lang="ru-RU" b="1" dirty="0" smtClean="0"/>
              <a:t> </a:t>
            </a:r>
            <a:r>
              <a:rPr lang="ru-RU" b="1" dirty="0"/>
              <a:t>номер </a:t>
            </a:r>
            <a:r>
              <a:rPr lang="ru-RU" b="1" dirty="0" err="1"/>
              <a:t>елемента</a:t>
            </a:r>
            <a:r>
              <a:rPr lang="ru-RU" b="1" dirty="0"/>
              <a:t> списку,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 err="1" smtClean="0"/>
              <a:t>змінити</a:t>
            </a:r>
            <a:r>
              <a:rPr lang="ru-RU" b="1" dirty="0" smtClean="0"/>
              <a:t> </a:t>
            </a:r>
          </a:p>
          <a:p>
            <a:pPr marL="0" lvl="2" indent="266700">
              <a:buNone/>
            </a:pPr>
            <a:r>
              <a:rPr lang="ru-RU" b="1" dirty="0" smtClean="0"/>
              <a:t>2. </a:t>
            </a:r>
            <a:r>
              <a:rPr lang="ru-RU" b="1" dirty="0" err="1" smtClean="0"/>
              <a:t>Відкрити</a:t>
            </a:r>
            <a:r>
              <a:rPr lang="ru-RU" b="1" dirty="0" smtClean="0"/>
              <a:t> </a:t>
            </a:r>
            <a:r>
              <a:rPr lang="ru-RU" b="1" dirty="0" err="1"/>
              <a:t>контекстне</a:t>
            </a:r>
            <a:r>
              <a:rPr lang="ru-RU" b="1" dirty="0"/>
              <a:t> меню </a:t>
            </a:r>
            <a:r>
              <a:rPr lang="ru-RU" b="1" dirty="0" err="1"/>
              <a:t>виділеного</a:t>
            </a:r>
            <a:r>
              <a:rPr lang="ru-RU" b="1" dirty="0"/>
              <a:t> </a:t>
            </a:r>
            <a:r>
              <a:rPr lang="ru-RU" b="1" dirty="0" smtClean="0"/>
              <a:t>номера</a:t>
            </a:r>
          </a:p>
          <a:p>
            <a:pPr marL="0" lvl="2" indent="266700">
              <a:buNone/>
            </a:pPr>
            <a:r>
              <a:rPr lang="uk-UA" b="1" dirty="0" smtClean="0"/>
              <a:t>3.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</a:t>
            </a:r>
            <a:r>
              <a:rPr lang="ru-RU" b="1" dirty="0" err="1"/>
              <a:t>потрібний</a:t>
            </a:r>
            <a:r>
              <a:rPr lang="ru-RU" b="1" dirty="0"/>
              <a:t> </a:t>
            </a:r>
            <a:r>
              <a:rPr lang="ru-RU" b="1" dirty="0" err="1"/>
              <a:t>варіант</a:t>
            </a:r>
            <a:r>
              <a:rPr lang="ru-RU" b="1" dirty="0"/>
              <a:t> </a:t>
            </a:r>
            <a:r>
              <a:rPr lang="ru-RU" b="1" dirty="0" err="1"/>
              <a:t>зміни</a:t>
            </a:r>
            <a:r>
              <a:rPr lang="ru-RU" b="1" dirty="0"/>
              <a:t> номера: </a:t>
            </a:r>
            <a:endParaRPr lang="ru-RU" dirty="0"/>
          </a:p>
          <a:p>
            <a:pPr marL="533400" indent="-266700"/>
            <a:r>
              <a:rPr lang="ru-RU" sz="2000" b="1" dirty="0"/>
              <a:t>Перезапустит </a:t>
            </a:r>
            <a:r>
              <a:rPr lang="ru-RU" sz="2000" b="1" dirty="0" err="1"/>
              <a:t>з</a:t>
            </a:r>
            <a:r>
              <a:rPr lang="ru-RU" sz="2000" b="1" dirty="0"/>
              <a:t> 1 - </a:t>
            </a:r>
            <a:r>
              <a:rPr lang="ru-RU" sz="2000" b="1" dirty="0" err="1"/>
              <a:t>нумерація</a:t>
            </a:r>
            <a:r>
              <a:rPr lang="ru-RU" sz="2000" b="1" dirty="0"/>
              <a:t> </a:t>
            </a:r>
            <a:r>
              <a:rPr lang="ru-RU" sz="2000" b="1" dirty="0" err="1" smtClean="0"/>
              <a:t>елементів</a:t>
            </a:r>
            <a:r>
              <a:rPr lang="ru-RU" sz="2000" b="1" dirty="0" smtClean="0"/>
              <a:t> </a:t>
            </a:r>
            <a:r>
              <a:rPr lang="ru-RU" sz="2000" b="1" dirty="0"/>
              <a:t>списку </a:t>
            </a:r>
            <a:r>
              <a:rPr lang="ru-RU" sz="2000" b="1" dirty="0" err="1"/>
              <a:t>розпочнеться</a:t>
            </a:r>
            <a:r>
              <a:rPr lang="ru-RU" sz="2000" b="1" dirty="0"/>
              <a:t> заново,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dirty="0" err="1"/>
              <a:t>першого</a:t>
            </a:r>
            <a:r>
              <a:rPr lang="ru-RU" sz="2000" b="1" dirty="0"/>
              <a:t> номера.</a:t>
            </a:r>
            <a:endParaRPr lang="ru-RU" sz="2000" dirty="0"/>
          </a:p>
          <a:p>
            <a:pPr marL="533400" indent="-266700"/>
            <a:r>
              <a:rPr lang="ru-RU" sz="2000" b="1" dirty="0" err="1"/>
              <a:t>Продовжити</a:t>
            </a:r>
            <a:r>
              <a:rPr lang="ru-RU" sz="2000" b="1" dirty="0"/>
              <a:t> </a:t>
            </a:r>
            <a:r>
              <a:rPr lang="ru-RU" sz="2000" b="1" dirty="0" err="1"/>
              <a:t>нумерацію</a:t>
            </a:r>
            <a:r>
              <a:rPr lang="ru-RU" sz="2000" b="1" dirty="0"/>
              <a:t> - </a:t>
            </a:r>
            <a:r>
              <a:rPr lang="ru-RU" sz="2000" b="1" dirty="0" err="1"/>
              <a:t>нумерація</a:t>
            </a:r>
            <a:r>
              <a:rPr lang="ru-RU" sz="2000" b="1" dirty="0"/>
              <a:t> </a:t>
            </a:r>
            <a:r>
              <a:rPr lang="ru-RU" sz="2000" b="1" dirty="0" err="1"/>
              <a:t>цього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наступних</a:t>
            </a:r>
            <a:r>
              <a:rPr lang="ru-RU" sz="2000" b="1" dirty="0"/>
              <a:t> </a:t>
            </a:r>
            <a:r>
              <a:rPr lang="ru-RU" sz="2000" b="1" dirty="0" err="1" smtClean="0"/>
              <a:t>елементів</a:t>
            </a:r>
            <a:r>
              <a:rPr lang="ru-RU" sz="2000" b="1" dirty="0" smtClean="0"/>
              <a:t> </a:t>
            </a:r>
            <a:r>
              <a:rPr lang="ru-RU" sz="2000" b="1" dirty="0"/>
              <a:t>списку буде </a:t>
            </a:r>
            <a:r>
              <a:rPr lang="ru-RU" sz="2000" b="1" dirty="0" err="1"/>
              <a:t>продовжена</a:t>
            </a:r>
            <a:r>
              <a:rPr lang="ru-RU" sz="2000" b="1" dirty="0"/>
              <a:t> </a:t>
            </a:r>
            <a:r>
              <a:rPr lang="ru-RU" sz="2000" b="1" dirty="0" err="1"/>
              <a:t>наскрізно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попереднього</a:t>
            </a:r>
            <a:r>
              <a:rPr lang="ru-RU" sz="2000" b="1" dirty="0"/>
              <a:t> номера.</a:t>
            </a:r>
            <a:endParaRPr lang="ru-RU" sz="2000" dirty="0"/>
          </a:p>
          <a:p>
            <a:pPr marL="533400" indent="-266700"/>
            <a:r>
              <a:rPr lang="ru-RU" sz="2000" b="1" dirty="0" err="1"/>
              <a:t>Установити</a:t>
            </a:r>
            <a:r>
              <a:rPr lang="ru-RU" sz="2000" b="1" dirty="0"/>
              <a:t> </a:t>
            </a:r>
            <a:r>
              <a:rPr lang="ru-RU" sz="2000" b="1" dirty="0" err="1"/>
              <a:t>значення</a:t>
            </a:r>
            <a:r>
              <a:rPr lang="ru-RU" sz="2000" b="1" dirty="0"/>
              <a:t> </a:t>
            </a:r>
            <a:r>
              <a:rPr lang="ru-RU" sz="2000" b="1" dirty="0" err="1"/>
              <a:t>нумерації</a:t>
            </a:r>
            <a:r>
              <a:rPr lang="ru-RU" sz="2000" b="1" dirty="0"/>
              <a:t> | </a:t>
            </a:r>
            <a:r>
              <a:rPr lang="ru-RU" sz="2000" b="1" dirty="0" err="1"/>
              <a:t>нумерація</a:t>
            </a:r>
            <a:r>
              <a:rPr lang="ru-RU" sz="2000" b="1" dirty="0"/>
              <a:t> </a:t>
            </a:r>
            <a:r>
              <a:rPr lang="ru-RU" sz="2000" b="1" dirty="0" err="1"/>
              <a:t>елементів</a:t>
            </a:r>
            <a:r>
              <a:rPr lang="ru-RU" sz="2000" b="1" dirty="0"/>
              <a:t> списку </a:t>
            </a:r>
            <a:r>
              <a:rPr lang="ru-RU" sz="2000" b="1" dirty="0" err="1"/>
              <a:t>розпочнеться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номера, </a:t>
            </a:r>
            <a:r>
              <a:rPr lang="ru-RU" sz="2000" b="1" dirty="0" err="1"/>
              <a:t>який</a:t>
            </a:r>
            <a:r>
              <a:rPr lang="ru-RU" sz="2000" b="1" dirty="0"/>
              <a:t> </a:t>
            </a:r>
            <a:r>
              <a:rPr lang="ru-RU" sz="2000" b="1" dirty="0" err="1"/>
              <a:t>укаже</a:t>
            </a:r>
            <a:r>
              <a:rPr lang="ru-RU" sz="2000" b="1" dirty="0"/>
              <a:t> </a:t>
            </a:r>
            <a:r>
              <a:rPr lang="ru-RU" sz="2000" b="1" dirty="0" err="1"/>
              <a:t>користувач</a:t>
            </a:r>
            <a:r>
              <a:rPr lang="ru-RU" sz="2000" b="1" dirty="0"/>
              <a:t>.</a:t>
            </a:r>
            <a:endParaRPr lang="ru-RU" sz="2000" dirty="0"/>
          </a:p>
          <a:p>
            <a:pPr marL="0" indent="266700"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AEA-8571-4918-9EF0-2442C5D5FA74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857628"/>
            <a:ext cx="3085598" cy="15716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" name="Рисунок 9" descr="DSC03118.JPG"/>
          <p:cNvPicPr>
            <a:picLocks noChangeAspect="1"/>
          </p:cNvPicPr>
          <p:nvPr/>
        </p:nvPicPr>
        <p:blipFill>
          <a:blip r:embed="rId3">
            <a:lum bright="17000" contrast="27000"/>
          </a:blip>
          <a:stretch>
            <a:fillRect/>
          </a:stretch>
        </p:blipFill>
        <p:spPr>
          <a:xfrm>
            <a:off x="5357818" y="1428736"/>
            <a:ext cx="3113090" cy="21447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Сортування списку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786346" cy="4554551"/>
          </a:xfrm>
        </p:spPr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ru-RU" sz="2600" b="1" dirty="0" err="1"/>
              <a:t>Елементи</a:t>
            </a:r>
            <a:r>
              <a:rPr lang="ru-RU" sz="2600" b="1" dirty="0"/>
              <a:t> списку </a:t>
            </a:r>
            <a:r>
              <a:rPr lang="ru-RU" sz="2600" b="1" dirty="0" err="1"/>
              <a:t>можна</a:t>
            </a:r>
            <a:r>
              <a:rPr lang="ru-RU" sz="2600" b="1" dirty="0"/>
              <a:t> </a:t>
            </a:r>
            <a:r>
              <a:rPr lang="ru-RU" sz="2600" b="1" dirty="0" err="1" smtClean="0"/>
              <a:t>відсортувати</a:t>
            </a:r>
            <a:r>
              <a:rPr lang="ru-RU" sz="2600" b="1" dirty="0" smtClean="0"/>
              <a:t> </a:t>
            </a:r>
            <a:r>
              <a:rPr lang="ru-RU" sz="2600" b="1" dirty="0"/>
              <a:t>за </a:t>
            </a:r>
            <a:r>
              <a:rPr lang="ru-RU" sz="2600" b="1" dirty="0" err="1"/>
              <a:t>зростанням</a:t>
            </a:r>
            <a:r>
              <a:rPr lang="ru-RU" sz="2600" b="1" dirty="0"/>
              <a:t> </a:t>
            </a:r>
            <a:r>
              <a:rPr lang="ru-RU" sz="2600" b="1" dirty="0" err="1"/>
              <a:t>або</a:t>
            </a:r>
            <a:r>
              <a:rPr lang="ru-RU" sz="2600" b="1" dirty="0"/>
              <a:t> </a:t>
            </a:r>
            <a:r>
              <a:rPr lang="ru-RU" sz="2600" b="1" dirty="0" err="1" smtClean="0"/>
              <a:t>спаданням</a:t>
            </a:r>
            <a:r>
              <a:rPr lang="ru-RU" sz="2600" b="1" dirty="0"/>
              <a:t>. Для </a:t>
            </a:r>
            <a:r>
              <a:rPr lang="ru-RU" sz="2600" b="1" dirty="0" err="1"/>
              <a:t>цього</a:t>
            </a:r>
            <a:r>
              <a:rPr lang="ru-RU" sz="2600" b="1" dirty="0"/>
              <a:t> </a:t>
            </a:r>
            <a:r>
              <a:rPr lang="ru-RU" sz="2600" b="1" dirty="0" err="1"/>
              <a:t>слід</a:t>
            </a:r>
            <a:r>
              <a:rPr lang="ru-RU" sz="2600" b="1" dirty="0"/>
              <a:t> </a:t>
            </a:r>
            <a:r>
              <a:rPr lang="ru-RU" sz="2600" b="1" dirty="0" err="1"/>
              <a:t>виконати</a:t>
            </a:r>
            <a:r>
              <a:rPr lang="ru-RU" sz="2600" b="1" dirty="0"/>
              <a:t> </a:t>
            </a:r>
            <a:r>
              <a:rPr lang="ru-RU" sz="2600" b="1" dirty="0" err="1"/>
              <a:t>такий</a:t>
            </a:r>
            <a:r>
              <a:rPr lang="ru-RU" sz="2600" b="1" dirty="0"/>
              <a:t> алгоритм:</a:t>
            </a:r>
            <a:endParaRPr lang="ru-RU" sz="2600" dirty="0"/>
          </a:p>
          <a:p>
            <a:pPr marL="0" lvl="1" indent="355600">
              <a:buNone/>
            </a:pPr>
            <a:r>
              <a:rPr lang="ru-RU" sz="2600" b="1" dirty="0" smtClean="0"/>
              <a:t>1. </a:t>
            </a:r>
            <a:r>
              <a:rPr lang="ru-RU" sz="2600" b="1" dirty="0" err="1" smtClean="0"/>
              <a:t>Виділити</a:t>
            </a:r>
            <a:r>
              <a:rPr lang="ru-RU" sz="2600" b="1" dirty="0" smtClean="0"/>
              <a:t> </a:t>
            </a:r>
            <a:r>
              <a:rPr lang="ru-RU" sz="2600" b="1" dirty="0" err="1"/>
              <a:t>абзаци</a:t>
            </a:r>
            <a:r>
              <a:rPr lang="ru-RU" sz="2600" b="1" dirty="0"/>
              <a:t>, </a:t>
            </a:r>
            <a:r>
              <a:rPr lang="ru-RU" sz="2600" b="1" dirty="0" err="1"/>
              <a:t>які</a:t>
            </a:r>
            <a:r>
              <a:rPr lang="ru-RU" sz="2600" b="1" dirty="0"/>
              <a:t> </a:t>
            </a:r>
            <a:r>
              <a:rPr lang="ru-RU" sz="2600" b="1" dirty="0" err="1" smtClean="0"/>
              <a:t>упорядковуються</a:t>
            </a:r>
            <a:r>
              <a:rPr lang="ru-RU" sz="2600" b="1" dirty="0"/>
              <a:t>.</a:t>
            </a:r>
            <a:endParaRPr lang="ru-RU" sz="2600" dirty="0"/>
          </a:p>
          <a:p>
            <a:pPr marL="0" lvl="1" indent="355600">
              <a:buNone/>
            </a:pPr>
            <a:r>
              <a:rPr lang="ru-RU" sz="2600" b="1" dirty="0" smtClean="0"/>
              <a:t>2. </a:t>
            </a:r>
            <a:r>
              <a:rPr lang="ru-RU" sz="2600" b="1" dirty="0" err="1" smtClean="0"/>
              <a:t>Виконати</a:t>
            </a:r>
            <a:r>
              <a:rPr lang="ru-RU" sz="2600" b="1" dirty="0" smtClean="0"/>
              <a:t> вкладка </a:t>
            </a:r>
            <a:r>
              <a:rPr lang="ru-RU" sz="2600" b="1" dirty="0" err="1" smtClean="0"/>
              <a:t>Основне</a:t>
            </a:r>
            <a:r>
              <a:rPr lang="ru-RU" sz="2600" b="1" dirty="0" smtClean="0"/>
              <a:t>, Абзац, </a:t>
            </a:r>
            <a:r>
              <a:rPr lang="ru-RU" sz="2600" b="1" dirty="0" err="1" smtClean="0"/>
              <a:t>Сортування</a:t>
            </a:r>
            <a:endParaRPr lang="ru-RU" sz="2600" b="1" dirty="0" smtClean="0"/>
          </a:p>
          <a:p>
            <a:pPr marL="0" lvl="1" indent="355600">
              <a:buNone/>
            </a:pPr>
            <a:endParaRPr lang="ru-RU" sz="2600" b="1" dirty="0"/>
          </a:p>
          <a:p>
            <a:pPr marL="0" lvl="1" indent="355600">
              <a:buNone/>
            </a:pPr>
            <a:r>
              <a:rPr lang="ru-RU" sz="2600" b="1" dirty="0" smtClean="0"/>
              <a:t>3. </a:t>
            </a:r>
            <a:r>
              <a:rPr lang="ru-RU" sz="2600" b="1" dirty="0" err="1" smtClean="0"/>
              <a:t>Установити</a:t>
            </a:r>
            <a:r>
              <a:rPr lang="ru-RU" sz="2600" b="1" dirty="0" smtClean="0"/>
              <a:t> </a:t>
            </a:r>
            <a:r>
              <a:rPr lang="ru-RU" sz="2600" b="1" dirty="0"/>
              <a:t>в </a:t>
            </a:r>
            <a:r>
              <a:rPr lang="ru-RU" sz="2600" b="1" dirty="0" err="1"/>
              <a:t>діалоговому</a:t>
            </a:r>
            <a:r>
              <a:rPr lang="ru-RU" sz="2600" b="1" dirty="0"/>
              <a:t> </a:t>
            </a:r>
            <a:r>
              <a:rPr lang="ru-RU" sz="2600" b="1" dirty="0" err="1"/>
              <a:t>вікні</a:t>
            </a:r>
            <a:r>
              <a:rPr lang="ru-RU" sz="2600" b="1" dirty="0"/>
              <a:t> </a:t>
            </a:r>
            <a:r>
              <a:rPr lang="ru-RU" sz="2600" b="1" dirty="0" err="1"/>
              <a:t>Сортування</a:t>
            </a:r>
            <a:r>
              <a:rPr lang="ru-RU" sz="2600" b="1" dirty="0"/>
              <a:t> </a:t>
            </a:r>
            <a:r>
              <a:rPr lang="ru-RU" sz="2600" b="1" dirty="0" smtClean="0"/>
              <a:t>тексту </a:t>
            </a:r>
            <a:r>
              <a:rPr lang="ru-RU" sz="2600" b="1" dirty="0" err="1"/>
              <a:t>такі</a:t>
            </a:r>
            <a:r>
              <a:rPr lang="ru-RU" sz="2600" b="1" dirty="0"/>
              <a:t> </a:t>
            </a:r>
            <a:r>
              <a:rPr lang="ru-RU" sz="2600" b="1" dirty="0" err="1"/>
              <a:t>значення</a:t>
            </a:r>
            <a:r>
              <a:rPr lang="ru-RU" sz="2600" b="1" dirty="0"/>
              <a:t>:</a:t>
            </a:r>
          </a:p>
          <a:p>
            <a:pPr marL="533400" indent="-177800"/>
            <a:r>
              <a:rPr lang="ru-RU" sz="2600" b="1" dirty="0" err="1"/>
              <a:t>Сортувати</a:t>
            </a:r>
            <a:r>
              <a:rPr lang="ru-RU" sz="2600" b="1" dirty="0"/>
              <a:t> за - </a:t>
            </a:r>
            <a:r>
              <a:rPr lang="ru-RU" sz="2600" b="1" i="1" dirty="0">
                <a:solidFill>
                  <a:srgbClr val="FF0000"/>
                </a:solidFill>
              </a:rPr>
              <a:t>абзацами</a:t>
            </a:r>
            <a:r>
              <a:rPr lang="ru-RU" sz="2600" b="1" i="1" dirty="0"/>
              <a:t>.</a:t>
            </a:r>
          </a:p>
          <a:p>
            <a:pPr marL="533400" indent="-177800"/>
            <a:r>
              <a:rPr lang="ru-RU" sz="2600" b="1" dirty="0"/>
              <a:t>Тип </a:t>
            </a:r>
            <a:r>
              <a:rPr lang="ru-RU" sz="2600" b="1" dirty="0" err="1"/>
              <a:t>даних</a:t>
            </a:r>
            <a:r>
              <a:rPr lang="ru-RU" sz="2600" b="1" dirty="0"/>
              <a:t> </a:t>
            </a:r>
            <a:r>
              <a:rPr lang="ru-RU" sz="2600" b="1" dirty="0" smtClean="0"/>
              <a:t>- </a:t>
            </a:r>
            <a:r>
              <a:rPr lang="ru-RU" sz="2600" b="1" i="1" dirty="0" smtClean="0">
                <a:solidFill>
                  <a:srgbClr val="FF0000"/>
                </a:solidFill>
              </a:rPr>
              <a:t>текст</a:t>
            </a:r>
            <a:r>
              <a:rPr lang="ru-RU" sz="2600" b="1" i="1" dirty="0">
                <a:solidFill>
                  <a:srgbClr val="FF0000"/>
                </a:solidFill>
              </a:rPr>
              <a:t>, число </a:t>
            </a:r>
            <a:r>
              <a:rPr lang="ru-RU" sz="2600" b="1" i="1" dirty="0" err="1">
                <a:solidFill>
                  <a:srgbClr val="FF0000"/>
                </a:solidFill>
              </a:rPr>
              <a:t>або</a:t>
            </a:r>
            <a:r>
              <a:rPr lang="ru-RU" sz="2600" b="1" i="1" dirty="0">
                <a:solidFill>
                  <a:srgbClr val="FF0000"/>
                </a:solidFill>
              </a:rPr>
              <a:t> дата.</a:t>
            </a:r>
          </a:p>
          <a:p>
            <a:pPr marL="533400" indent="-177800"/>
            <a:r>
              <a:rPr lang="ru-RU" sz="2600" b="1" dirty="0" smtClean="0"/>
              <a:t>Порядок </a:t>
            </a:r>
            <a:r>
              <a:rPr lang="ru-RU" sz="2600" b="1" dirty="0" err="1"/>
              <a:t>сортування</a:t>
            </a:r>
            <a:r>
              <a:rPr lang="ru-RU" sz="2600" b="1" dirty="0"/>
              <a:t> - </a:t>
            </a:r>
            <a:r>
              <a:rPr lang="ru-RU" sz="2600" b="1" i="1" dirty="0">
                <a:solidFill>
                  <a:srgbClr val="FF0000"/>
                </a:solidFill>
              </a:rPr>
              <a:t>за </a:t>
            </a:r>
            <a:r>
              <a:rPr lang="ru-RU" sz="2600" b="1" i="1" dirty="0" err="1">
                <a:solidFill>
                  <a:srgbClr val="FF0000"/>
                </a:solidFill>
              </a:rPr>
              <a:t>зростанням</a:t>
            </a:r>
            <a:r>
              <a:rPr lang="ru-RU" sz="2600" b="1" i="1" dirty="0">
                <a:solidFill>
                  <a:srgbClr val="FF0000"/>
                </a:solidFill>
              </a:rPr>
              <a:t> </a:t>
            </a:r>
            <a:r>
              <a:rPr lang="ru-RU" sz="2600" b="1" i="1" dirty="0" err="1">
                <a:solidFill>
                  <a:srgbClr val="FF0000"/>
                </a:solidFill>
              </a:rPr>
              <a:t>чи</a:t>
            </a:r>
            <a:r>
              <a:rPr lang="ru-RU" sz="2600" b="1" i="1" dirty="0">
                <a:solidFill>
                  <a:srgbClr val="FF0000"/>
                </a:solidFill>
              </a:rPr>
              <a:t> </a:t>
            </a:r>
            <a:r>
              <a:rPr lang="ru-RU" sz="2600" b="1" i="1" dirty="0" err="1">
                <a:solidFill>
                  <a:srgbClr val="FF0000"/>
                </a:solidFill>
              </a:rPr>
              <a:t>за</a:t>
            </a:r>
            <a:r>
              <a:rPr lang="ru-RU" sz="2600" b="1" i="1" dirty="0">
                <a:solidFill>
                  <a:srgbClr val="FF0000"/>
                </a:solidFill>
              </a:rPr>
              <a:t> </a:t>
            </a:r>
            <a:r>
              <a:rPr lang="ru-RU" sz="2600" b="1" i="1" dirty="0" err="1">
                <a:solidFill>
                  <a:srgbClr val="FF0000"/>
                </a:solidFill>
              </a:rPr>
              <a:t>спаданням</a:t>
            </a:r>
            <a:r>
              <a:rPr lang="ru-RU" sz="2600" b="1" i="1" dirty="0">
                <a:solidFill>
                  <a:srgbClr val="FF0000"/>
                </a:solidFill>
              </a:rPr>
              <a:t>.</a:t>
            </a:r>
          </a:p>
          <a:p>
            <a:pPr marL="0" indent="355600">
              <a:buNone/>
            </a:pPr>
            <a:r>
              <a:rPr lang="ru-RU" sz="2600" b="1" dirty="0"/>
              <a:t>4. </a:t>
            </a:r>
            <a:r>
              <a:rPr lang="ru-RU" sz="2600" b="1" dirty="0" err="1"/>
              <a:t>Вибрати</a:t>
            </a:r>
            <a:r>
              <a:rPr lang="ru-RU" sz="2600" b="1" dirty="0"/>
              <a:t> кнопку ОК.</a:t>
            </a:r>
          </a:p>
          <a:p>
            <a:pPr marL="0" indent="355600">
              <a:buNone/>
            </a:pPr>
            <a:r>
              <a:rPr lang="ru-RU" sz="2600" b="1" dirty="0"/>
              <a:t>Рядки списку </a:t>
            </a:r>
            <a:r>
              <a:rPr lang="ru-RU" sz="2600" b="1" dirty="0" err="1"/>
              <a:t>змінять</a:t>
            </a:r>
            <a:r>
              <a:rPr lang="ru-RU" sz="2600" b="1" dirty="0"/>
              <a:t> </a:t>
            </a:r>
            <a:r>
              <a:rPr lang="ru-RU" sz="2600" b="1" dirty="0" err="1"/>
              <a:t>своє</a:t>
            </a:r>
            <a:r>
              <a:rPr lang="ru-RU" sz="2600" b="1" dirty="0"/>
              <a:t> </a:t>
            </a:r>
            <a:r>
              <a:rPr lang="ru-RU" sz="2600" b="1" dirty="0" err="1"/>
              <a:t>розташування</a:t>
            </a:r>
            <a:r>
              <a:rPr lang="ru-RU" sz="2600" b="1" dirty="0"/>
              <a:t>, а </a:t>
            </a:r>
            <a:r>
              <a:rPr lang="ru-RU" sz="2600" b="1" dirty="0" err="1"/>
              <a:t>нумерація</a:t>
            </a:r>
            <a:r>
              <a:rPr lang="ru-RU" sz="2600" b="1" dirty="0"/>
              <a:t> </a:t>
            </a:r>
            <a:r>
              <a:rPr lang="ru-RU" sz="2600" b="1" dirty="0" err="1"/>
              <a:t>елементів</a:t>
            </a:r>
            <a:r>
              <a:rPr lang="ru-RU" sz="2600" b="1" dirty="0"/>
              <a:t> списку </a:t>
            </a:r>
            <a:r>
              <a:rPr lang="ru-RU" sz="2600" b="1" dirty="0" err="1"/>
              <a:t>залишиться</a:t>
            </a:r>
            <a:r>
              <a:rPr lang="ru-RU" sz="2600" b="1" dirty="0"/>
              <a:t> </a:t>
            </a:r>
            <a:r>
              <a:rPr lang="ru-RU" sz="2600" b="1" dirty="0" err="1"/>
              <a:t>послідовною</a:t>
            </a:r>
            <a:r>
              <a:rPr lang="ru-RU" sz="2600" b="1" dirty="0"/>
              <a:t>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DAEA-8571-4918-9EF0-2442C5D5FA74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Презентація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СЗОШ№ 8 м. </a:t>
            </a:r>
            <a:r>
              <a:rPr lang="ru-RU" dirty="0" err="1" smtClean="0"/>
              <a:t>Хмельницького</a:t>
            </a:r>
            <a:r>
              <a:rPr lang="ru-RU" dirty="0" smtClean="0"/>
              <a:t> Кравчук Г.Т.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357190" cy="34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0460" y="2260588"/>
            <a:ext cx="4000000" cy="29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списків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9001156" cy="4911741"/>
          </a:xfrm>
        </p:spPr>
        <p:txBody>
          <a:bodyPr>
            <a:normAutofit fontScale="70000" lnSpcReduction="20000"/>
          </a:bodyPr>
          <a:lstStyle/>
          <a:p>
            <a:pPr marL="0" indent="533400">
              <a:buNone/>
            </a:pPr>
            <a:r>
              <a:rPr lang="ru-RU" b="1" dirty="0" smtClean="0"/>
              <a:t>За </a:t>
            </a:r>
            <a:r>
              <a:rPr lang="ru-RU" b="1" dirty="0" err="1"/>
              <a:t>необхідності</a:t>
            </a:r>
            <a:r>
              <a:rPr lang="ru-RU" b="1" dirty="0"/>
              <a:t> </a:t>
            </a:r>
            <a:r>
              <a:rPr lang="ru-RU" b="1" dirty="0" err="1"/>
              <a:t>користувач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відформатувати</a:t>
            </a:r>
            <a:r>
              <a:rPr lang="ru-RU" b="1" dirty="0"/>
              <a:t> </a:t>
            </a:r>
            <a:r>
              <a:rPr lang="ru-RU" b="1" dirty="0" err="1"/>
              <a:t>створений</a:t>
            </a:r>
            <a:r>
              <a:rPr lang="ru-RU" b="1" dirty="0"/>
              <a:t> </a:t>
            </a:r>
            <a:r>
              <a:rPr lang="ru-RU" b="1" dirty="0" smtClean="0"/>
              <a:t>список</a:t>
            </a:r>
            <a:r>
              <a:rPr lang="ru-RU" b="1" dirty="0"/>
              <a:t>: </a:t>
            </a:r>
            <a:endParaRPr lang="ru-RU" b="1" dirty="0" smtClean="0"/>
          </a:p>
          <a:p>
            <a:pPr marL="990600" indent="-457200"/>
            <a:r>
              <a:rPr lang="ru-RU" b="1" dirty="0" err="1" smtClean="0"/>
              <a:t>змінити</a:t>
            </a:r>
            <a:r>
              <a:rPr lang="ru-RU" b="1" dirty="0" smtClean="0"/>
              <a:t> </a:t>
            </a:r>
            <a:r>
              <a:rPr lang="ru-RU" b="1" dirty="0"/>
              <a:t>вид маркера, </a:t>
            </a:r>
            <a:endParaRPr lang="ru-RU" b="1" dirty="0" smtClean="0"/>
          </a:p>
          <a:p>
            <a:pPr marL="990600" indent="-457200"/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/>
              <a:t>формат, </a:t>
            </a:r>
            <a:endParaRPr lang="ru-RU" b="1" dirty="0" smtClean="0"/>
          </a:p>
          <a:p>
            <a:pPr marL="990600" indent="-457200"/>
            <a:r>
              <a:rPr lang="ru-RU" b="1" dirty="0" err="1" smtClean="0"/>
              <a:t>спосіб</a:t>
            </a:r>
            <a:r>
              <a:rPr lang="ru-RU" b="1" dirty="0" smtClean="0"/>
              <a:t> </a:t>
            </a:r>
            <a:r>
              <a:rPr lang="ru-RU" b="1" dirty="0" err="1"/>
              <a:t>нумерації</a:t>
            </a:r>
            <a:r>
              <a:rPr lang="ru-RU" b="1" dirty="0"/>
              <a:t>, </a:t>
            </a:r>
            <a:endParaRPr lang="ru-RU" b="1" dirty="0" smtClean="0"/>
          </a:p>
          <a:p>
            <a:pPr marL="990600" indent="-457200"/>
            <a:r>
              <a:rPr lang="ru-RU" b="1" dirty="0" err="1" smtClean="0"/>
              <a:t>розташування</a:t>
            </a:r>
            <a:r>
              <a:rPr lang="ru-RU" b="1" dirty="0" smtClean="0"/>
              <a:t> </a:t>
            </a:r>
            <a:r>
              <a:rPr lang="ru-RU" b="1" dirty="0"/>
              <a:t>списку </a:t>
            </a:r>
            <a:r>
              <a:rPr lang="ru-RU" b="1" dirty="0" err="1"/>
              <a:t>тощо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533400">
              <a:buNone/>
            </a:pPr>
            <a:r>
              <a:rPr lang="ru-RU" b="1" dirty="0" smtClean="0"/>
              <a:t>Для </a:t>
            </a:r>
            <a:r>
              <a:rPr lang="ru-RU" b="1" dirty="0" err="1"/>
              <a:t>цього</a:t>
            </a:r>
            <a:r>
              <a:rPr lang="ru-RU" b="1" dirty="0"/>
              <a:t> </a:t>
            </a:r>
            <a:r>
              <a:rPr lang="ru-RU" b="1" dirty="0" err="1"/>
              <a:t>слід</a:t>
            </a:r>
            <a:r>
              <a:rPr lang="ru-RU" b="1" dirty="0"/>
              <a:t> </a:t>
            </a:r>
            <a:r>
              <a:rPr lang="ru-RU" b="1" dirty="0" err="1"/>
              <a:t>виділити</a:t>
            </a:r>
            <a:r>
              <a:rPr lang="ru-RU" b="1" dirty="0"/>
              <a:t> </a:t>
            </a:r>
            <a:r>
              <a:rPr lang="ru-RU" b="1" dirty="0" err="1"/>
              <a:t>потрібні</a:t>
            </a:r>
            <a:r>
              <a:rPr lang="ru-RU" b="1" dirty="0"/>
              <a:t> </a:t>
            </a:r>
            <a:r>
              <a:rPr lang="ru-RU" b="1" dirty="0" err="1"/>
              <a:t>елементи</a:t>
            </a:r>
            <a:r>
              <a:rPr lang="ru-RU" b="1" dirty="0"/>
              <a:t> списку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 smtClean="0"/>
              <a:t>використати</a:t>
            </a:r>
            <a:r>
              <a:rPr lang="ru-RU" b="1" dirty="0" smtClean="0"/>
              <a:t> </a:t>
            </a:r>
            <a:r>
              <a:rPr lang="ru-RU" b="1" dirty="0" err="1"/>
              <a:t>потрібні</a:t>
            </a:r>
            <a:r>
              <a:rPr lang="ru-RU" b="1" dirty="0"/>
              <a:t> </a:t>
            </a:r>
            <a:r>
              <a:rPr lang="ru-RU" b="1" dirty="0" err="1"/>
              <a:t>елементи</a:t>
            </a:r>
            <a:r>
              <a:rPr lang="ru-RU" b="1" dirty="0"/>
              <a:t> </a:t>
            </a:r>
            <a:r>
              <a:rPr lang="ru-RU" b="1" dirty="0" err="1"/>
              <a:t>керування</a:t>
            </a:r>
            <a:r>
              <a:rPr lang="ru-RU" b="1" dirty="0"/>
              <a:t> </a:t>
            </a:r>
            <a:r>
              <a:rPr lang="ru-RU" b="1" dirty="0" err="1"/>
              <a:t>міні-панелі</a:t>
            </a:r>
            <a:r>
              <a:rPr lang="ru-RU" b="1" dirty="0"/>
              <a:t>, </a:t>
            </a:r>
            <a:r>
              <a:rPr lang="ru-RU" b="1" dirty="0" err="1"/>
              <a:t>групи</a:t>
            </a:r>
            <a:r>
              <a:rPr lang="ru-RU" b="1" dirty="0"/>
              <a:t> Шрифт </a:t>
            </a:r>
            <a:r>
              <a:rPr lang="ru-RU" b="1" dirty="0" err="1"/>
              <a:t>і</a:t>
            </a:r>
            <a:r>
              <a:rPr lang="ru-RU" b="1" dirty="0"/>
              <a:t> Абзац вкладки </a:t>
            </a:r>
            <a:r>
              <a:rPr lang="ru-RU" b="1" dirty="0" err="1"/>
              <a:t>Основне</a:t>
            </a:r>
            <a:r>
              <a:rPr lang="ru-RU" b="1" dirty="0"/>
              <a:t>, </a:t>
            </a:r>
            <a:r>
              <a:rPr lang="ru-RU" b="1" dirty="0" err="1"/>
              <a:t>діалогових</a:t>
            </a:r>
            <a:r>
              <a:rPr lang="ru-RU" b="1" dirty="0"/>
              <a:t> </a:t>
            </a:r>
            <a:r>
              <a:rPr lang="ru-RU" b="1" dirty="0" err="1"/>
              <a:t>вікон</a:t>
            </a:r>
            <a:r>
              <a:rPr lang="ru-RU" b="1" dirty="0"/>
              <a:t> </a:t>
            </a:r>
            <a:r>
              <a:rPr lang="ru-RU" b="1" dirty="0" err="1"/>
              <a:t>тощо</a:t>
            </a:r>
            <a:r>
              <a:rPr lang="ru-RU" b="1" dirty="0"/>
              <a:t>. Для </a:t>
            </a:r>
            <a:r>
              <a:rPr lang="ru-RU" b="1" dirty="0" err="1"/>
              <a:t>змінення</a:t>
            </a:r>
            <a:r>
              <a:rPr lang="ru-RU" b="1" dirty="0"/>
              <a:t> </a:t>
            </a:r>
            <a:r>
              <a:rPr lang="ru-RU" b="1" dirty="0" err="1"/>
              <a:t>відступів</a:t>
            </a:r>
            <a:r>
              <a:rPr lang="ru-RU" b="1" dirty="0"/>
              <a:t> </a:t>
            </a:r>
            <a:r>
              <a:rPr lang="ru-RU" b="1" dirty="0" err="1" smtClean="0"/>
              <a:t>елементів</a:t>
            </a:r>
            <a:r>
              <a:rPr lang="ru-RU" b="1" dirty="0" smtClean="0"/>
              <a:t> </a:t>
            </a:r>
            <a:r>
              <a:rPr lang="ru-RU" b="1" dirty="0"/>
              <a:t>списку </a:t>
            </a:r>
            <a:r>
              <a:rPr lang="ru-RU" b="1" dirty="0" err="1"/>
              <a:t>від</a:t>
            </a:r>
            <a:r>
              <a:rPr lang="ru-RU" b="1" dirty="0"/>
              <a:t> поля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використовують</a:t>
            </a:r>
            <a:r>
              <a:rPr lang="ru-RU" b="1" dirty="0"/>
              <a:t> </a:t>
            </a:r>
            <a:r>
              <a:rPr lang="ru-RU" b="1" dirty="0" err="1"/>
              <a:t>маркери</a:t>
            </a:r>
            <a:r>
              <a:rPr lang="ru-RU" b="1" dirty="0"/>
              <a:t> на </a:t>
            </a:r>
            <a:r>
              <a:rPr lang="ru-RU" b="1" dirty="0" err="1" smtClean="0"/>
              <a:t>горизонтальній</a:t>
            </a:r>
            <a:r>
              <a:rPr lang="ru-RU" b="1" dirty="0" smtClean="0"/>
              <a:t> </a:t>
            </a:r>
            <a:r>
              <a:rPr lang="ru-RU" b="1" dirty="0" err="1"/>
              <a:t>лінійці</a:t>
            </a:r>
            <a:r>
              <a:rPr lang="ru-RU" b="1" dirty="0"/>
              <a:t>.</a:t>
            </a:r>
            <a:endParaRPr lang="ru-RU" dirty="0"/>
          </a:p>
          <a:p>
            <a:pPr marL="0" indent="533400">
              <a:buNone/>
            </a:pPr>
            <a:r>
              <a:rPr lang="ru-RU" b="1" dirty="0"/>
              <a:t>Для </a:t>
            </a:r>
            <a:r>
              <a:rPr lang="ru-RU" b="1" dirty="0" err="1"/>
              <a:t>встановлення</a:t>
            </a:r>
            <a:r>
              <a:rPr lang="ru-RU" b="1" dirty="0"/>
              <a:t> </a:t>
            </a:r>
            <a:r>
              <a:rPr lang="ru-RU" b="1" dirty="0" err="1"/>
              <a:t>відступу</a:t>
            </a:r>
            <a:r>
              <a:rPr lang="ru-RU" b="1" dirty="0"/>
              <a:t> </a:t>
            </a:r>
            <a:r>
              <a:rPr lang="ru-RU" b="1" dirty="0" err="1"/>
              <a:t>елемента</a:t>
            </a:r>
            <a:r>
              <a:rPr lang="ru-RU" b="1" dirty="0"/>
              <a:t> списку </a:t>
            </a:r>
            <a:r>
              <a:rPr lang="ru-RU" b="1" dirty="0" err="1"/>
              <a:t>від</a:t>
            </a:r>
            <a:r>
              <a:rPr lang="ru-RU" b="1" dirty="0"/>
              <a:t> номера </a:t>
            </a:r>
            <a:r>
              <a:rPr lang="ru-RU" b="1" dirty="0" err="1"/>
              <a:t>чи</a:t>
            </a:r>
            <a:r>
              <a:rPr lang="ru-RU" b="1" dirty="0"/>
              <a:t> маркера </a:t>
            </a:r>
            <a:r>
              <a:rPr lang="ru-RU" b="1" dirty="0" err="1"/>
              <a:t>використовується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табуляція</a:t>
            </a:r>
            <a:r>
              <a:rPr lang="ru-RU" b="1" dirty="0">
                <a:solidFill>
                  <a:srgbClr val="FF0000"/>
                </a:solidFill>
              </a:rPr>
              <a:t> - </a:t>
            </a:r>
            <a:r>
              <a:rPr lang="ru-RU" b="1" dirty="0" err="1">
                <a:solidFill>
                  <a:srgbClr val="FF0000"/>
                </a:solidFill>
              </a:rPr>
              <a:t>засіб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який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дає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змогу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розміщувати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об'єкти</a:t>
            </a:r>
            <a:r>
              <a:rPr lang="ru-RU" b="1" dirty="0">
                <a:solidFill>
                  <a:srgbClr val="FF0000"/>
                </a:solidFill>
              </a:rPr>
              <a:t> в рядку в строго </a:t>
            </a:r>
            <a:r>
              <a:rPr lang="ru-RU" b="1" dirty="0" err="1">
                <a:solidFill>
                  <a:srgbClr val="FF0000"/>
                </a:solidFill>
              </a:rPr>
              <a:t>визначених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місцях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(</a:t>
            </a:r>
            <a:r>
              <a:rPr lang="ru-RU" b="1" dirty="0" err="1"/>
              <a:t>позиціях</a:t>
            </a:r>
            <a:r>
              <a:rPr lang="ru-RU" b="1" dirty="0"/>
              <a:t> </a:t>
            </a:r>
            <a:r>
              <a:rPr lang="ru-RU" b="1" dirty="0" err="1"/>
              <a:t>табуляції</a:t>
            </a:r>
            <a:r>
              <a:rPr lang="ru-RU" b="1" dirty="0"/>
              <a:t>). </a:t>
            </a:r>
            <a:r>
              <a:rPr lang="ru-RU" b="1" dirty="0" smtClean="0"/>
              <a:t>На </a:t>
            </a:r>
            <a:r>
              <a:rPr lang="ru-RU" b="1" dirty="0" err="1" smtClean="0"/>
              <a:t>лінійці</a:t>
            </a:r>
            <a:r>
              <a:rPr lang="ru-RU" b="1" dirty="0" smtClean="0"/>
              <a:t> </a:t>
            </a:r>
            <a:r>
              <a:rPr lang="ru-RU" b="1" dirty="0" err="1" smtClean="0"/>
              <a:t>позиція</a:t>
            </a:r>
            <a:r>
              <a:rPr lang="ru-RU" b="1" dirty="0" smtClean="0"/>
              <a:t> </a:t>
            </a:r>
            <a:r>
              <a:rPr lang="ru-RU" b="1" dirty="0" err="1" smtClean="0"/>
              <a:t>табуляції</a:t>
            </a:r>
            <a:r>
              <a:rPr lang="ru-RU" b="1" dirty="0" smtClean="0"/>
              <a:t> </a:t>
            </a:r>
            <a:r>
              <a:rPr lang="ru-RU" b="1" dirty="0" err="1" smtClean="0"/>
              <a:t>зазвичай</a:t>
            </a:r>
            <a:r>
              <a:rPr lang="ru-RU" b="1" dirty="0" smtClean="0"/>
              <a:t> </a:t>
            </a:r>
            <a:r>
              <a:rPr lang="ru-RU" b="1" dirty="0" err="1" smtClean="0"/>
              <a:t>позначається</a:t>
            </a:r>
            <a:r>
              <a:rPr lang="ru-RU" b="1" dirty="0" smtClean="0"/>
              <a:t> так:</a:t>
            </a:r>
            <a:r>
              <a:rPr lang="ru-RU" dirty="0" smtClean="0"/>
              <a:t> </a:t>
            </a:r>
            <a:r>
              <a:rPr lang="en-US" dirty="0" smtClean="0"/>
              <a:t>L</a:t>
            </a:r>
            <a:r>
              <a:rPr lang="en-US" b="1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EC78-4C55-46FE-99FC-E3E001E969E6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9612" y="5786454"/>
            <a:ext cx="5812273" cy="3238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Автоматичне</a:t>
            </a:r>
            <a:r>
              <a:rPr lang="ru-RU" b="1" dirty="0" smtClean="0"/>
              <a:t> </a:t>
            </a:r>
            <a:r>
              <a:rPr lang="ru-RU" b="1" dirty="0" err="1" smtClean="0"/>
              <a:t>форматування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4281518" cy="4840303"/>
          </a:xfrm>
        </p:spPr>
        <p:txBody>
          <a:bodyPr>
            <a:noAutofit/>
          </a:bodyPr>
          <a:lstStyle/>
          <a:p>
            <a:pPr marL="0" indent="533400">
              <a:buNone/>
            </a:pPr>
            <a:r>
              <a:rPr lang="ru-RU" sz="1800" b="1" dirty="0" err="1"/>
              <a:t>Ще</a:t>
            </a:r>
            <a:r>
              <a:rPr lang="ru-RU" sz="1800" b="1" dirty="0"/>
              <a:t> </a:t>
            </a:r>
            <a:r>
              <a:rPr lang="ru-RU" sz="1800" b="1" dirty="0" err="1"/>
              <a:t>однією</a:t>
            </a:r>
            <a:r>
              <a:rPr lang="ru-RU" sz="1800" b="1" dirty="0"/>
              <a:t> </a:t>
            </a:r>
            <a:r>
              <a:rPr lang="ru-RU" sz="1800" b="1" dirty="0" err="1"/>
              <a:t>особливістю</a:t>
            </a:r>
            <a:r>
              <a:rPr lang="ru-RU" sz="1800" b="1" dirty="0"/>
              <a:t> </a:t>
            </a:r>
            <a:r>
              <a:rPr lang="ru-RU" sz="1800" b="1" dirty="0" err="1"/>
              <a:t>форматування</a:t>
            </a:r>
            <a:r>
              <a:rPr lang="ru-RU" sz="1800" b="1" dirty="0"/>
              <a:t> </a:t>
            </a:r>
            <a:r>
              <a:rPr lang="ru-RU" sz="1800" b="1" dirty="0" err="1"/>
              <a:t>списків</a:t>
            </a:r>
            <a:r>
              <a:rPr lang="ru-RU" sz="1800" b="1" dirty="0"/>
              <a:t> </a:t>
            </a:r>
            <a:r>
              <a:rPr lang="ru-RU" sz="1800" b="1" dirty="0" err="1"/>
              <a:t>є</a:t>
            </a:r>
            <a:r>
              <a:rPr lang="ru-RU" sz="1800" b="1" dirty="0"/>
              <a:t> так </a:t>
            </a:r>
            <a:r>
              <a:rPr lang="ru-RU" sz="1800" b="1" dirty="0" err="1"/>
              <a:t>зване</a:t>
            </a:r>
            <a:r>
              <a:rPr lang="ru-RU" sz="1800" b="1" i="1" dirty="0"/>
              <a:t> </a:t>
            </a:r>
            <a:r>
              <a:rPr lang="ru-RU" sz="1800" b="1" i="1" dirty="0" err="1" smtClean="0"/>
              <a:t>автоматичне</a:t>
            </a:r>
            <a:r>
              <a:rPr lang="ru-RU" sz="1800" b="1" i="1" dirty="0" smtClean="0"/>
              <a:t> </a:t>
            </a:r>
            <a:r>
              <a:rPr lang="ru-RU" sz="1800" b="1" i="1" dirty="0" err="1"/>
              <a:t>форматування</a:t>
            </a:r>
            <a:r>
              <a:rPr lang="ru-RU" sz="1800" b="1" i="1" dirty="0"/>
              <a:t>.</a:t>
            </a:r>
            <a:r>
              <a:rPr lang="ru-RU" sz="1800" b="1" dirty="0"/>
              <a:t> </a:t>
            </a:r>
            <a:r>
              <a:rPr lang="ru-RU" sz="1800" b="1" dirty="0" err="1"/>
              <a:t>Якщо</a:t>
            </a:r>
            <a:r>
              <a:rPr lang="ru-RU" sz="1800" b="1" dirty="0"/>
              <a:t> </a:t>
            </a:r>
            <a:r>
              <a:rPr lang="ru-RU" sz="1800" b="1" dirty="0" err="1"/>
              <a:t>ви</a:t>
            </a:r>
            <a:r>
              <a:rPr lang="ru-RU" sz="1800" b="1" dirty="0"/>
              <a:t> ввели перший </a:t>
            </a:r>
            <a:r>
              <a:rPr lang="ru-RU" sz="1800" b="1" dirty="0" err="1"/>
              <a:t>елемент</a:t>
            </a:r>
            <a:r>
              <a:rPr lang="ru-RU" sz="1800" b="1" dirty="0"/>
              <a:t> списку </a:t>
            </a:r>
            <a:r>
              <a:rPr lang="ru-RU" sz="1800" b="1" dirty="0" err="1"/>
              <a:t>і</a:t>
            </a:r>
            <a:r>
              <a:rPr lang="ru-RU" sz="1800" b="1" dirty="0"/>
              <a:t> </a:t>
            </a:r>
            <a:r>
              <a:rPr lang="ru-RU" sz="1800" b="1" dirty="0" err="1" smtClean="0"/>
              <a:t>відформатували</a:t>
            </a:r>
            <a:r>
              <a:rPr lang="ru-RU" sz="1800" b="1" dirty="0" smtClean="0"/>
              <a:t> </a:t>
            </a:r>
            <a:r>
              <a:rPr lang="ru-RU" sz="1800" b="1" dirty="0" err="1"/>
              <a:t>його</a:t>
            </a:r>
            <a:r>
              <a:rPr lang="ru-RU" sz="1800" b="1" dirty="0"/>
              <a:t> </a:t>
            </a:r>
            <a:r>
              <a:rPr lang="ru-RU" sz="1800" b="1" dirty="0" err="1"/>
              <a:t>певним</a:t>
            </a:r>
            <a:r>
              <a:rPr lang="ru-RU" sz="1800" b="1" dirty="0"/>
              <a:t> чином, то </a:t>
            </a:r>
            <a:r>
              <a:rPr lang="ru-RU" sz="1800" b="1" dirty="0" err="1"/>
              <a:t>програма</a:t>
            </a:r>
            <a:r>
              <a:rPr lang="ru-RU" sz="1800" b="1" dirty="0"/>
              <a:t> автоматично </a:t>
            </a:r>
            <a:r>
              <a:rPr lang="ru-RU" sz="1800" b="1" dirty="0" err="1"/>
              <a:t>застосовуватиме</a:t>
            </a:r>
            <a:r>
              <a:rPr lang="ru-RU" sz="1800" b="1" dirty="0"/>
              <a:t> </a:t>
            </a:r>
            <a:r>
              <a:rPr lang="ru-RU" sz="1800" b="1" dirty="0" err="1"/>
              <a:t>такий</a:t>
            </a:r>
            <a:r>
              <a:rPr lang="ru-RU" sz="1800" b="1" dirty="0"/>
              <a:t> </a:t>
            </a:r>
            <a:r>
              <a:rPr lang="ru-RU" sz="1800" b="1" dirty="0" err="1"/>
              <a:t>саме</a:t>
            </a:r>
            <a:r>
              <a:rPr lang="ru-RU" sz="1800" b="1" dirty="0"/>
              <a:t> формат </a:t>
            </a:r>
            <a:r>
              <a:rPr lang="ru-RU" sz="1800" b="1" dirty="0" err="1"/>
              <a:t>і</a:t>
            </a:r>
            <a:r>
              <a:rPr lang="ru-RU" sz="1800" b="1" dirty="0"/>
              <a:t> для </a:t>
            </a:r>
            <a:r>
              <a:rPr lang="ru-RU" sz="1800" b="1" dirty="0" err="1"/>
              <a:t>інших</a:t>
            </a:r>
            <a:r>
              <a:rPr lang="ru-RU" sz="1800" b="1" dirty="0"/>
              <a:t> </a:t>
            </a:r>
            <a:r>
              <a:rPr lang="ru-RU" sz="1800" b="1" dirty="0" err="1"/>
              <a:t>елементів</a:t>
            </a:r>
            <a:r>
              <a:rPr lang="ru-RU" sz="1800" b="1" dirty="0"/>
              <a:t> </a:t>
            </a:r>
            <a:r>
              <a:rPr lang="ru-RU" sz="1800" b="1" dirty="0" err="1"/>
              <a:t>цього</a:t>
            </a:r>
            <a:r>
              <a:rPr lang="ru-RU" sz="1800" b="1" dirty="0"/>
              <a:t> списку </a:t>
            </a:r>
            <a:r>
              <a:rPr lang="ru-RU" sz="1800" b="1" dirty="0" err="1"/>
              <a:t>під</a:t>
            </a:r>
            <a:r>
              <a:rPr lang="ru-RU" sz="1800" b="1" dirty="0"/>
              <a:t> час </a:t>
            </a:r>
            <a:r>
              <a:rPr lang="ru-RU" sz="1800" b="1" dirty="0" err="1"/>
              <a:t>їх</a:t>
            </a:r>
            <a:r>
              <a:rPr lang="ru-RU" sz="1800" b="1" dirty="0"/>
              <a:t> </a:t>
            </a:r>
            <a:r>
              <a:rPr lang="ru-RU" sz="1800" b="1" dirty="0" err="1" smtClean="0"/>
              <a:t>уведення</a:t>
            </a:r>
            <a:r>
              <a:rPr lang="ru-RU" sz="1800" b="1" dirty="0"/>
              <a:t>. </a:t>
            </a:r>
            <a:endParaRPr lang="ru-RU" sz="1800" b="1" dirty="0" smtClean="0"/>
          </a:p>
          <a:p>
            <a:pPr marL="0" indent="533400">
              <a:buNone/>
            </a:pPr>
            <a:r>
              <a:rPr lang="ru-RU" sz="1800" b="1" dirty="0" smtClean="0"/>
              <a:t>Прикладом </a:t>
            </a:r>
            <a:r>
              <a:rPr lang="ru-RU" sz="1800" b="1" dirty="0" err="1"/>
              <a:t>застосування</a:t>
            </a:r>
            <a:r>
              <a:rPr lang="ru-RU" sz="1800" b="1" dirty="0"/>
              <a:t> такого </a:t>
            </a:r>
            <a:r>
              <a:rPr lang="ru-RU" sz="1800" b="1" dirty="0" err="1"/>
              <a:t>форматування</a:t>
            </a:r>
            <a:r>
              <a:rPr lang="ru-RU" sz="1800" b="1" dirty="0"/>
              <a:t> </a:t>
            </a:r>
            <a:r>
              <a:rPr lang="ru-RU" sz="1800" b="1" dirty="0" err="1"/>
              <a:t>може</a:t>
            </a:r>
            <a:r>
              <a:rPr lang="ru-RU" sz="1800" b="1" dirty="0"/>
              <a:t> бути </a:t>
            </a:r>
            <a:r>
              <a:rPr lang="ru-RU" sz="1800" b="1" dirty="0" err="1"/>
              <a:t>створення</a:t>
            </a:r>
            <a:r>
              <a:rPr lang="ru-RU" sz="1800" b="1" dirty="0"/>
              <a:t> </a:t>
            </a:r>
            <a:r>
              <a:rPr lang="ru-RU" sz="1800" b="1" dirty="0" err="1"/>
              <a:t>списків</a:t>
            </a:r>
            <a:r>
              <a:rPr lang="ru-RU" sz="1800" b="1" dirty="0"/>
              <a:t> </a:t>
            </a:r>
            <a:r>
              <a:rPr lang="ru-RU" sz="1800" b="1" dirty="0" err="1"/>
              <a:t>означень</a:t>
            </a:r>
            <a:r>
              <a:rPr lang="ru-RU" sz="1800" b="1" dirty="0"/>
              <a:t> </a:t>
            </a:r>
            <a:r>
              <a:rPr lang="ru-RU" sz="1800" b="1" dirty="0" err="1"/>
              <a:t>термінів</a:t>
            </a:r>
            <a:r>
              <a:rPr lang="ru-RU" sz="1800" b="1" dirty="0"/>
              <a:t>. У </a:t>
            </a:r>
            <a:r>
              <a:rPr lang="ru-RU" sz="1800" b="1" dirty="0" err="1"/>
              <a:t>наступних</a:t>
            </a:r>
            <a:r>
              <a:rPr lang="ru-RU" sz="1800" b="1" dirty="0"/>
              <a:t> рядках списку </a:t>
            </a:r>
            <a:r>
              <a:rPr lang="ru-RU" sz="1800" b="1" dirty="0" err="1"/>
              <a:t>таке</a:t>
            </a:r>
            <a:r>
              <a:rPr lang="ru-RU" sz="1800" b="1" dirty="0"/>
              <a:t> </a:t>
            </a:r>
            <a:r>
              <a:rPr lang="ru-RU" sz="1800" b="1" dirty="0" err="1"/>
              <a:t>форматування</a:t>
            </a:r>
            <a:r>
              <a:rPr lang="ru-RU" sz="1800" b="1" dirty="0"/>
              <a:t> </a:t>
            </a:r>
            <a:r>
              <a:rPr lang="ru-RU" sz="1800" b="1" dirty="0" smtClean="0"/>
              <a:t>буде </a:t>
            </a:r>
            <a:r>
              <a:rPr lang="ru-RU" sz="1800" b="1" dirty="0" err="1"/>
              <a:t>повторюватися</a:t>
            </a:r>
            <a:r>
              <a:rPr lang="ru-RU" sz="1800" b="1" dirty="0"/>
              <a:t> та автоматично </a:t>
            </a:r>
            <a:r>
              <a:rPr lang="ru-RU" sz="1800" b="1" dirty="0" err="1"/>
              <a:t>перемикатися</a:t>
            </a:r>
            <a:r>
              <a:rPr lang="ru-RU" sz="1800" b="1" dirty="0"/>
              <a:t> </a:t>
            </a:r>
            <a:r>
              <a:rPr lang="ru-RU" sz="1800" b="1" dirty="0" err="1"/>
              <a:t>з</a:t>
            </a:r>
            <a:r>
              <a:rPr lang="ru-RU" sz="1800" b="1" dirty="0"/>
              <a:t> курсиву на </a:t>
            </a:r>
            <a:r>
              <a:rPr lang="ru-RU" sz="1800" b="1" dirty="0" err="1" smtClean="0"/>
              <a:t>звичайний</a:t>
            </a:r>
            <a:r>
              <a:rPr lang="ru-RU" sz="1800" b="1" dirty="0" smtClean="0"/>
              <a:t> </a:t>
            </a:r>
            <a:r>
              <a:rPr lang="ru-RU" sz="1800" b="1" dirty="0"/>
              <a:t>шрифт </a:t>
            </a:r>
            <a:r>
              <a:rPr lang="ru-RU" sz="1800" b="1" dirty="0" err="1"/>
              <a:t>під</a:t>
            </a:r>
            <a:r>
              <a:rPr lang="ru-RU" sz="1800" b="1" dirty="0"/>
              <a:t> час </a:t>
            </a:r>
            <a:r>
              <a:rPr lang="ru-RU" sz="1800" b="1" dirty="0" err="1"/>
              <a:t>уведення</a:t>
            </a:r>
            <a:r>
              <a:rPr lang="ru-RU" sz="1800" b="1" dirty="0"/>
              <a:t> </a:t>
            </a:r>
            <a:r>
              <a:rPr lang="ru-RU" sz="1800" b="1" dirty="0" err="1"/>
              <a:t>роздільника</a:t>
            </a:r>
            <a:r>
              <a:rPr lang="ru-RU" sz="1800" b="1" dirty="0"/>
              <a:t> (знака тире).</a:t>
            </a:r>
            <a:endParaRPr lang="ru-RU" sz="1800" dirty="0"/>
          </a:p>
          <a:p>
            <a:pPr marL="0" indent="533400">
              <a:buNone/>
            </a:pPr>
            <a:endParaRPr lang="ru-RU" sz="18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err="1"/>
              <a:t>Міста-герої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:</a:t>
            </a:r>
          </a:p>
          <a:p>
            <a:pPr lvl="0"/>
            <a:r>
              <a:rPr lang="ru-RU" i="1" dirty="0" err="1"/>
              <a:t>Керч</a:t>
            </a:r>
            <a:r>
              <a:rPr lang="ru-RU" dirty="0"/>
              <a:t> —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республіканського</a:t>
            </a:r>
            <a:r>
              <a:rPr lang="ru-RU" dirty="0"/>
              <a:t> </a:t>
            </a:r>
            <a:r>
              <a:rPr lang="ru-RU" dirty="0" err="1"/>
              <a:t>підпорядкування</a:t>
            </a:r>
            <a:r>
              <a:rPr lang="ru-RU" dirty="0"/>
              <a:t> в АР </a:t>
            </a:r>
            <a:r>
              <a:rPr lang="ru-RU" dirty="0" err="1"/>
              <a:t>Крим</a:t>
            </a:r>
            <a:r>
              <a:rPr lang="ru-RU" dirty="0"/>
              <a:t>. </a:t>
            </a:r>
            <a:r>
              <a:rPr lang="ru-RU" dirty="0" err="1"/>
              <a:t>Розташоване</a:t>
            </a:r>
            <a:r>
              <a:rPr lang="ru-RU" dirty="0"/>
              <a:t> на </a:t>
            </a:r>
            <a:r>
              <a:rPr lang="ru-RU" dirty="0" err="1"/>
              <a:t>узбережжі</a:t>
            </a:r>
            <a:r>
              <a:rPr lang="ru-RU" dirty="0"/>
              <a:t> </a:t>
            </a:r>
            <a:r>
              <a:rPr lang="ru-RU" dirty="0" err="1" smtClean="0"/>
              <a:t>Керченської</a:t>
            </a:r>
            <a:r>
              <a:rPr lang="ru-RU" dirty="0" smtClean="0"/>
              <a:t> </a:t>
            </a:r>
            <a:r>
              <a:rPr lang="ru-RU" dirty="0"/>
              <a:t>протоки, на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Керченського</a:t>
            </a:r>
            <a:r>
              <a:rPr lang="ru-RU" dirty="0"/>
              <a:t> </a:t>
            </a:r>
            <a:r>
              <a:rPr lang="ru-RU" dirty="0" err="1"/>
              <a:t>півострова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Чорним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Азовським</a:t>
            </a:r>
            <a:r>
              <a:rPr lang="ru-RU" dirty="0"/>
              <a:t> морями.</a:t>
            </a:r>
          </a:p>
          <a:p>
            <a:pPr lvl="0"/>
            <a:r>
              <a:rPr lang="ru-RU" i="1" cap="small" dirty="0" err="1"/>
              <a:t>Київ</a:t>
            </a:r>
            <a:r>
              <a:rPr lang="ru-RU" dirty="0"/>
              <a:t> — </a:t>
            </a:r>
            <a:r>
              <a:rPr lang="ru-RU" dirty="0" err="1"/>
              <a:t>столиця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найстаріших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Розташований</a:t>
            </a:r>
            <a:r>
              <a:rPr lang="ru-RU" dirty="0"/>
              <a:t> у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 </a:t>
            </a:r>
            <a:r>
              <a:rPr lang="ru-RU" dirty="0" err="1"/>
              <a:t>Дніпра</a:t>
            </a:r>
            <a:r>
              <a:rPr lang="ru-RU" dirty="0"/>
              <a:t>, в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Наддніпрянщині</a:t>
            </a:r>
            <a:r>
              <a:rPr lang="ru-RU" dirty="0"/>
              <a:t>. </a:t>
            </a:r>
            <a:r>
              <a:rPr lang="ru-RU" dirty="0" err="1"/>
              <a:t>Провідний</a:t>
            </a:r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, </a:t>
            </a:r>
            <a:r>
              <a:rPr lang="ru-RU" dirty="0" err="1"/>
              <a:t>соціально-економічний</a:t>
            </a:r>
            <a:r>
              <a:rPr lang="ru-RU" dirty="0"/>
              <a:t> та </a:t>
            </a:r>
            <a:r>
              <a:rPr lang="ru-RU" dirty="0" err="1"/>
              <a:t>науковий</a:t>
            </a:r>
            <a:r>
              <a:rPr lang="ru-RU" dirty="0"/>
              <a:t> центр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pPr lvl="0"/>
            <a:r>
              <a:rPr lang="ru-RU" i="1" dirty="0"/>
              <a:t>Одеса</a:t>
            </a:r>
            <a:r>
              <a:rPr lang="ru-RU" dirty="0"/>
              <a:t> — </a:t>
            </a:r>
            <a:r>
              <a:rPr lang="ru-RU" dirty="0" err="1"/>
              <a:t>місто</a:t>
            </a:r>
            <a:r>
              <a:rPr lang="ru-RU" dirty="0"/>
              <a:t> на </a:t>
            </a:r>
            <a:r>
              <a:rPr lang="ru-RU" dirty="0" err="1"/>
              <a:t>чорноморському</a:t>
            </a:r>
            <a:r>
              <a:rPr lang="ru-RU" dirty="0"/>
              <a:t> </a:t>
            </a:r>
            <a:r>
              <a:rPr lang="ru-RU" dirty="0" err="1"/>
              <a:t>узбережжі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/>
              <a:t>,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морський</a:t>
            </a:r>
            <a:r>
              <a:rPr lang="ru-RU" dirty="0"/>
              <a:t> порт в </a:t>
            </a:r>
            <a:r>
              <a:rPr lang="ru-RU" dirty="0" err="1"/>
              <a:t>країні</a:t>
            </a:r>
            <a:r>
              <a:rPr lang="ru-RU" dirty="0"/>
              <a:t>,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обласного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центр </a:t>
            </a:r>
            <a:r>
              <a:rPr lang="ru-RU" dirty="0" err="1"/>
              <a:t>Одеської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</a:t>
            </a:r>
          </a:p>
          <a:p>
            <a:r>
              <a:rPr lang="ru-RU" i="1" dirty="0"/>
              <a:t>Севастополь</a:t>
            </a:r>
            <a:r>
              <a:rPr lang="ru-RU" dirty="0"/>
              <a:t> — </a:t>
            </a:r>
            <a:r>
              <a:rPr lang="ru-RU" dirty="0" err="1"/>
              <a:t>портове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державного </a:t>
            </a:r>
            <a:r>
              <a:rPr lang="ru-RU" dirty="0" err="1"/>
              <a:t>підпорядкування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розташоване</a:t>
            </a:r>
            <a:r>
              <a:rPr lang="ru-RU" dirty="0"/>
              <a:t> 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/>
              <a:t>заході</a:t>
            </a:r>
            <a:r>
              <a:rPr lang="ru-RU" dirty="0"/>
              <a:t> </a:t>
            </a:r>
            <a:r>
              <a:rPr lang="ru-RU" dirty="0" err="1"/>
              <a:t>Кримського</a:t>
            </a:r>
            <a:r>
              <a:rPr lang="ru-RU" dirty="0"/>
              <a:t> </a:t>
            </a:r>
            <a:r>
              <a:rPr lang="ru-RU" dirty="0" err="1"/>
              <a:t>півострова</a:t>
            </a:r>
            <a:r>
              <a:rPr lang="ru-RU" dirty="0"/>
              <a:t>,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узбережжі</a:t>
            </a:r>
            <a:r>
              <a:rPr lang="ru-RU" dirty="0"/>
              <a:t> </a:t>
            </a:r>
            <a:r>
              <a:rPr lang="ru-RU" dirty="0" err="1"/>
              <a:t>численних</a:t>
            </a:r>
            <a:r>
              <a:rPr lang="ru-RU" dirty="0"/>
              <a:t> бухт Чорного моря.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EC78-4C55-46FE-99FC-E3E001E969E6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Вікно для створення нового стилю списку</a:t>
            </a:r>
            <a:endParaRPr lang="ru-RU" sz="3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1357298"/>
            <a:ext cx="61573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7108-CC6D-4989-8E0C-5019946F2A0E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СЗОШ№ 8 м. Хмельницького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uk-UA" dirty="0" smtClean="0"/>
              <a:t>Вставлення колонтитулів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44" y="785794"/>
            <a:ext cx="7715304" cy="5340369"/>
          </a:xfrm>
        </p:spPr>
        <p:txBody>
          <a:bodyPr>
            <a:normAutofit fontScale="62500" lnSpcReduction="20000"/>
          </a:bodyPr>
          <a:lstStyle/>
          <a:p>
            <a:pPr marL="0" indent="266700">
              <a:buNone/>
            </a:pPr>
            <a:r>
              <a:rPr lang="uk-UA" b="1" dirty="0" smtClean="0"/>
              <a:t>На сторінки текстового документа у </a:t>
            </a:r>
            <a:r>
              <a:rPr lang="en-US" b="1" dirty="0" smtClean="0"/>
              <a:t>Word </a:t>
            </a:r>
            <a:r>
              <a:rPr lang="ru-RU" b="1" dirty="0" smtClean="0"/>
              <a:t>2007 </a:t>
            </a:r>
            <a:r>
              <a:rPr lang="uk-UA" b="1" dirty="0" smtClean="0"/>
              <a:t>можна вставляти колонтитули, скориставшись готовою колекцією шаблонів колонтитулів, або створити власні колонтитули, які можна зберегти в колекції. Відображаються колонтитули в документі тільки в режимах Розмітка сторінки та Читання. Опрацювання основного тексту документа під час роботи з колонтитулами неможливе.</a:t>
            </a:r>
            <a:endParaRPr lang="ru-RU" dirty="0" smtClean="0"/>
          </a:p>
          <a:p>
            <a:pPr marL="0" indent="266700">
              <a:buNone/>
            </a:pPr>
            <a:r>
              <a:rPr lang="uk-UA" b="1" dirty="0" smtClean="0"/>
              <a:t>Для вставлення колонтитулів використовують елементи керування групи Колонтитули вкладки Вставлення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266700">
              <a:buNone/>
            </a:pPr>
            <a:r>
              <a:rPr lang="uk-UA" b="1" dirty="0" smtClean="0"/>
              <a:t>Для розміщення на кожній сторінці документа колонтитула з готової колекції шаблонів потрібно:</a:t>
            </a:r>
            <a:endParaRPr lang="ru-RU" dirty="0" smtClean="0"/>
          </a:p>
          <a:p>
            <a:pPr marL="447675" indent="180975">
              <a:buFont typeface="+mj-lt"/>
              <a:buAutoNum type="arabicParenR"/>
            </a:pPr>
            <a:r>
              <a:rPr lang="uk-UA" b="1" dirty="0" smtClean="0"/>
              <a:t> Вибрати на Стрічці вкладку Вставлення.</a:t>
            </a:r>
            <a:endParaRPr lang="ru-RU" dirty="0" smtClean="0"/>
          </a:p>
          <a:p>
            <a:pPr marL="447675" indent="180975">
              <a:buFont typeface="+mj-lt"/>
              <a:buAutoNum type="arabicParenR"/>
            </a:pPr>
            <a:r>
              <a:rPr lang="uk-UA" b="1" dirty="0" smtClean="0"/>
              <a:t> Вибрати в групі Колонтитули одну з команд Верхній колонтитул або Нижній колонтитул.</a:t>
            </a:r>
            <a:endParaRPr lang="ru-RU" dirty="0" smtClean="0"/>
          </a:p>
          <a:p>
            <a:pPr marL="447675" indent="180975">
              <a:buFont typeface="+mj-lt"/>
              <a:buAutoNum type="arabicParenR"/>
            </a:pPr>
            <a:r>
              <a:rPr lang="uk-UA" b="1" dirty="0" smtClean="0"/>
              <a:t> Вибрати в запропонованому списку шаблонів колонтитулів бажаний.</a:t>
            </a:r>
            <a:endParaRPr lang="ru-RU" dirty="0" smtClean="0"/>
          </a:p>
          <a:p>
            <a:pPr marL="447675" indent="180975">
              <a:buFont typeface="+mj-lt"/>
              <a:buAutoNum type="arabicParenR"/>
            </a:pPr>
            <a:r>
              <a:rPr lang="uk-UA" b="1" dirty="0" smtClean="0"/>
              <a:t> Увести потрібний текст у відповідні текстові поля шаблону.</a:t>
            </a:r>
            <a:endParaRPr lang="ru-RU" dirty="0" smtClean="0"/>
          </a:p>
          <a:p>
            <a:pPr marL="447675" indent="180975">
              <a:buFont typeface="+mj-lt"/>
              <a:buAutoNum type="arabicParenR"/>
            </a:pPr>
            <a:r>
              <a:rPr lang="uk-UA" b="1" dirty="0" smtClean="0"/>
              <a:t> Закрити вікно створення колонтитула, виконавши</a:t>
            </a:r>
            <a:r>
              <a:rPr lang="uk-UA" b="1" i="1" dirty="0" smtClean="0"/>
              <a:t> Знаряддя для колонтитулів,</a:t>
            </a:r>
            <a:r>
              <a:rPr lang="ru-RU" b="1" i="1" dirty="0" smtClean="0"/>
              <a:t> </a:t>
            </a:r>
            <a:r>
              <a:rPr lang="uk-UA" b="1" i="1" dirty="0" smtClean="0"/>
              <a:t>Конструктор, Закрити,</a:t>
            </a:r>
            <a:r>
              <a:rPr lang="ru-RU" b="1" i="1" dirty="0" smtClean="0"/>
              <a:t> </a:t>
            </a:r>
            <a:r>
              <a:rPr lang="uk-UA" b="1" i="1" dirty="0" smtClean="0"/>
              <a:t>Закрити колонтитули</a:t>
            </a:r>
            <a:r>
              <a:rPr lang="ru-RU" b="1" dirty="0" smtClean="0"/>
              <a:t>, </a:t>
            </a:r>
            <a:r>
              <a:rPr lang="uk-UA" b="1" dirty="0" smtClean="0"/>
              <a:t>або двічі клацнути поза полем колонтитула.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AC1-8D41-4D67-8E35-C5D8003CD9E3}" type="datetime1">
              <a:rPr lang="uk-UA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СЗОШ № 8 м.Хмельницького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3071810"/>
            <a:ext cx="156411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857232"/>
            <a:ext cx="590813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872146" cy="8572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Вставлення колонтитулів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AC1-8D41-4D67-8E35-C5D8003CD9E3}" type="datetime1">
              <a:rPr lang="uk-UA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СЗОШ № 8 м.Хмельницького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2124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714620"/>
            <a:ext cx="5929322" cy="7858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5173" y="3857628"/>
            <a:ext cx="7208827" cy="1000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1285860"/>
            <a:ext cx="2741612" cy="4525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42844" y="142852"/>
            <a:ext cx="3571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71538" y="1428736"/>
            <a:ext cx="3571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1000108"/>
            <a:ext cx="3571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357554" y="2714620"/>
            <a:ext cx="3571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000364" y="3857628"/>
            <a:ext cx="3571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r>
              <a:rPr lang="uk-UA" b="1" dirty="0" smtClean="0"/>
              <a:t>Змінення колонтитула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AC1-8D41-4D67-8E35-C5D8003CD9E3}" type="datetime1">
              <a:rPr lang="uk-UA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СЗОШ № 8 м.Хмельницького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44" y="928670"/>
            <a:ext cx="8786874" cy="5286412"/>
          </a:xfrm>
        </p:spPr>
        <p:txBody>
          <a:bodyPr>
            <a:normAutofit fontScale="47500" lnSpcReduction="20000"/>
          </a:bodyPr>
          <a:lstStyle/>
          <a:p>
            <a:pPr marL="0" indent="266700">
              <a:buNone/>
            </a:pPr>
            <a:r>
              <a:rPr lang="uk-UA" b="1" dirty="0" smtClean="0"/>
              <a:t>Для змінення колонтитула, створеного на основі шаблону, або для створення власного колонтитула потрібно виконати</a:t>
            </a:r>
            <a:r>
              <a:rPr lang="uk-UA" b="1" i="1" dirty="0" smtClean="0"/>
              <a:t> Вставлення,</a:t>
            </a:r>
            <a:r>
              <a:rPr lang="ru-RU" b="1" i="1" dirty="0" smtClean="0"/>
              <a:t> </a:t>
            </a:r>
            <a:r>
              <a:rPr lang="uk-UA" b="1" i="1" dirty="0" smtClean="0"/>
              <a:t>Колонтитули,</a:t>
            </a:r>
            <a:r>
              <a:rPr lang="ru-RU" b="1" i="1" dirty="0" smtClean="0"/>
              <a:t> </a:t>
            </a:r>
            <a:r>
              <a:rPr lang="uk-UA" b="1" i="1" dirty="0" smtClean="0"/>
              <a:t>Верхній (Нижній) колонтитул,</a:t>
            </a:r>
            <a:r>
              <a:rPr lang="ru-RU" b="1" i="1" dirty="0" smtClean="0"/>
              <a:t> </a:t>
            </a:r>
            <a:r>
              <a:rPr lang="uk-UA" b="1" i="1" dirty="0" smtClean="0"/>
              <a:t>Змінити верхній (нижній) колонтитул.</a:t>
            </a:r>
            <a:r>
              <a:rPr lang="uk-UA" b="1" dirty="0" smtClean="0"/>
              <a:t> Потім увести новий текст колонтитула в поле Заголовок. За необхідності текст можна редагувати і форматувати звичайними способами.</a:t>
            </a:r>
          </a:p>
          <a:p>
            <a:pPr marL="0" indent="266700">
              <a:buNone/>
            </a:pPr>
            <a:endParaRPr lang="uk-UA" b="1" dirty="0" smtClean="0"/>
          </a:p>
          <a:p>
            <a:pPr marL="0" indent="266700">
              <a:buNone/>
            </a:pPr>
            <a:endParaRPr lang="uk-UA" b="1" dirty="0" smtClean="0"/>
          </a:p>
          <a:p>
            <a:pPr marL="0" indent="266700">
              <a:buNone/>
            </a:pPr>
            <a:endParaRPr lang="uk-UA" b="1" dirty="0" smtClean="0"/>
          </a:p>
          <a:p>
            <a:pPr marL="0" indent="266700">
              <a:buNone/>
            </a:pPr>
            <a:endParaRPr lang="uk-UA" b="1" dirty="0" smtClean="0"/>
          </a:p>
          <a:p>
            <a:pPr marL="0" indent="266700">
              <a:buNone/>
            </a:pPr>
            <a:endParaRPr lang="uk-UA" b="1" dirty="0" smtClean="0"/>
          </a:p>
          <a:p>
            <a:pPr marL="0" indent="266700">
              <a:buNone/>
            </a:pPr>
            <a:endParaRPr lang="uk-UA" b="1" dirty="0" smtClean="0"/>
          </a:p>
          <a:p>
            <a:pPr marL="0" indent="266700">
              <a:buNone/>
            </a:pPr>
            <a:r>
              <a:rPr lang="uk-UA" b="1" dirty="0" smtClean="0"/>
              <a:t>Під час роботи з колонтитулами на Стрічці з'являється тимчасова вкладка Конструктор</a:t>
            </a:r>
            <a:r>
              <a:rPr lang="ru-RU" b="1" dirty="0" smtClean="0"/>
              <a:t>. </a:t>
            </a:r>
            <a:r>
              <a:rPr lang="uk-UA" b="1" dirty="0" smtClean="0"/>
              <a:t>Використовуючи відповідні кнопки груп Колонтитули та Вставити, у колонтитул можна вставити номер сторінки </a:t>
            </a:r>
            <a:r>
              <a:rPr lang="ru-RU" b="1" dirty="0" smtClean="0"/>
              <a:t>— </a:t>
            </a:r>
            <a:r>
              <a:rPr lang="uk-UA" b="1" dirty="0" smtClean="0"/>
              <a:t>кнопка Номер сторінки</a:t>
            </a:r>
            <a:r>
              <a:rPr lang="ru-RU" b="1" dirty="0" smtClean="0"/>
              <a:t>, </a:t>
            </a:r>
            <a:r>
              <a:rPr lang="uk-UA" b="1" dirty="0" smtClean="0"/>
              <a:t>поточну дату і час, рисунок та ін. Розміщення вмісту колонтитула відносно верхнього чи нижнього краю сторінки регулюється відповідними лічильниками в групі Розташування.</a:t>
            </a:r>
            <a:endParaRPr lang="ru-RU" dirty="0" smtClean="0"/>
          </a:p>
          <a:p>
            <a:pPr marL="0" indent="266700">
              <a:buNone/>
            </a:pPr>
            <a:r>
              <a:rPr lang="uk-UA" b="1" dirty="0" smtClean="0"/>
              <a:t>Для переходу з поля верхнього колонтитула до поля нижнього колонтитула і назад використовується кнопка Перейти до верхнього (нижнього) колонтитула в групі Навігація вкладки Конструктор.</a:t>
            </a:r>
            <a:endParaRPr lang="ru-RU" dirty="0" smtClean="0"/>
          </a:p>
          <a:p>
            <a:pPr marL="0" indent="266700">
              <a:buNone/>
            </a:pPr>
            <a:r>
              <a:rPr lang="uk-UA" b="1" dirty="0" smtClean="0"/>
              <a:t>Створений колонтитул можна застосувати до всього документа, до парних чи непарних сторінок або до першої сторінки. Вибрати область застосування створеного колонтитула можна в групі Параметри. Встановлення значень деяких властивостей колонтитулів також можна здійснити і на вкладці Макет діалогового вікна Параметри сторінки.</a:t>
            </a:r>
            <a:endParaRPr lang="ru-RU" dirty="0" smtClean="0"/>
          </a:p>
          <a:p>
            <a:pPr marL="361950" indent="-361950">
              <a:buNone/>
            </a:pPr>
            <a:endParaRPr lang="ru-RU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7715304" cy="1000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Відкриття документа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Закриття документа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42844" y="2285992"/>
            <a:ext cx="4429156" cy="400379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1. У вікні програми клацнути кнопку “</a:t>
            </a:r>
            <a:r>
              <a:rPr lang="en-US" dirty="0" smtClean="0"/>
              <a:t>Office</a:t>
            </a:r>
            <a:r>
              <a:rPr lang="uk-UA" dirty="0" smtClean="0"/>
              <a:t>”, у полі справа вибрати потрібний документ, якщо такий є серед останніх документів, що опрацьовувались.</a:t>
            </a:r>
          </a:p>
          <a:p>
            <a:pPr>
              <a:buNone/>
            </a:pPr>
            <a:r>
              <a:rPr lang="uk-UA" dirty="0" smtClean="0"/>
              <a:t>2. Клацнути команду       Відкрити на панелі швидкого доступу, у вікні Відкривання документа вказати диск, папку, ім'я файлу, Відкрити.</a:t>
            </a:r>
          </a:p>
          <a:p>
            <a:pPr>
              <a:buNone/>
            </a:pPr>
            <a:r>
              <a:rPr lang="uk-UA" dirty="0" smtClean="0"/>
              <a:t>3. Перейти на диск, папку, де міститься файл, двічі клацнути на значку потрібного </a:t>
            </a:r>
            <a:r>
              <a:rPr lang="uk-UA" dirty="0" err="1" smtClean="0"/>
              <a:t>файла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572000" y="2285992"/>
            <a:ext cx="4429156" cy="40075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1. Двічі клацнути на кнопці  </a:t>
            </a:r>
          </a:p>
          <a:p>
            <a:pPr>
              <a:buNone/>
            </a:pPr>
            <a:r>
              <a:rPr lang="uk-UA" dirty="0" smtClean="0"/>
              <a:t>               “</a:t>
            </a:r>
            <a:r>
              <a:rPr lang="en-US" dirty="0" smtClean="0"/>
              <a:t>Office</a:t>
            </a:r>
            <a:r>
              <a:rPr lang="uk-UA" dirty="0" smtClean="0"/>
              <a:t>”.</a:t>
            </a:r>
          </a:p>
          <a:p>
            <a:pPr>
              <a:buNone/>
            </a:pPr>
            <a:r>
              <a:rPr lang="uk-UA" dirty="0" smtClean="0"/>
              <a:t>2. Клацнути кнопку “</a:t>
            </a:r>
            <a:r>
              <a:rPr lang="en-US" dirty="0" smtClean="0"/>
              <a:t>Office</a:t>
            </a:r>
            <a:r>
              <a:rPr lang="uk-UA" dirty="0" smtClean="0"/>
              <a:t>”, Закрити. </a:t>
            </a:r>
          </a:p>
          <a:p>
            <a:pPr>
              <a:buNone/>
            </a:pPr>
            <a:r>
              <a:rPr lang="uk-UA" dirty="0" smtClean="0"/>
              <a:t>3. Клацнути кнопку Закрити вікно </a:t>
            </a:r>
          </a:p>
          <a:p>
            <a:pPr>
              <a:buNone/>
            </a:pPr>
            <a:r>
              <a:rPr lang="uk-UA" dirty="0" smtClean="0"/>
              <a:t>4. На панелі завдань в контекстному меню значка файлу виконати команду Закрити.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 документом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00504"/>
            <a:ext cx="312286" cy="242889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714620"/>
            <a:ext cx="400050" cy="3810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86256"/>
            <a:ext cx="304802" cy="25667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5572140"/>
            <a:ext cx="1468442" cy="107156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uk-UA" dirty="0" smtClean="0"/>
              <a:t>Видалення колонтитула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197493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uk-UA" sz="2600" i="1" dirty="0" smtClean="0"/>
              <a:t>Для видалення колонтитула слід виконати</a:t>
            </a:r>
            <a:r>
              <a:rPr lang="uk-UA" sz="2600" dirty="0" smtClean="0"/>
              <a:t> Вставлення Колонтитули,</a:t>
            </a:r>
            <a:r>
              <a:rPr lang="ru-RU" sz="2600" dirty="0" smtClean="0"/>
              <a:t> </a:t>
            </a:r>
            <a:r>
              <a:rPr lang="uk-UA" sz="2600" dirty="0" smtClean="0"/>
              <a:t>Верхній (Нижній) колонтитул,</a:t>
            </a:r>
            <a:r>
              <a:rPr lang="ru-RU" sz="2600" dirty="0" smtClean="0"/>
              <a:t> </a:t>
            </a:r>
            <a:r>
              <a:rPr lang="uk-UA" sz="2600" dirty="0" smtClean="0"/>
              <a:t>Видалити верхній (нижній) колонтитул.</a:t>
            </a:r>
          </a:p>
          <a:p>
            <a:pPr marL="0" indent="447675">
              <a:buNone/>
            </a:pPr>
            <a:endParaRPr lang="uk-UA" sz="2600" dirty="0" smtClean="0"/>
          </a:p>
          <a:p>
            <a:pPr marL="0" indent="447675">
              <a:buNone/>
            </a:pPr>
            <a:r>
              <a:rPr lang="uk-UA" sz="2600" dirty="0" smtClean="0"/>
              <a:t>Якщо колонтитули для різних частин документа повинні бути різними, то перед їхнім створенням документ треба поділити на</a:t>
            </a:r>
            <a:r>
              <a:rPr lang="uk-UA" sz="2600" i="1" dirty="0" smtClean="0"/>
              <a:t> розділи.</a:t>
            </a:r>
            <a:r>
              <a:rPr lang="uk-UA" sz="2600" dirty="0" smtClean="0"/>
              <a:t> Використовують розділи, коли потрібно для різних частин документа встановити різні властивості сторінок, різну нумерацію, використати різні колонтитули, розмістити текст у різній кількості колонок тощо.</a:t>
            </a:r>
          </a:p>
          <a:p>
            <a:pPr marL="0" indent="447675">
              <a:buNone/>
            </a:pPr>
            <a:endParaRPr lang="uk-UA" dirty="0" smtClean="0"/>
          </a:p>
          <a:p>
            <a:pPr marL="0" indent="447675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AC1-8D41-4D67-8E35-C5D8003CD9E3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СЗОШ № 8 м.Хмельницького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928802"/>
            <a:ext cx="3542134" cy="7143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143512"/>
            <a:ext cx="5715040" cy="8572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Розрив розділу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>
            <a:normAutofit fontScale="70000" lnSpcReduction="20000"/>
          </a:bodyPr>
          <a:lstStyle/>
          <a:p>
            <a:pPr marL="0" indent="447675">
              <a:buNone/>
            </a:pPr>
            <a:r>
              <a:rPr lang="uk-UA" dirty="0" smtClean="0"/>
              <a:t>У тому місці документа, де повинен розпочатися новий розділ, треба вставити</a:t>
            </a:r>
            <a:r>
              <a:rPr lang="uk-UA" i="1" dirty="0" smtClean="0"/>
              <a:t> розрив розділу.</a:t>
            </a:r>
            <a:r>
              <a:rPr lang="uk-UA" dirty="0" smtClean="0"/>
              <a:t> Для цього треба виконати</a:t>
            </a:r>
            <a:r>
              <a:rPr lang="uk-UA" i="1" dirty="0" smtClean="0"/>
              <a:t> </a:t>
            </a:r>
          </a:p>
          <a:p>
            <a:pPr marL="0" indent="447675">
              <a:buNone/>
            </a:pPr>
            <a:r>
              <a:rPr lang="uk-UA" i="1" dirty="0" smtClean="0"/>
              <a:t>Розмітка сторінки, Параметри сторінки, Розриви</a:t>
            </a:r>
            <a:r>
              <a:rPr lang="uk-UA" dirty="0" smtClean="0"/>
              <a:t> і вибрати в списку Розриви розділів потрібний варіант. На місці розриву буде вставлено прихований символ, наприклад такий:</a:t>
            </a:r>
            <a:endParaRPr lang="ru-RU" dirty="0" smtClean="0"/>
          </a:p>
          <a:p>
            <a:pPr marL="0" indent="447675">
              <a:buNone/>
            </a:pPr>
            <a:r>
              <a:rPr lang="uk-UA" dirty="0" smtClean="0"/>
              <a:t>Розрив розділу </a:t>
            </a:r>
            <a:r>
              <a:rPr lang="ru-RU" dirty="0" smtClean="0"/>
              <a:t>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uk-UA" dirty="0" smtClean="0"/>
              <a:t>наступної сторінки)</a:t>
            </a:r>
            <a:endParaRPr lang="ru-RU" dirty="0" smtClean="0"/>
          </a:p>
          <a:p>
            <a:pPr marL="0" indent="447675">
              <a:buNone/>
            </a:pPr>
            <a:r>
              <a:rPr lang="uk-UA" dirty="0" smtClean="0"/>
              <a:t>Коли документ поділено на розділи, можна змінити для кожного розділу параметри сторінок, у тому числі і вставити різні колонтитули.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AC1-8D41-4D67-8E35-C5D8003CD9E3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СЗОШ № 8 м.Хмельницького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14422"/>
            <a:ext cx="4067151" cy="121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00306"/>
            <a:ext cx="2867032" cy="370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Нумерація сторінок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4572032" cy="4911741"/>
          </a:xfrm>
        </p:spPr>
        <p:txBody>
          <a:bodyPr>
            <a:normAutofit fontScale="77500" lnSpcReduction="20000"/>
          </a:bodyPr>
          <a:lstStyle/>
          <a:p>
            <a:pPr marL="0" indent="447675" algn="just">
              <a:buNone/>
            </a:pPr>
            <a:r>
              <a:rPr lang="uk-UA" b="1" dirty="0" smtClean="0"/>
              <a:t>Зручним способом нумерації сторінок документа є використання команди </a:t>
            </a:r>
          </a:p>
          <a:p>
            <a:pPr marL="0" indent="447675" algn="just">
              <a:buNone/>
            </a:pPr>
            <a:r>
              <a:rPr lang="uk-UA" b="1" dirty="0" smtClean="0"/>
              <a:t>Номер сторінки групи Колонтитули вкладки Вставлення, яка відкриває список можливих варіантів розміщення номерів (</a:t>
            </a:r>
            <a:r>
              <a:rPr lang="uk-UA" b="1" i="1" dirty="0" smtClean="0"/>
              <a:t>внизу</a:t>
            </a:r>
            <a:r>
              <a:rPr lang="uk-UA" b="1" dirty="0" smtClean="0"/>
              <a:t> чи</a:t>
            </a:r>
            <a:r>
              <a:rPr lang="uk-UA" b="1" i="1" dirty="0" smtClean="0"/>
              <a:t> вгорі </a:t>
            </a:r>
            <a:r>
              <a:rPr lang="uk-UA" b="1" dirty="0" smtClean="0"/>
              <a:t>сторінки) та способів їх вирівнювання (</a:t>
            </a:r>
            <a:r>
              <a:rPr lang="uk-UA" b="1" i="1" dirty="0" smtClean="0"/>
              <a:t>справа, зліва, по центру</a:t>
            </a:r>
            <a:r>
              <a:rPr lang="uk-UA" b="1" dirty="0" smtClean="0"/>
              <a:t> тощо). За потреби можна налаштувати формат номера, вказавши вид нумерації, початковий номер та інше в діалоговому вікні Формат номера сторінки</a:t>
            </a:r>
            <a:r>
              <a:rPr lang="ru-RU" b="1" dirty="0" smtClean="0"/>
              <a:t>, </a:t>
            </a:r>
            <a:r>
              <a:rPr lang="uk-UA" b="1" dirty="0" smtClean="0"/>
              <a:t>яке відкривається вибором однойменної команди.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AC1-8D41-4D67-8E35-C5D8003CD9E3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СЗОШ № 8 м.Хмельницького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77147" y="3500438"/>
            <a:ext cx="2866853" cy="28363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1071570" cy="10875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285860"/>
            <a:ext cx="2571768" cy="17393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7B9899"/>
                </a:solidFill>
              </a:rPr>
              <a:t>Вставка номера сторінки</a:t>
            </a:r>
            <a:endParaRPr lang="ru-RU" dirty="0" smtClean="0">
              <a:solidFill>
                <a:srgbClr val="7B9899"/>
              </a:solidFill>
            </a:endParaRPr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3301108" cy="1500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841372" cy="7572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72074"/>
            <a:ext cx="1214446" cy="6040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893060"/>
            <a:ext cx="1785950" cy="6553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4000504"/>
            <a:ext cx="1419225" cy="581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4643446"/>
            <a:ext cx="676275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5500702"/>
            <a:ext cx="457200" cy="352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52825" y="928670"/>
            <a:ext cx="55911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Попередній перегляд  документа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214423"/>
            <a:ext cx="5286380" cy="3714775"/>
          </a:xfrm>
        </p:spPr>
        <p:txBody>
          <a:bodyPr>
            <a:noAutofit/>
          </a:bodyPr>
          <a:lstStyle/>
          <a:p>
            <a:pPr marL="0" indent="447675">
              <a:buNone/>
            </a:pPr>
            <a:r>
              <a:rPr lang="uk-UA" sz="1200" b="1" dirty="0" smtClean="0"/>
              <a:t>Щоб з'ясувати, як виглядатиме створений документ на папері, слід переглянути його в режимі Попередній перегляд, виконавши</a:t>
            </a:r>
            <a:r>
              <a:rPr lang="uk-UA" sz="1200" b="1" i="1" dirty="0" smtClean="0"/>
              <a:t> </a:t>
            </a:r>
            <a:r>
              <a:rPr lang="en-US" sz="1200" b="1" i="1" dirty="0" smtClean="0">
                <a:solidFill>
                  <a:srgbClr val="C00000"/>
                </a:solidFill>
              </a:rPr>
              <a:t>Office </a:t>
            </a:r>
            <a:r>
              <a:rPr lang="ru-RU" sz="1200" b="1" i="1" dirty="0" smtClean="0">
                <a:solidFill>
                  <a:srgbClr val="C00000"/>
                </a:solidFill>
              </a:rPr>
              <a:t>=&gt; </a:t>
            </a:r>
            <a:r>
              <a:rPr lang="uk-UA" sz="1200" b="1" i="1" dirty="0" smtClean="0">
                <a:solidFill>
                  <a:srgbClr val="C00000"/>
                </a:solidFill>
              </a:rPr>
              <a:t>Друк </a:t>
            </a:r>
            <a:r>
              <a:rPr lang="ru-RU" sz="1200" b="1" i="1" dirty="0" smtClean="0">
                <a:solidFill>
                  <a:srgbClr val="C00000"/>
                </a:solidFill>
              </a:rPr>
              <a:t>=&gt; </a:t>
            </a:r>
            <a:r>
              <a:rPr lang="uk-UA" sz="1200" b="1" i="1" dirty="0" smtClean="0">
                <a:solidFill>
                  <a:srgbClr val="C00000"/>
                </a:solidFill>
              </a:rPr>
              <a:t>Попередній перегляд.</a:t>
            </a:r>
            <a:r>
              <a:rPr lang="uk-UA" sz="1200" b="1" dirty="0" smtClean="0">
                <a:solidFill>
                  <a:srgbClr val="C00000"/>
                </a:solidFill>
              </a:rPr>
              <a:t> </a:t>
            </a:r>
          </a:p>
          <a:p>
            <a:pPr marL="0" indent="447675">
              <a:buNone/>
            </a:pPr>
            <a:r>
              <a:rPr lang="uk-UA" sz="1200" b="1" dirty="0" smtClean="0"/>
              <a:t>Після цього відкривається відповідна вкладка, використовуючи інструменти керування якої можна:</a:t>
            </a:r>
            <a:endParaRPr lang="ru-RU" sz="1200" dirty="0" smtClean="0"/>
          </a:p>
          <a:p>
            <a:pPr marL="266700" indent="180975"/>
            <a:r>
              <a:rPr lang="uk-UA" sz="1200" b="1" dirty="0" smtClean="0"/>
              <a:t>установити різний масштаб перегляду документа (група Масштаб);</a:t>
            </a:r>
            <a:endParaRPr lang="ru-RU" sz="1200" dirty="0" smtClean="0"/>
          </a:p>
          <a:p>
            <a:pPr marL="266700" indent="180975"/>
            <a:r>
              <a:rPr lang="uk-UA" sz="1200" b="1" dirty="0" smtClean="0"/>
              <a:t>змінити значення властивостей сторінки (група Параметри сторінки);</a:t>
            </a:r>
            <a:endParaRPr lang="ru-RU" sz="1200" dirty="0" smtClean="0"/>
          </a:p>
          <a:p>
            <a:pPr marL="266700" indent="180975"/>
            <a:r>
              <a:rPr lang="uk-UA" sz="1200" b="1" dirty="0" smtClean="0"/>
              <a:t>здійснити навігацію документом (кнопки Наступна сторінка та Попередня сторінка в групі Попередній перегляд);</a:t>
            </a:r>
            <a:endParaRPr lang="ru-RU" sz="1200" dirty="0" smtClean="0"/>
          </a:p>
          <a:p>
            <a:pPr marL="266700" indent="180975"/>
            <a:r>
              <a:rPr lang="uk-UA" sz="1200" b="1" dirty="0" smtClean="0"/>
              <a:t>налаштувати параметри друку документа і надрукувати його (кнопки групи Друк)</a:t>
            </a:r>
          </a:p>
          <a:p>
            <a:pPr marL="0" indent="361950">
              <a:buNone/>
            </a:pPr>
            <a:r>
              <a:rPr lang="uk-UA" sz="1200" b="1" dirty="0" smtClean="0"/>
              <a:t>Зручною можливістю режиму попереднього перегляду документа є команда Скоротити на сторінку. За вибору цієї команди </a:t>
            </a:r>
            <a:r>
              <a:rPr lang="ru-RU" sz="1200" b="1" dirty="0" smtClean="0"/>
              <a:t> </a:t>
            </a:r>
            <a:r>
              <a:rPr lang="uk-UA" sz="1200" b="1" dirty="0" smtClean="0"/>
              <a:t>програма автоматично зменшує розмір кожного символу документа і міжрядкових інтервалів для зменшення кількості сторінок текстового документа на одну сторінку. Цю команду доцільно застосовувати до документів, що мають незначну кількість рядків тексту на останній сторінці.</a:t>
            </a:r>
            <a:endParaRPr lang="ru-RU" sz="1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CA76-7DC5-471E-9524-7386CE292B0F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СЗОШ № 8 м.Хмельницького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85860"/>
            <a:ext cx="3429024" cy="31575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636"/>
            <a:ext cx="8344717" cy="12144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071546"/>
          </a:xfrm>
        </p:spPr>
        <p:txBody>
          <a:bodyPr>
            <a:normAutofit/>
          </a:bodyPr>
          <a:lstStyle/>
          <a:p>
            <a:r>
              <a:rPr lang="uk-UA" sz="3800" dirty="0" smtClean="0"/>
              <a:t>Масштаб відображення документа у вікні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4352956" cy="5054617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sz="3100" dirty="0" smtClean="0"/>
              <a:t>Для зручності роботи з документом можна встановити необхідний </a:t>
            </a:r>
            <a:r>
              <a:rPr lang="uk-UA" sz="3100" b="1" i="1" dirty="0" smtClean="0">
                <a:solidFill>
                  <a:srgbClr val="C00000"/>
                </a:solidFill>
              </a:rPr>
              <a:t>масштаб</a:t>
            </a:r>
            <a:r>
              <a:rPr lang="uk-UA" sz="3100" dirty="0" smtClean="0"/>
              <a:t> його відображення у вікні. </a:t>
            </a:r>
          </a:p>
          <a:p>
            <a:pPr marL="0" indent="361950">
              <a:buNone/>
            </a:pPr>
            <a:r>
              <a:rPr lang="uk-UA" sz="3100" dirty="0" smtClean="0"/>
              <a:t>Для цього потрібно в </a:t>
            </a:r>
            <a:r>
              <a:rPr lang="uk-UA" sz="3100" dirty="0" smtClean="0">
                <a:solidFill>
                  <a:srgbClr val="C00000"/>
                </a:solidFill>
              </a:rPr>
              <a:t>Рядку стану</a:t>
            </a:r>
            <a:r>
              <a:rPr lang="uk-UA" sz="3100" dirty="0" smtClean="0"/>
              <a:t> перемістити повзунок встановлення масштабу в потрібне місце або збільшити  (зменшити) масштаб, вибравши відповідну кнопку.</a:t>
            </a:r>
            <a:endParaRPr lang="ru-RU" sz="3100" dirty="0" smtClean="0"/>
          </a:p>
          <a:p>
            <a:pPr marL="0" indent="361950">
              <a:buNone/>
            </a:pPr>
            <a:r>
              <a:rPr lang="uk-UA" sz="3100" dirty="0" smtClean="0"/>
              <a:t>Установлення режиму перегляду документа і масштабу його відображення можна здійснити, використовуючи елементи керування відповідних груп вкладки </a:t>
            </a:r>
            <a:r>
              <a:rPr lang="uk-UA" sz="3100" dirty="0" smtClean="0">
                <a:solidFill>
                  <a:srgbClr val="C00000"/>
                </a:solidFill>
              </a:rPr>
              <a:t>Вигляд</a:t>
            </a:r>
            <a:r>
              <a:rPr lang="uk-UA" sz="3100" dirty="0" smtClean="0"/>
              <a:t>. </a:t>
            </a:r>
            <a:endParaRPr lang="ru-RU" sz="31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AC1-8D41-4D67-8E35-C5D8003CD9E3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СЗОШ № 8 м.Хмельницького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35</a:t>
            </a:fld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14554"/>
            <a:ext cx="4371879" cy="5403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714751"/>
            <a:ext cx="3786215" cy="17099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/>
          </a:bodyPr>
          <a:lstStyle/>
          <a:p>
            <a:r>
              <a:rPr lang="uk-UA" sz="3000" dirty="0" smtClean="0"/>
              <a:t>Вікно</a:t>
            </a:r>
            <a:r>
              <a:rPr lang="en-US" sz="3000" dirty="0" smtClean="0"/>
              <a:t> </a:t>
            </a:r>
            <a:r>
              <a:rPr lang="uk-UA" sz="3000" dirty="0" smtClean="0"/>
              <a:t>програми </a:t>
            </a:r>
            <a:r>
              <a:rPr lang="en-US" sz="3000" dirty="0" smtClean="0"/>
              <a:t>Microsoft Word 2007</a:t>
            </a:r>
            <a:endParaRPr lang="ru-RU" sz="3000" dirty="0"/>
          </a:p>
        </p:txBody>
      </p:sp>
      <p:pic>
        <p:nvPicPr>
          <p:cNvPr id="6" name="Содержимое 5" descr="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7527"/>
            <a:ext cx="8229600" cy="4211309"/>
          </a:xfrm>
        </p:spPr>
      </p:pic>
      <p:sp>
        <p:nvSpPr>
          <p:cNvPr id="7" name="TextBox 6"/>
          <p:cNvSpPr txBox="1"/>
          <p:nvPr/>
        </p:nvSpPr>
        <p:spPr>
          <a:xfrm>
            <a:off x="1643042" y="1214422"/>
            <a:ext cx="157163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Рядок заголовка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1214422"/>
            <a:ext cx="85725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Лінійки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1214422"/>
            <a:ext cx="128588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Рядок меню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2066" y="1214422"/>
            <a:ext cx="178595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Панелі інструментів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00892" y="1214422"/>
            <a:ext cx="17145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Кнопки керування вікном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12" y="6143644"/>
            <a:ext cx="207170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Смуги прокручування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6143644"/>
            <a:ext cx="121444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Рядок стану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857356" y="6143644"/>
            <a:ext cx="157163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Робоча область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>
            <a:stCxn id="9" idx="2"/>
          </p:cNvCxnSpPr>
          <p:nvPr/>
        </p:nvCxnSpPr>
        <p:spPr>
          <a:xfrm rot="5400000">
            <a:off x="-453367" y="2547038"/>
            <a:ext cx="2335431" cy="2857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9" idx="2"/>
          </p:cNvCxnSpPr>
          <p:nvPr/>
        </p:nvCxnSpPr>
        <p:spPr>
          <a:xfrm rot="16200000" flipH="1">
            <a:off x="1332584" y="1046839"/>
            <a:ext cx="1621049" cy="25717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7" idx="2"/>
          </p:cNvCxnSpPr>
          <p:nvPr/>
        </p:nvCxnSpPr>
        <p:spPr>
          <a:xfrm rot="16200000" flipH="1">
            <a:off x="2725625" y="1225434"/>
            <a:ext cx="335164" cy="92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0" idx="2"/>
          </p:cNvCxnSpPr>
          <p:nvPr/>
        </p:nvCxnSpPr>
        <p:spPr>
          <a:xfrm rot="5400000">
            <a:off x="3903559" y="1761220"/>
            <a:ext cx="550273" cy="722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2"/>
          </p:cNvCxnSpPr>
          <p:nvPr/>
        </p:nvCxnSpPr>
        <p:spPr>
          <a:xfrm rot="5400000">
            <a:off x="4851471" y="1315296"/>
            <a:ext cx="691225" cy="15359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1" idx="2"/>
          </p:cNvCxnSpPr>
          <p:nvPr/>
        </p:nvCxnSpPr>
        <p:spPr>
          <a:xfrm rot="16200000" flipH="1">
            <a:off x="5601570" y="2101113"/>
            <a:ext cx="834101" cy="1071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2" idx="2"/>
          </p:cNvCxnSpPr>
          <p:nvPr/>
        </p:nvCxnSpPr>
        <p:spPr>
          <a:xfrm rot="16200000" flipH="1">
            <a:off x="8012601" y="1583189"/>
            <a:ext cx="191160" cy="5000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5" idx="0"/>
          </p:cNvCxnSpPr>
          <p:nvPr/>
        </p:nvCxnSpPr>
        <p:spPr>
          <a:xfrm rot="5400000" flipH="1" flipV="1">
            <a:off x="2465379" y="5607865"/>
            <a:ext cx="713574" cy="3579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4" idx="0"/>
          </p:cNvCxnSpPr>
          <p:nvPr/>
        </p:nvCxnSpPr>
        <p:spPr>
          <a:xfrm rot="16200000" flipV="1">
            <a:off x="4661299" y="5982910"/>
            <a:ext cx="285750" cy="357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3" idx="0"/>
          </p:cNvCxnSpPr>
          <p:nvPr/>
        </p:nvCxnSpPr>
        <p:spPr>
          <a:xfrm rot="5400000" flipH="1" flipV="1">
            <a:off x="6733000" y="4304117"/>
            <a:ext cx="2428891" cy="12501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Виведення списку можливих дій з документом</a:t>
            </a:r>
            <a:endParaRPr lang="ru-RU" dirty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00188"/>
            <a:ext cx="3952875" cy="2476500"/>
          </a:xfrm>
          <a:noFill/>
          <a:ln>
            <a:solidFill>
              <a:schemeClr val="tx1"/>
            </a:solidFill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500188"/>
            <a:ext cx="4448175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3405940">
            <a:off x="271833" y="2037730"/>
            <a:ext cx="1000125" cy="150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Об'єкти сторінки та їхні властивості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Властивості сторінки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447675">
              <a:buNone/>
            </a:pPr>
            <a:r>
              <a:rPr lang="uk-UA" dirty="0" smtClean="0"/>
              <a:t>Під час створення текстового документа у </a:t>
            </a:r>
            <a:r>
              <a:rPr lang="en-US" dirty="0" smtClean="0"/>
              <a:t>Word </a:t>
            </a:r>
            <a:r>
              <a:rPr lang="ru-RU" dirty="0" smtClean="0"/>
              <a:t>2007 </a:t>
            </a:r>
            <a:r>
              <a:rPr lang="uk-UA" dirty="0" smtClean="0"/>
              <a:t>він автоматично розбивається на сторінки відповідно до тих значень властивостей, які встановлені в цьому документі.</a:t>
            </a:r>
            <a:endParaRPr lang="ru-RU" dirty="0" smtClean="0"/>
          </a:p>
          <a:p>
            <a:pPr marL="0" indent="447675">
              <a:buNone/>
            </a:pPr>
            <a:r>
              <a:rPr lang="uk-UA" b="1" dirty="0" smtClean="0"/>
              <a:t>Сторінка</a:t>
            </a:r>
            <a:r>
              <a:rPr lang="uk-UA" dirty="0" smtClean="0"/>
              <a:t> як об'єкт текстового документа має такі властивості:</a:t>
            </a:r>
            <a:r>
              <a:rPr lang="uk-UA" b="1" dirty="0" smtClean="0"/>
              <a:t> </a:t>
            </a:r>
          </a:p>
          <a:p>
            <a:pPr marL="180975" indent="266700"/>
            <a:r>
              <a:rPr lang="uk-UA" b="1" dirty="0" smtClean="0"/>
              <a:t>розмір сторінки, </a:t>
            </a:r>
          </a:p>
          <a:p>
            <a:pPr marL="180975" indent="266700"/>
            <a:r>
              <a:rPr lang="uk-UA" b="1" dirty="0" smtClean="0"/>
              <a:t>розміри полів, </a:t>
            </a:r>
          </a:p>
          <a:p>
            <a:pPr marL="180975" indent="266700"/>
            <a:r>
              <a:rPr lang="uk-UA" b="1" dirty="0" smtClean="0"/>
              <a:t>орієнтація сторінки,</a:t>
            </a:r>
            <a:r>
              <a:rPr lang="uk-UA" dirty="0" smtClean="0"/>
              <a:t> </a:t>
            </a:r>
          </a:p>
          <a:p>
            <a:pPr marL="180975" indent="266700"/>
            <a:r>
              <a:rPr lang="uk-UA" dirty="0" smtClean="0"/>
              <a:t>наявність</a:t>
            </a:r>
            <a:r>
              <a:rPr lang="uk-UA" b="1" dirty="0" smtClean="0"/>
              <a:t> колонтитулів, </a:t>
            </a:r>
          </a:p>
          <a:p>
            <a:pPr marL="180975" indent="266700"/>
            <a:r>
              <a:rPr lang="uk-UA" dirty="0" smtClean="0"/>
              <a:t>вид</a:t>
            </a:r>
            <a:r>
              <a:rPr lang="uk-UA" b="1" dirty="0" smtClean="0"/>
              <a:t> вертикального   </a:t>
            </a:r>
          </a:p>
          <a:p>
            <a:pPr marL="180975" indent="266700">
              <a:buNone/>
            </a:pPr>
            <a:r>
              <a:rPr lang="uk-UA" b="1" dirty="0" smtClean="0"/>
              <a:t>вирівнювання</a:t>
            </a:r>
            <a:r>
              <a:rPr lang="uk-UA" dirty="0" smtClean="0"/>
              <a:t> тексту на сторінці,</a:t>
            </a:r>
            <a:r>
              <a:rPr lang="uk-UA" b="1" dirty="0" smtClean="0"/>
              <a:t> </a:t>
            </a:r>
          </a:p>
          <a:p>
            <a:pPr marL="180975" indent="266700"/>
            <a:r>
              <a:rPr lang="uk-UA" b="1" dirty="0" smtClean="0"/>
              <a:t>колір тла</a:t>
            </a:r>
            <a:r>
              <a:rPr lang="uk-UA" dirty="0" smtClean="0"/>
              <a:t> сторінки, </a:t>
            </a:r>
          </a:p>
          <a:p>
            <a:pPr marL="180975" indent="266700"/>
            <a:r>
              <a:rPr lang="uk-UA" b="1" dirty="0" smtClean="0"/>
              <a:t>тип межі</a:t>
            </a:r>
            <a:r>
              <a:rPr lang="uk-UA" dirty="0" smtClean="0"/>
              <a:t> сторінки та ін.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dirty="0" smtClean="0"/>
              <a:t>Вкладка Розмітка сторінки. </a:t>
            </a:r>
          </a:p>
          <a:p>
            <a:pPr algn="ctr"/>
            <a:r>
              <a:rPr lang="uk-UA" dirty="0" smtClean="0"/>
              <a:t>Група вказівок Параметри сторінки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4572000" y="2357430"/>
            <a:ext cx="4333907" cy="1000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AC1-8D41-4D67-8E35-C5D8003CD9E3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СЗОШ № 8 м.Хмельницького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Властивості сторінки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Розміри сторінки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3951288"/>
          </a:xfrm>
        </p:spPr>
        <p:txBody>
          <a:bodyPr>
            <a:normAutofit lnSpcReduction="10000"/>
          </a:bodyPr>
          <a:lstStyle/>
          <a:p>
            <a:pPr marL="0" indent="447675" algn="just">
              <a:buNone/>
            </a:pPr>
            <a:r>
              <a:rPr lang="uk-UA" b="1" dirty="0" smtClean="0">
                <a:solidFill>
                  <a:srgbClr val="00B050"/>
                </a:solidFill>
              </a:rPr>
              <a:t>Розміри</a:t>
            </a:r>
            <a:r>
              <a:rPr lang="uk-UA" dirty="0" smtClean="0">
                <a:solidFill>
                  <a:srgbClr val="00B050"/>
                </a:solidFill>
              </a:rPr>
              <a:t> сторінки </a:t>
            </a:r>
            <a:r>
              <a:rPr lang="ru-RU" dirty="0" smtClean="0">
                <a:solidFill>
                  <a:srgbClr val="00B050"/>
                </a:solidFill>
              </a:rPr>
              <a:t>- </a:t>
            </a:r>
            <a:r>
              <a:rPr lang="uk-UA" dirty="0" smtClean="0">
                <a:solidFill>
                  <a:srgbClr val="00B050"/>
                </a:solidFill>
              </a:rPr>
              <a:t>це</a:t>
            </a:r>
            <a:r>
              <a:rPr lang="uk-UA" i="1" dirty="0" smtClean="0">
                <a:solidFill>
                  <a:srgbClr val="00B050"/>
                </a:solidFill>
              </a:rPr>
              <a:t> висота</a:t>
            </a:r>
            <a:r>
              <a:rPr lang="uk-UA" dirty="0" smtClean="0">
                <a:solidFill>
                  <a:srgbClr val="00B050"/>
                </a:solidFill>
              </a:rPr>
              <a:t> і</a:t>
            </a:r>
            <a:r>
              <a:rPr lang="uk-UA" i="1" dirty="0" smtClean="0">
                <a:solidFill>
                  <a:srgbClr val="00B050"/>
                </a:solidFill>
              </a:rPr>
              <a:t> ширина</a:t>
            </a:r>
            <a:r>
              <a:rPr lang="uk-UA" dirty="0" smtClean="0">
                <a:solidFill>
                  <a:srgbClr val="00B050"/>
                </a:solidFill>
              </a:rPr>
              <a:t> сторінки документа. </a:t>
            </a:r>
          </a:p>
          <a:p>
            <a:pPr marL="0" indent="447675" algn="just">
              <a:buNone/>
            </a:pPr>
            <a:r>
              <a:rPr lang="uk-UA" dirty="0" smtClean="0"/>
              <a:t>Ці значення за замовчуванням задаються в сантиметрах. Розміри сторінки можна задати і форматом аркуша паперу (наприклад, А4, А5, </a:t>
            </a:r>
            <a:r>
              <a:rPr lang="en-US" dirty="0" smtClean="0"/>
              <a:t>Letter</a:t>
            </a:r>
            <a:r>
              <a:rPr lang="ru-RU" dirty="0" smtClean="0"/>
              <a:t>), </a:t>
            </a:r>
            <a:r>
              <a:rPr lang="uk-UA" dirty="0" smtClean="0"/>
              <a:t>якщо висота і ширина сторінки збігаються з одним із стандартних значень.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A3A-2157-475C-ACFB-7347FB14150F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СЗОШ № 8 м.Хмельницького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928694" cy="131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4" y="928670"/>
            <a:ext cx="2286016" cy="55221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сторінки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</p:spPr>
        <p:txBody>
          <a:bodyPr/>
          <a:lstStyle/>
          <a:p>
            <a:r>
              <a:rPr lang="uk-UA" dirty="0" smtClean="0"/>
              <a:t>Поля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42844" y="1928802"/>
            <a:ext cx="4354544" cy="4197361"/>
          </a:xfrm>
        </p:spPr>
        <p:txBody>
          <a:bodyPr>
            <a:normAutofit fontScale="70000" lnSpcReduction="20000"/>
          </a:bodyPr>
          <a:lstStyle/>
          <a:p>
            <a:pPr marL="0" indent="447675">
              <a:buNone/>
            </a:pPr>
            <a:r>
              <a:rPr lang="uk-UA" b="1" dirty="0" smtClean="0"/>
              <a:t>Поля - це області сторінки вздовж її країв. На сторінці є</a:t>
            </a:r>
            <a:r>
              <a:rPr lang="uk-UA" b="1" i="1" dirty="0" smtClean="0"/>
              <a:t> верхнє, нижнє, ліве</a:t>
            </a:r>
            <a:r>
              <a:rPr lang="uk-UA" b="1" dirty="0" smtClean="0"/>
              <a:t> і</a:t>
            </a:r>
            <a:r>
              <a:rPr lang="uk-UA" b="1" i="1" dirty="0" smtClean="0"/>
              <a:t> праве</a:t>
            </a:r>
            <a:r>
              <a:rPr lang="uk-UA" b="1" dirty="0" smtClean="0"/>
              <a:t> поля. </a:t>
            </a:r>
          </a:p>
          <a:p>
            <a:pPr marL="0" indent="447675">
              <a:buNone/>
            </a:pPr>
            <a:r>
              <a:rPr lang="uk-UA" b="1" dirty="0" smtClean="0"/>
              <a:t>Розміри полів за замовчуванням задаються в сантиметрах. Ліве і праве поля частіше залишаються незаповненими, а на верхньому і нижньому полях можуть розміщуватися</a:t>
            </a:r>
            <a:r>
              <a:rPr lang="uk-UA" b="1" i="1" dirty="0" smtClean="0"/>
              <a:t> колонтитули.</a:t>
            </a:r>
            <a:endParaRPr lang="ru-RU" dirty="0" smtClean="0"/>
          </a:p>
          <a:p>
            <a:pPr marL="0" indent="447675">
              <a:buNone/>
            </a:pPr>
            <a:r>
              <a:rPr lang="uk-UA" b="1" dirty="0" smtClean="0"/>
              <a:t>Якщо документ планується друкувати з обох сторін аркуша, то доцільно встановити</a:t>
            </a:r>
            <a:r>
              <a:rPr lang="uk-UA" b="1" i="1" dirty="0" smtClean="0"/>
              <a:t> дзеркальні</a:t>
            </a:r>
            <a:r>
              <a:rPr lang="uk-UA" b="1" dirty="0" smtClean="0"/>
              <a:t> поля, які в такому випадку називаються </a:t>
            </a:r>
            <a:r>
              <a:rPr lang="uk-UA" b="1" i="1" dirty="0" smtClean="0"/>
              <a:t>внутрішнім</a:t>
            </a:r>
            <a:r>
              <a:rPr lang="uk-UA" b="1" dirty="0" smtClean="0"/>
              <a:t> і</a:t>
            </a:r>
            <a:r>
              <a:rPr lang="uk-UA" b="1" i="1" dirty="0" smtClean="0"/>
              <a:t> зовнішнім</a:t>
            </a:r>
            <a:r>
              <a:rPr lang="uk-UA" b="1" dirty="0" smtClean="0"/>
              <a:t> полями замість лівого і правого</a:t>
            </a:r>
            <a:r>
              <a:rPr lang="ru-RU" b="1" dirty="0" smtClean="0"/>
              <a:t>. </a:t>
            </a:r>
          </a:p>
          <a:p>
            <a:pPr marL="0" indent="447675">
              <a:buNone/>
            </a:pPr>
            <a:r>
              <a:rPr lang="uk-UA" b="1" dirty="0" smtClean="0"/>
              <a:t>Якщо надрукований документ буде зшиватися, то для цього потрібно залишити деякий додатковий простір, який визначається полем</a:t>
            </a:r>
            <a:r>
              <a:rPr lang="uk-UA" b="1" i="1" dirty="0" smtClean="0"/>
              <a:t> корінця</a:t>
            </a:r>
            <a:r>
              <a:rPr lang="uk-UA" b="1" dirty="0" smtClean="0"/>
              <a:t> та його </a:t>
            </a:r>
            <a:r>
              <a:rPr lang="uk-UA" b="1" i="1" dirty="0" smtClean="0"/>
              <a:t>розташуванням</a:t>
            </a:r>
            <a:r>
              <a:rPr lang="uk-UA" b="1" dirty="0" smtClean="0"/>
              <a:t> (зверху чи зліва).</a:t>
            </a:r>
            <a:endParaRPr lang="ru-RU" dirty="0" smtClean="0"/>
          </a:p>
          <a:p>
            <a:pPr marL="0" indent="447675">
              <a:buNone/>
            </a:pP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Різновиди полів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A3A-2157-475C-ACFB-7347FB14150F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СЗОШ № 8 м.Хмельницького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642942" cy="10192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94484" y="2307661"/>
            <a:ext cx="3342857" cy="36857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Налаштовування полів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8928-8297-4D55-A07F-6F184B169ADA}" type="datetime1">
              <a:rPr lang="uk-UA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СЗОШ № 8 м.Хмельницького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517-69BE-41D3-8D95-45F4FDE1D4C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6905" y="1600200"/>
            <a:ext cx="37301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20E49C-C9A7-4EB6-9F0E-E4F4AA281D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2949</Words>
  <Application>Microsoft Office PowerPoint</Application>
  <PresentationFormat>Экран (4:3)</PresentationFormat>
  <Paragraphs>308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Вивчаємо інформатику</vt:lpstr>
      <vt:lpstr> </vt:lpstr>
      <vt:lpstr>Робота з документом</vt:lpstr>
      <vt:lpstr>Вікно програми Microsoft Word 2007</vt:lpstr>
      <vt:lpstr>Виведення списку можливих дій з документом</vt:lpstr>
      <vt:lpstr>Об'єкти сторінки та їхні властивості</vt:lpstr>
      <vt:lpstr>Властивості сторінки</vt:lpstr>
      <vt:lpstr>Властивості сторінки</vt:lpstr>
      <vt:lpstr>Налаштовування полів</vt:lpstr>
      <vt:lpstr>Властивості сторінки</vt:lpstr>
      <vt:lpstr>Схема розміщення об'єктів сторінки</vt:lpstr>
      <vt:lpstr>Вкладка Поля вікна Параметри сторінки</vt:lpstr>
      <vt:lpstr>Списки та їхнє створення в текстовому документі</vt:lpstr>
      <vt:lpstr>Способи оформлення деякого фрагмента тексту у вигляді маркованого чи нумерованого списку</vt:lpstr>
      <vt:lpstr>Створення списків </vt:lpstr>
      <vt:lpstr>Створення списків </vt:lpstr>
      <vt:lpstr>Способи оформлення деякого фрагмента тексту у вигляді маркованого чи нумерованого списку</vt:lpstr>
      <vt:lpstr>Перетворення на список</vt:lpstr>
      <vt:lpstr>Багаторівневі списки</vt:lpstr>
      <vt:lpstr>Багаторівневий  список стилів</vt:lpstr>
      <vt:lpstr>Редагування списків</vt:lpstr>
      <vt:lpstr>Зміна нумерації</vt:lpstr>
      <vt:lpstr>Сортування списку</vt:lpstr>
      <vt:lpstr>Форматування списків</vt:lpstr>
      <vt:lpstr>Автоматичне форматування</vt:lpstr>
      <vt:lpstr>Вікно для створення нового стилю списку</vt:lpstr>
      <vt:lpstr>Вставлення колонтитулів</vt:lpstr>
      <vt:lpstr>Вставлення колонтитулів</vt:lpstr>
      <vt:lpstr>Змінення колонтитула</vt:lpstr>
      <vt:lpstr>Видалення колонтитула</vt:lpstr>
      <vt:lpstr>Розрив розділу</vt:lpstr>
      <vt:lpstr>Нумерація сторінок</vt:lpstr>
      <vt:lpstr>Вставка номера сторінки</vt:lpstr>
      <vt:lpstr>Попередній перегляд  документа</vt:lpstr>
      <vt:lpstr>Масштаб відображення документа у вікні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Доска и мелки</dc:title>
  <dc:creator>KEK$</dc:creator>
  <cp:lastModifiedBy>Ира</cp:lastModifiedBy>
  <cp:revision>27</cp:revision>
  <dcterms:created xsi:type="dcterms:W3CDTF">2010-10-28T18:51:07Z</dcterms:created>
  <dcterms:modified xsi:type="dcterms:W3CDTF">2015-01-18T21:28:27Z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TC030009532</vt:lpwstr>
  </property>
</Properties>
</file>