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7" r:id="rId2"/>
    <p:sldId id="258" r:id="rId3"/>
    <p:sldId id="259" r:id="rId4"/>
    <p:sldId id="260" r:id="rId5"/>
    <p:sldId id="276" r:id="rId6"/>
    <p:sldId id="261" r:id="rId7"/>
    <p:sldId id="271" r:id="rId8"/>
    <p:sldId id="280" r:id="rId9"/>
    <p:sldId id="281" r:id="rId10"/>
    <p:sldId id="282" r:id="rId11"/>
    <p:sldId id="283" r:id="rId12"/>
    <p:sldId id="277" r:id="rId13"/>
    <p:sldId id="278" r:id="rId14"/>
    <p:sldId id="262" r:id="rId15"/>
    <p:sldId id="272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85" r:id="rId28"/>
    <p:sldId id="273" r:id="rId29"/>
    <p:sldId id="303" r:id="rId30"/>
    <p:sldId id="263" r:id="rId31"/>
    <p:sldId id="274" r:id="rId32"/>
    <p:sldId id="297" r:id="rId33"/>
    <p:sldId id="298" r:id="rId34"/>
    <p:sldId id="264" r:id="rId35"/>
    <p:sldId id="265" r:id="rId36"/>
    <p:sldId id="299" r:id="rId37"/>
    <p:sldId id="300" r:id="rId38"/>
    <p:sldId id="266" r:id="rId39"/>
    <p:sldId id="267" r:id="rId40"/>
    <p:sldId id="301" r:id="rId41"/>
    <p:sldId id="302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67" autoAdjust="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image" Target="../media/image62.png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EC13AD-3F9E-4C1E-809B-D8407B40D04A}" type="doc">
      <dgm:prSet loTypeId="urn:microsoft.com/office/officeart/2005/8/layout/vList4#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5A9370-8D0F-46BD-A681-ACAAC3BC426C}">
      <dgm:prSet phldrT="[Текст]" custT="1"/>
      <dgm:spPr/>
      <dgm:t>
        <a:bodyPr/>
        <a:lstStyle/>
        <a:p>
          <a:r>
            <a:rPr lang="ru-RU" sz="1400" dirty="0" smtClean="0">
              <a:latin typeface="Calibri" pitchFamily="34" charset="0"/>
            </a:rPr>
            <a:t>Текст	</a:t>
          </a:r>
          <a:endParaRPr lang="ru-RU" sz="1400" dirty="0">
            <a:latin typeface="Calibri" pitchFamily="34" charset="0"/>
          </a:endParaRPr>
        </a:p>
      </dgm:t>
    </dgm:pt>
    <dgm:pt modelId="{EE17D4D5-7CA7-45B3-94C4-62225D852FA5}" type="parTrans" cxnId="{9C2475E8-7288-4462-BE08-E3FF3D2CD108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E8536FD5-0622-47CD-8A86-84B2E1CA4DA3}" type="sibTrans" cxnId="{9C2475E8-7288-4462-BE08-E3FF3D2CD108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C8F2E77A-F9A6-4606-A5B8-52E17C9D3770}">
      <dgm:prSet phldrT="[Текст]" custT="1"/>
      <dgm:spPr/>
      <dgm:t>
        <a:bodyPr/>
        <a:lstStyle/>
        <a:p>
          <a:r>
            <a:rPr lang="ru-RU" sz="1400" dirty="0" smtClean="0">
              <a:latin typeface="Calibri" pitchFamily="34" charset="0"/>
            </a:rPr>
            <a:t>Для </a:t>
          </a:r>
          <a:r>
            <a:rPr lang="ru-RU" sz="1400" dirty="0" err="1" smtClean="0">
              <a:latin typeface="Calibri" pitchFamily="34" charset="0"/>
            </a:rPr>
            <a:t>відкриття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вікна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з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текстовим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повідом­ленням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з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вибраної</a:t>
          </a:r>
          <a:r>
            <a:rPr lang="ru-RU" sz="1400" dirty="0" smtClean="0">
              <a:latin typeface="Calibri" pitchFamily="34" charset="0"/>
            </a:rPr>
            <a:t> теми</a:t>
          </a:r>
          <a:endParaRPr lang="ru-RU" sz="1400" dirty="0">
            <a:latin typeface="Calibri" pitchFamily="34" charset="0"/>
          </a:endParaRPr>
        </a:p>
      </dgm:t>
    </dgm:pt>
    <dgm:pt modelId="{F3A60795-1583-427A-B2E1-EB7CF4E2F28F}" type="parTrans" cxnId="{9068845E-E060-42E5-9C51-808EF56DEDD9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786D3DCB-0C6B-4825-80A0-BB77C1ECF71E}" type="sibTrans" cxnId="{9068845E-E060-42E5-9C51-808EF56DEDD9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BC9EE019-6612-47DB-BD4B-D779500CE5CD}">
      <dgm:prSet phldrT="[Текст]" custT="1"/>
      <dgm:spPr/>
      <dgm:t>
        <a:bodyPr/>
        <a:lstStyle/>
        <a:p>
          <a:r>
            <a:rPr lang="ru-RU" sz="1400" dirty="0" err="1" smtClean="0">
              <a:latin typeface="Calibri" pitchFamily="34" charset="0"/>
            </a:rPr>
            <a:t>Ілюстрації</a:t>
          </a:r>
          <a:r>
            <a:rPr lang="ru-RU" sz="1400" dirty="0" smtClean="0">
              <a:latin typeface="Calibri" pitchFamily="34" charset="0"/>
            </a:rPr>
            <a:t>	</a:t>
          </a:r>
          <a:endParaRPr lang="ru-RU" sz="1400" dirty="0">
            <a:latin typeface="Calibri" pitchFamily="34" charset="0"/>
          </a:endParaRPr>
        </a:p>
      </dgm:t>
    </dgm:pt>
    <dgm:pt modelId="{7D8F639F-D94A-4037-B39E-C62DB8380B87}" type="parTrans" cxnId="{EC7C2243-A555-413C-AF04-7BC9233CF751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C2D6EA01-2927-45A0-B46D-CAFA2089B231}" type="sibTrans" cxnId="{EC7C2243-A555-413C-AF04-7BC9233CF751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4408EABB-A83B-4DC2-A0E4-E15817AFFC2E}">
      <dgm:prSet phldrT="[Текст]" custT="1"/>
      <dgm:spPr/>
      <dgm:t>
        <a:bodyPr/>
        <a:lstStyle/>
        <a:p>
          <a:r>
            <a:rPr lang="ru-RU" sz="1400" dirty="0" smtClean="0">
              <a:latin typeface="Calibri" pitchFamily="34" charset="0"/>
            </a:rPr>
            <a:t>Для </a:t>
          </a:r>
          <a:r>
            <a:rPr lang="ru-RU" sz="1400" dirty="0" err="1" smtClean="0">
              <a:latin typeface="Calibri" pitchFamily="34" charset="0"/>
            </a:rPr>
            <a:t>відкриття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вікна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з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ілюстративними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матеріалами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з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вибраної</a:t>
          </a:r>
          <a:r>
            <a:rPr lang="ru-RU" sz="1400" dirty="0" smtClean="0">
              <a:latin typeface="Calibri" pitchFamily="34" charset="0"/>
            </a:rPr>
            <a:t> теми</a:t>
          </a:r>
          <a:endParaRPr lang="ru-RU" sz="1400" dirty="0">
            <a:latin typeface="Calibri" pitchFamily="34" charset="0"/>
          </a:endParaRPr>
        </a:p>
      </dgm:t>
    </dgm:pt>
    <dgm:pt modelId="{1E93B8DA-9D7D-4BA9-BDD8-BD6D06960FBD}" type="parTrans" cxnId="{2D56563D-A58B-45E2-A64F-3E4EED4B0885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EEC6F663-8721-40AE-8E5D-B9F1A0A5DB55}" type="sibTrans" cxnId="{2D56563D-A58B-45E2-A64F-3E4EED4B0885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69AFB908-DF3C-453C-8305-424D2F5B9896}">
      <dgm:prSet custT="1"/>
      <dgm:spPr/>
      <dgm:t>
        <a:bodyPr/>
        <a:lstStyle/>
        <a:p>
          <a:r>
            <a:rPr lang="ru-RU" sz="1400" dirty="0" smtClean="0">
              <a:latin typeface="Calibri" pitchFamily="34" charset="0"/>
            </a:rPr>
            <a:t>Для </a:t>
          </a:r>
          <a:r>
            <a:rPr lang="ru-RU" sz="1400" dirty="0" err="1" smtClean="0">
              <a:latin typeface="Calibri" pitchFamily="34" charset="0"/>
            </a:rPr>
            <a:t>відкриття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вікна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з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відеоматеріалами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з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вибраної</a:t>
          </a:r>
          <a:r>
            <a:rPr lang="ru-RU" sz="1400" dirty="0" smtClean="0">
              <a:latin typeface="Calibri" pitchFamily="34" charset="0"/>
            </a:rPr>
            <a:t> теми</a:t>
          </a:r>
        </a:p>
      </dgm:t>
    </dgm:pt>
    <dgm:pt modelId="{EDFB8412-789B-48E9-A446-34E88500AD3C}" type="parTrans" cxnId="{DABC8810-6C9F-4E53-88E6-A2F09DFE90BB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245003DC-B78F-4E4D-8DBE-3D08F1BE5493}" type="sibTrans" cxnId="{DABC8810-6C9F-4E53-88E6-A2F09DFE90BB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A2D897F6-A900-4CB8-B948-E0566A14699C}">
      <dgm:prSet custT="1"/>
      <dgm:spPr/>
      <dgm:t>
        <a:bodyPr/>
        <a:lstStyle/>
        <a:p>
          <a:r>
            <a:rPr lang="ru-RU" sz="1400" dirty="0" smtClean="0">
              <a:latin typeface="Calibri" pitchFamily="34" charset="0"/>
            </a:rPr>
            <a:t>Для </a:t>
          </a:r>
          <a:r>
            <a:rPr lang="ru-RU" sz="1400" dirty="0" err="1" smtClean="0">
              <a:latin typeface="Calibri" pitchFamily="34" charset="0"/>
            </a:rPr>
            <a:t>відкриття</a:t>
          </a:r>
          <a:r>
            <a:rPr lang="ru-RU" sz="1400" dirty="0" smtClean="0">
              <a:latin typeface="Calibri" pitchFamily="34" charset="0"/>
            </a:rPr>
            <a:t> словника </a:t>
          </a:r>
          <a:r>
            <a:rPr lang="ru-RU" sz="1400" dirty="0" err="1" smtClean="0">
              <a:latin typeface="Calibri" pitchFamily="34" charset="0"/>
            </a:rPr>
            <a:t>термінів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з</a:t>
          </a:r>
          <a:r>
            <a:rPr lang="ru-RU" sz="1400" dirty="0" smtClean="0">
              <a:latin typeface="Calibri" pitchFamily="34" charset="0"/>
            </a:rPr>
            <a:t> курсу </a:t>
          </a:r>
          <a:r>
            <a:rPr lang="ru-RU" sz="1400" dirty="0" err="1" smtClean="0">
              <a:latin typeface="Calibri" pitchFamily="34" charset="0"/>
            </a:rPr>
            <a:t>історії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України</a:t>
          </a:r>
          <a:endParaRPr lang="ru-RU" sz="1400" dirty="0" smtClean="0">
            <a:latin typeface="Calibri" pitchFamily="34" charset="0"/>
          </a:endParaRPr>
        </a:p>
      </dgm:t>
    </dgm:pt>
    <dgm:pt modelId="{9710D030-12DA-45AB-AA88-A687B5AB9CA4}" type="parTrans" cxnId="{A206C0F3-FF31-4AF2-BC2E-F8CF32E1A669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7147F719-8A2E-4E7E-AAA5-FFF53BDD6E5E}" type="sibTrans" cxnId="{A206C0F3-FF31-4AF2-BC2E-F8CF32E1A669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E6D437E7-7069-4C33-B95F-5D77FB7F09B6}">
      <dgm:prSet custT="1"/>
      <dgm:spPr/>
      <dgm:t>
        <a:bodyPr/>
        <a:lstStyle/>
        <a:p>
          <a:r>
            <a:rPr lang="ru-RU" sz="1400" dirty="0" smtClean="0">
              <a:latin typeface="Calibri" pitchFamily="34" charset="0"/>
            </a:rPr>
            <a:t>Для </a:t>
          </a:r>
          <a:r>
            <a:rPr lang="ru-RU" sz="1400" dirty="0" err="1" smtClean="0">
              <a:latin typeface="Calibri" pitchFamily="34" charset="0"/>
            </a:rPr>
            <a:t>відкриття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вікна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з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хронологічною</a:t>
          </a:r>
          <a:r>
            <a:rPr lang="ru-RU" sz="1400" dirty="0" smtClean="0">
              <a:latin typeface="Calibri" pitchFamily="34" charset="0"/>
            </a:rPr>
            <a:t> таблицею </a:t>
          </a:r>
          <a:r>
            <a:rPr lang="ru-RU" sz="1400" dirty="0" err="1" smtClean="0">
              <a:latin typeface="Calibri" pitchFamily="34" charset="0"/>
            </a:rPr>
            <a:t>історії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України</a:t>
          </a:r>
          <a:endParaRPr lang="ru-RU" sz="1400" dirty="0" smtClean="0">
            <a:latin typeface="Calibri" pitchFamily="34" charset="0"/>
          </a:endParaRPr>
        </a:p>
      </dgm:t>
    </dgm:pt>
    <dgm:pt modelId="{6142EBD8-9766-4211-B3BF-AAF887D3E2D1}" type="parTrans" cxnId="{CE68DFB7-805F-423D-8BDA-6A24AD9A41AE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04BD8FE9-86DE-406F-9FB7-610868E63B0C}" type="sibTrans" cxnId="{CE68DFB7-805F-423D-8BDA-6A24AD9A41AE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3FA71099-B179-4A5F-80D4-B679592F526C}">
      <dgm:prSet custT="1"/>
      <dgm:spPr/>
      <dgm:t>
        <a:bodyPr/>
        <a:lstStyle/>
        <a:p>
          <a:r>
            <a:rPr lang="ru-RU" sz="1400" dirty="0" smtClean="0">
              <a:latin typeface="Calibri" pitchFamily="34" charset="0"/>
            </a:rPr>
            <a:t>Для </a:t>
          </a:r>
          <a:r>
            <a:rPr lang="ru-RU" sz="1400" dirty="0" err="1" smtClean="0">
              <a:latin typeface="Calibri" pitchFamily="34" charset="0"/>
            </a:rPr>
            <a:t>відкриття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вікна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з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тестовими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запитаннями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для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самоперевірки</a:t>
          </a:r>
          <a:endParaRPr lang="ru-RU" sz="1400" dirty="0" smtClean="0">
            <a:latin typeface="Calibri" pitchFamily="34" charset="0"/>
          </a:endParaRPr>
        </a:p>
      </dgm:t>
    </dgm:pt>
    <dgm:pt modelId="{9E536C66-671B-4B11-B7B3-0A16963CDD2D}" type="parTrans" cxnId="{6EDB09DE-6FA6-4483-AF0C-CCDDB8C3CC9B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619B82EE-2654-432F-B5E3-AE7EC433C5DA}" type="sibTrans" cxnId="{6EDB09DE-6FA6-4483-AF0C-CCDDB8C3CC9B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0AA6A648-133D-49F8-9087-C9D5D97D528D}">
      <dgm:prSet custT="1"/>
      <dgm:spPr/>
      <dgm:t>
        <a:bodyPr/>
        <a:lstStyle/>
        <a:p>
          <a:r>
            <a:rPr lang="ru-RU" sz="1400" dirty="0" err="1" smtClean="0">
              <a:latin typeface="Calibri" pitchFamily="34" charset="0"/>
            </a:rPr>
            <a:t>Запитання</a:t>
          </a:r>
          <a:r>
            <a:rPr lang="ru-RU" sz="1400" dirty="0" smtClean="0">
              <a:latin typeface="Calibri" pitchFamily="34" charset="0"/>
            </a:rPr>
            <a:t> для </a:t>
          </a:r>
          <a:r>
            <a:rPr lang="ru-RU" sz="1400" dirty="0" err="1" smtClean="0">
              <a:latin typeface="Calibri" pitchFamily="34" charset="0"/>
            </a:rPr>
            <a:t>самоперевірки</a:t>
          </a:r>
          <a:endParaRPr lang="ru-RU" sz="1400" dirty="0">
            <a:latin typeface="Calibri" pitchFamily="34" charset="0"/>
          </a:endParaRPr>
        </a:p>
      </dgm:t>
    </dgm:pt>
    <dgm:pt modelId="{928182D9-5077-4320-954C-4250EA5148E9}" type="parTrans" cxnId="{5904ABF9-AA1E-4AEA-B199-B3AC52F292FE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BBD1DBAF-9546-495B-84E7-C86D38F532FC}" type="sibTrans" cxnId="{5904ABF9-AA1E-4AEA-B199-B3AC52F292FE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95C1DFAC-5829-497C-BAFA-161EA9886E31}">
      <dgm:prSet custT="1"/>
      <dgm:spPr/>
      <dgm:t>
        <a:bodyPr/>
        <a:lstStyle/>
        <a:p>
          <a:r>
            <a:rPr lang="ru-RU" sz="1400" dirty="0" err="1" smtClean="0">
              <a:latin typeface="Calibri" pitchFamily="34" charset="0"/>
            </a:rPr>
            <a:t>Відеосюжет</a:t>
          </a:r>
          <a:r>
            <a:rPr lang="ru-RU" sz="1400" dirty="0" smtClean="0">
              <a:latin typeface="Calibri" pitchFamily="34" charset="0"/>
            </a:rPr>
            <a:t>	</a:t>
          </a:r>
        </a:p>
      </dgm:t>
    </dgm:pt>
    <dgm:pt modelId="{0D6A5A87-54DE-473D-9EEF-19AA8FB2CA1F}" type="parTrans" cxnId="{BDEA31E9-33B8-460B-B635-4ED1C784544F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A6DD773D-D7D9-4DCC-A559-D1CD5F8F2948}" type="sibTrans" cxnId="{BDEA31E9-33B8-460B-B635-4ED1C784544F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8C8E9A6B-3BDC-4EAB-8420-E8C920470CD5}">
      <dgm:prSet custT="1"/>
      <dgm:spPr/>
      <dgm:t>
        <a:bodyPr/>
        <a:lstStyle/>
        <a:p>
          <a:r>
            <a:rPr lang="ru-RU" sz="1400" dirty="0" smtClean="0">
              <a:latin typeface="Calibri" pitchFamily="34" charset="0"/>
            </a:rPr>
            <a:t>Словник		</a:t>
          </a:r>
        </a:p>
      </dgm:t>
    </dgm:pt>
    <dgm:pt modelId="{D76420E5-5780-484D-BE89-9631AA36D698}" type="parTrans" cxnId="{A176C78B-B77B-49E9-9204-A2B34430CBD8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17CF522A-C61B-4972-B746-CABB5EBF4D0C}" type="sibTrans" cxnId="{A176C78B-B77B-49E9-9204-A2B34430CBD8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D3E37383-7DA2-4381-A3D9-1D6307331674}">
      <dgm:prSet custT="1"/>
      <dgm:spPr/>
      <dgm:t>
        <a:bodyPr/>
        <a:lstStyle/>
        <a:p>
          <a:r>
            <a:rPr lang="ru-RU" sz="1400" dirty="0" err="1" smtClean="0">
              <a:latin typeface="Calibri" pitchFamily="34" charset="0"/>
            </a:rPr>
            <a:t>Хронологічна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таблиця</a:t>
          </a:r>
          <a:endParaRPr lang="ru-RU" sz="1400" dirty="0" smtClean="0">
            <a:latin typeface="Calibri" pitchFamily="34" charset="0"/>
          </a:endParaRPr>
        </a:p>
      </dgm:t>
    </dgm:pt>
    <dgm:pt modelId="{E8454C78-0B8A-4EC5-9452-0C4E06E1F1F5}" type="parTrans" cxnId="{F02DDAC2-0207-4315-8F96-DC48A8FD273A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7EDC8831-C6FE-4B91-8149-1C96821D88B0}" type="sibTrans" cxnId="{F02DDAC2-0207-4315-8F96-DC48A8FD273A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543C66D3-376A-4E98-89AC-2FF9E5DA764B}" type="pres">
      <dgm:prSet presAssocID="{9BEC13AD-3F9E-4C1E-809B-D8407B40D04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5457E9-9FB2-4A79-84A8-2D44222DCC58}" type="pres">
      <dgm:prSet presAssocID="{805A9370-8D0F-46BD-A681-ACAAC3BC426C}" presName="comp" presStyleCnt="0"/>
      <dgm:spPr/>
    </dgm:pt>
    <dgm:pt modelId="{BEA2B535-6546-4F90-B46B-C57362EF4CE9}" type="pres">
      <dgm:prSet presAssocID="{805A9370-8D0F-46BD-A681-ACAAC3BC426C}" presName="box" presStyleLbl="node1" presStyleIdx="0" presStyleCnt="6"/>
      <dgm:spPr/>
      <dgm:t>
        <a:bodyPr/>
        <a:lstStyle/>
        <a:p>
          <a:endParaRPr lang="ru-RU"/>
        </a:p>
      </dgm:t>
    </dgm:pt>
    <dgm:pt modelId="{94A86E90-42AE-45C2-BCD4-04B45EDE9B50}" type="pres">
      <dgm:prSet presAssocID="{805A9370-8D0F-46BD-A681-ACAAC3BC426C}" presName="img" presStyleLbl="fgImgPlace1" presStyleIdx="0" presStyleCnt="6" custScaleX="3223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56533FB-8B63-4644-9622-0208A35330F1}" type="pres">
      <dgm:prSet presAssocID="{805A9370-8D0F-46BD-A681-ACAAC3BC426C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415E0B-0644-4FCE-A22B-70D92F2CFD6C}" type="pres">
      <dgm:prSet presAssocID="{E8536FD5-0622-47CD-8A86-84B2E1CA4DA3}" presName="spacer" presStyleCnt="0"/>
      <dgm:spPr/>
    </dgm:pt>
    <dgm:pt modelId="{78969224-C0D2-49BB-9C85-E3EBCE16CB01}" type="pres">
      <dgm:prSet presAssocID="{BC9EE019-6612-47DB-BD4B-D779500CE5CD}" presName="comp" presStyleCnt="0"/>
      <dgm:spPr/>
    </dgm:pt>
    <dgm:pt modelId="{151C2767-1537-493F-B015-B405EEB3C396}" type="pres">
      <dgm:prSet presAssocID="{BC9EE019-6612-47DB-BD4B-D779500CE5CD}" presName="box" presStyleLbl="node1" presStyleIdx="1" presStyleCnt="6"/>
      <dgm:spPr/>
      <dgm:t>
        <a:bodyPr/>
        <a:lstStyle/>
        <a:p>
          <a:endParaRPr lang="ru-RU"/>
        </a:p>
      </dgm:t>
    </dgm:pt>
    <dgm:pt modelId="{9D8AC524-DC87-4416-BDF8-24FA1905389A}" type="pres">
      <dgm:prSet presAssocID="{BC9EE019-6612-47DB-BD4B-D779500CE5CD}" presName="img" presStyleLbl="fgImgPlace1" presStyleIdx="1" presStyleCnt="6" custScaleX="4979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65FB965-5B1F-40D5-80DD-22186C522523}" type="pres">
      <dgm:prSet presAssocID="{BC9EE019-6612-47DB-BD4B-D779500CE5CD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EE063-341F-4DEA-9373-341B3D5BAB5A}" type="pres">
      <dgm:prSet presAssocID="{C2D6EA01-2927-45A0-B46D-CAFA2089B231}" presName="spacer" presStyleCnt="0"/>
      <dgm:spPr/>
    </dgm:pt>
    <dgm:pt modelId="{DCDC1AB3-C1CC-4C1E-B103-1EC6CA59C64D}" type="pres">
      <dgm:prSet presAssocID="{0AA6A648-133D-49F8-9087-C9D5D97D528D}" presName="comp" presStyleCnt="0"/>
      <dgm:spPr/>
    </dgm:pt>
    <dgm:pt modelId="{C3EB0D98-BA89-411A-9B40-027F7155EA1D}" type="pres">
      <dgm:prSet presAssocID="{0AA6A648-133D-49F8-9087-C9D5D97D528D}" presName="box" presStyleLbl="node1" presStyleIdx="2" presStyleCnt="6"/>
      <dgm:spPr/>
      <dgm:t>
        <a:bodyPr/>
        <a:lstStyle/>
        <a:p>
          <a:endParaRPr lang="ru-RU"/>
        </a:p>
      </dgm:t>
    </dgm:pt>
    <dgm:pt modelId="{D7549ECE-9990-4F0F-A0BB-7D665BA75103}" type="pres">
      <dgm:prSet presAssocID="{0AA6A648-133D-49F8-9087-C9D5D97D528D}" presName="img" presStyleLbl="fgImgPlace1" presStyleIdx="2" presStyleCnt="6" custScaleX="4979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11AF60E-302B-40D0-9C21-C6435C333CA5}" type="pres">
      <dgm:prSet presAssocID="{0AA6A648-133D-49F8-9087-C9D5D97D528D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83A69B-C489-4238-BA4F-9E8B5F1FC66B}" type="pres">
      <dgm:prSet presAssocID="{BBD1DBAF-9546-495B-84E7-C86D38F532FC}" presName="spacer" presStyleCnt="0"/>
      <dgm:spPr/>
    </dgm:pt>
    <dgm:pt modelId="{4A2AE33A-2D10-4963-AA13-D695CEF8AA47}" type="pres">
      <dgm:prSet presAssocID="{95C1DFAC-5829-497C-BAFA-161EA9886E31}" presName="comp" presStyleCnt="0"/>
      <dgm:spPr/>
    </dgm:pt>
    <dgm:pt modelId="{56BA5D16-748B-4742-AC12-4EC35678A5F8}" type="pres">
      <dgm:prSet presAssocID="{95C1DFAC-5829-497C-BAFA-161EA9886E31}" presName="box" presStyleLbl="node1" presStyleIdx="3" presStyleCnt="6"/>
      <dgm:spPr/>
      <dgm:t>
        <a:bodyPr/>
        <a:lstStyle/>
        <a:p>
          <a:endParaRPr lang="ru-RU"/>
        </a:p>
      </dgm:t>
    </dgm:pt>
    <dgm:pt modelId="{9E0199CB-E699-43C1-BEBC-10683D7E990B}" type="pres">
      <dgm:prSet presAssocID="{95C1DFAC-5829-497C-BAFA-161EA9886E31}" presName="img" presStyleLbl="fgImgPlace1" presStyleIdx="3" presStyleCnt="6" custScaleX="4979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74033835-9B27-45B7-A56A-4A0F6978A560}" type="pres">
      <dgm:prSet presAssocID="{95C1DFAC-5829-497C-BAFA-161EA9886E31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CF3869-9912-4485-8B97-353D187812E0}" type="pres">
      <dgm:prSet presAssocID="{A6DD773D-D7D9-4DCC-A559-D1CD5F8F2948}" presName="spacer" presStyleCnt="0"/>
      <dgm:spPr/>
    </dgm:pt>
    <dgm:pt modelId="{10A1064A-1011-4B0B-AC8D-6E138BFE52C1}" type="pres">
      <dgm:prSet presAssocID="{8C8E9A6B-3BDC-4EAB-8420-E8C920470CD5}" presName="comp" presStyleCnt="0"/>
      <dgm:spPr/>
    </dgm:pt>
    <dgm:pt modelId="{8184A6D8-32F5-4295-8757-7EAD2E967816}" type="pres">
      <dgm:prSet presAssocID="{8C8E9A6B-3BDC-4EAB-8420-E8C920470CD5}" presName="box" presStyleLbl="node1" presStyleIdx="4" presStyleCnt="6"/>
      <dgm:spPr/>
      <dgm:t>
        <a:bodyPr/>
        <a:lstStyle/>
        <a:p>
          <a:endParaRPr lang="ru-RU"/>
        </a:p>
      </dgm:t>
    </dgm:pt>
    <dgm:pt modelId="{68501734-696D-4C13-BEBE-E85EE5A89BA6}" type="pres">
      <dgm:prSet presAssocID="{8C8E9A6B-3BDC-4EAB-8420-E8C920470CD5}" presName="img" presStyleLbl="fgImgPlace1" presStyleIdx="4" presStyleCnt="6" custScaleX="49794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2A99724D-EDF1-42C4-8A91-37115B173F0F}" type="pres">
      <dgm:prSet presAssocID="{8C8E9A6B-3BDC-4EAB-8420-E8C920470CD5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98D30A-CCBA-4B2A-AB6A-624866AC1230}" type="pres">
      <dgm:prSet presAssocID="{17CF522A-C61B-4972-B746-CABB5EBF4D0C}" presName="spacer" presStyleCnt="0"/>
      <dgm:spPr/>
    </dgm:pt>
    <dgm:pt modelId="{4DD317C2-42AD-40D8-947F-5FE2688989E1}" type="pres">
      <dgm:prSet presAssocID="{D3E37383-7DA2-4381-A3D9-1D6307331674}" presName="comp" presStyleCnt="0"/>
      <dgm:spPr/>
    </dgm:pt>
    <dgm:pt modelId="{C81DD34A-41D5-4C0E-A5DC-5400C525CE02}" type="pres">
      <dgm:prSet presAssocID="{D3E37383-7DA2-4381-A3D9-1D6307331674}" presName="box" presStyleLbl="node1" presStyleIdx="5" presStyleCnt="6"/>
      <dgm:spPr/>
      <dgm:t>
        <a:bodyPr/>
        <a:lstStyle/>
        <a:p>
          <a:endParaRPr lang="ru-RU"/>
        </a:p>
      </dgm:t>
    </dgm:pt>
    <dgm:pt modelId="{EEC295CA-93E9-4D69-AD58-C7797077975D}" type="pres">
      <dgm:prSet presAssocID="{D3E37383-7DA2-4381-A3D9-1D6307331674}" presName="img" presStyleLbl="fgImgPlace1" presStyleIdx="5" presStyleCnt="6" custScaleX="40498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38526E2F-F93A-4371-87BC-C1FD1708C57A}" type="pres">
      <dgm:prSet presAssocID="{D3E37383-7DA2-4381-A3D9-1D6307331674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EA31E9-33B8-460B-B635-4ED1C784544F}" srcId="{9BEC13AD-3F9E-4C1E-809B-D8407B40D04A}" destId="{95C1DFAC-5829-497C-BAFA-161EA9886E31}" srcOrd="3" destOrd="0" parTransId="{0D6A5A87-54DE-473D-9EEF-19AA8FB2CA1F}" sibTransId="{A6DD773D-D7D9-4DCC-A559-D1CD5F8F2948}"/>
    <dgm:cxn modelId="{DABC8810-6C9F-4E53-88E6-A2F09DFE90BB}" srcId="{95C1DFAC-5829-497C-BAFA-161EA9886E31}" destId="{69AFB908-DF3C-453C-8305-424D2F5B9896}" srcOrd="0" destOrd="0" parTransId="{EDFB8412-789B-48E9-A446-34E88500AD3C}" sibTransId="{245003DC-B78F-4E4D-8DBE-3D08F1BE5493}"/>
    <dgm:cxn modelId="{F02DDAC2-0207-4315-8F96-DC48A8FD273A}" srcId="{9BEC13AD-3F9E-4C1E-809B-D8407B40D04A}" destId="{D3E37383-7DA2-4381-A3D9-1D6307331674}" srcOrd="5" destOrd="0" parTransId="{E8454C78-0B8A-4EC5-9452-0C4E06E1F1F5}" sibTransId="{7EDC8831-C6FE-4B91-8149-1C96821D88B0}"/>
    <dgm:cxn modelId="{9C2475E8-7288-4462-BE08-E3FF3D2CD108}" srcId="{9BEC13AD-3F9E-4C1E-809B-D8407B40D04A}" destId="{805A9370-8D0F-46BD-A681-ACAAC3BC426C}" srcOrd="0" destOrd="0" parTransId="{EE17D4D5-7CA7-45B3-94C4-62225D852FA5}" sibTransId="{E8536FD5-0622-47CD-8A86-84B2E1CA4DA3}"/>
    <dgm:cxn modelId="{5888FAF0-580A-4578-B327-797EAECEFCDB}" type="presOf" srcId="{9BEC13AD-3F9E-4C1E-809B-D8407B40D04A}" destId="{543C66D3-376A-4E98-89AC-2FF9E5DA764B}" srcOrd="0" destOrd="0" presId="urn:microsoft.com/office/officeart/2005/8/layout/vList4#1"/>
    <dgm:cxn modelId="{D55A39A8-75AC-4BFA-B6C9-561E795FE711}" type="presOf" srcId="{D3E37383-7DA2-4381-A3D9-1D6307331674}" destId="{38526E2F-F93A-4371-87BC-C1FD1708C57A}" srcOrd="1" destOrd="0" presId="urn:microsoft.com/office/officeart/2005/8/layout/vList4#1"/>
    <dgm:cxn modelId="{6421C4B4-E80A-498D-BCD6-0817104D002E}" type="presOf" srcId="{E6D437E7-7069-4C33-B95F-5D77FB7F09B6}" destId="{C81DD34A-41D5-4C0E-A5DC-5400C525CE02}" srcOrd="0" destOrd="1" presId="urn:microsoft.com/office/officeart/2005/8/layout/vList4#1"/>
    <dgm:cxn modelId="{780B235B-125F-48B0-AE4F-77AE0406B155}" type="presOf" srcId="{BC9EE019-6612-47DB-BD4B-D779500CE5CD}" destId="{C65FB965-5B1F-40D5-80DD-22186C522523}" srcOrd="1" destOrd="0" presId="urn:microsoft.com/office/officeart/2005/8/layout/vList4#1"/>
    <dgm:cxn modelId="{9068845E-E060-42E5-9C51-808EF56DEDD9}" srcId="{805A9370-8D0F-46BD-A681-ACAAC3BC426C}" destId="{C8F2E77A-F9A6-4606-A5B8-52E17C9D3770}" srcOrd="0" destOrd="0" parTransId="{F3A60795-1583-427A-B2E1-EB7CF4E2F28F}" sibTransId="{786D3DCB-0C6B-4825-80A0-BB77C1ECF71E}"/>
    <dgm:cxn modelId="{2009B702-0FA3-4BE6-A62C-3E5906D7D58A}" type="presOf" srcId="{BC9EE019-6612-47DB-BD4B-D779500CE5CD}" destId="{151C2767-1537-493F-B015-B405EEB3C396}" srcOrd="0" destOrd="0" presId="urn:microsoft.com/office/officeart/2005/8/layout/vList4#1"/>
    <dgm:cxn modelId="{21070043-36A4-4B1E-9441-0D644967A0A9}" type="presOf" srcId="{3FA71099-B179-4A5F-80D4-B679592F526C}" destId="{C3EB0D98-BA89-411A-9B40-027F7155EA1D}" srcOrd="0" destOrd="1" presId="urn:microsoft.com/office/officeart/2005/8/layout/vList4#1"/>
    <dgm:cxn modelId="{381BCFC9-7CD2-4EB0-8C4B-4997E3CFAC18}" type="presOf" srcId="{95C1DFAC-5829-497C-BAFA-161EA9886E31}" destId="{74033835-9B27-45B7-A56A-4A0F6978A560}" srcOrd="1" destOrd="0" presId="urn:microsoft.com/office/officeart/2005/8/layout/vList4#1"/>
    <dgm:cxn modelId="{E1D485A3-0BE8-43A6-BD59-4E36B986833E}" type="presOf" srcId="{E6D437E7-7069-4C33-B95F-5D77FB7F09B6}" destId="{38526E2F-F93A-4371-87BC-C1FD1708C57A}" srcOrd="1" destOrd="1" presId="urn:microsoft.com/office/officeart/2005/8/layout/vList4#1"/>
    <dgm:cxn modelId="{4066C29D-5A14-42B1-8797-EC3AE056937E}" type="presOf" srcId="{69AFB908-DF3C-453C-8305-424D2F5B9896}" destId="{74033835-9B27-45B7-A56A-4A0F6978A560}" srcOrd="1" destOrd="1" presId="urn:microsoft.com/office/officeart/2005/8/layout/vList4#1"/>
    <dgm:cxn modelId="{1EF7814E-83EB-4D8B-B98D-0CF31B00400A}" type="presOf" srcId="{A2D897F6-A900-4CB8-B948-E0566A14699C}" destId="{2A99724D-EDF1-42C4-8A91-37115B173F0F}" srcOrd="1" destOrd="1" presId="urn:microsoft.com/office/officeart/2005/8/layout/vList4#1"/>
    <dgm:cxn modelId="{ADF20D16-FDF7-40B8-8079-8CA5AA64C21C}" type="presOf" srcId="{4408EABB-A83B-4DC2-A0E4-E15817AFFC2E}" destId="{151C2767-1537-493F-B015-B405EEB3C396}" srcOrd="0" destOrd="1" presId="urn:microsoft.com/office/officeart/2005/8/layout/vList4#1"/>
    <dgm:cxn modelId="{CE68DFB7-805F-423D-8BDA-6A24AD9A41AE}" srcId="{D3E37383-7DA2-4381-A3D9-1D6307331674}" destId="{E6D437E7-7069-4C33-B95F-5D77FB7F09B6}" srcOrd="0" destOrd="0" parTransId="{6142EBD8-9766-4211-B3BF-AAF887D3E2D1}" sibTransId="{04BD8FE9-86DE-406F-9FB7-610868E63B0C}"/>
    <dgm:cxn modelId="{C6266190-108A-40A9-9ED6-AF5E17B64C77}" type="presOf" srcId="{69AFB908-DF3C-453C-8305-424D2F5B9896}" destId="{56BA5D16-748B-4742-AC12-4EC35678A5F8}" srcOrd="0" destOrd="1" presId="urn:microsoft.com/office/officeart/2005/8/layout/vList4#1"/>
    <dgm:cxn modelId="{70B25662-4D83-4901-9A5C-B44839ED6061}" type="presOf" srcId="{805A9370-8D0F-46BD-A681-ACAAC3BC426C}" destId="{BEA2B535-6546-4F90-B46B-C57362EF4CE9}" srcOrd="0" destOrd="0" presId="urn:microsoft.com/office/officeart/2005/8/layout/vList4#1"/>
    <dgm:cxn modelId="{5958310D-858E-415E-A4C3-193797EBC368}" type="presOf" srcId="{805A9370-8D0F-46BD-A681-ACAAC3BC426C}" destId="{256533FB-8B63-4644-9622-0208A35330F1}" srcOrd="1" destOrd="0" presId="urn:microsoft.com/office/officeart/2005/8/layout/vList4#1"/>
    <dgm:cxn modelId="{76BFF937-9BF2-4789-B888-5EE84C8BEFC1}" type="presOf" srcId="{95C1DFAC-5829-497C-BAFA-161EA9886E31}" destId="{56BA5D16-748B-4742-AC12-4EC35678A5F8}" srcOrd="0" destOrd="0" presId="urn:microsoft.com/office/officeart/2005/8/layout/vList4#1"/>
    <dgm:cxn modelId="{2D56563D-A58B-45E2-A64F-3E4EED4B0885}" srcId="{BC9EE019-6612-47DB-BD4B-D779500CE5CD}" destId="{4408EABB-A83B-4DC2-A0E4-E15817AFFC2E}" srcOrd="0" destOrd="0" parTransId="{1E93B8DA-9D7D-4BA9-BDD8-BD6D06960FBD}" sibTransId="{EEC6F663-8721-40AE-8E5D-B9F1A0A5DB55}"/>
    <dgm:cxn modelId="{07DE0703-C11E-481D-B4A8-B6C18BF8DA22}" type="presOf" srcId="{4408EABB-A83B-4DC2-A0E4-E15817AFFC2E}" destId="{C65FB965-5B1F-40D5-80DD-22186C522523}" srcOrd="1" destOrd="1" presId="urn:microsoft.com/office/officeart/2005/8/layout/vList4#1"/>
    <dgm:cxn modelId="{EC7C2243-A555-413C-AF04-7BC9233CF751}" srcId="{9BEC13AD-3F9E-4C1E-809B-D8407B40D04A}" destId="{BC9EE019-6612-47DB-BD4B-D779500CE5CD}" srcOrd="1" destOrd="0" parTransId="{7D8F639F-D94A-4037-B39E-C62DB8380B87}" sibTransId="{C2D6EA01-2927-45A0-B46D-CAFA2089B231}"/>
    <dgm:cxn modelId="{EAEE30CB-4585-4212-B4C9-DA22D5EC1DE2}" type="presOf" srcId="{C8F2E77A-F9A6-4606-A5B8-52E17C9D3770}" destId="{BEA2B535-6546-4F90-B46B-C57362EF4CE9}" srcOrd="0" destOrd="1" presId="urn:microsoft.com/office/officeart/2005/8/layout/vList4#1"/>
    <dgm:cxn modelId="{B8C2C8D6-B2FC-4776-9AEE-5425D143B5BC}" type="presOf" srcId="{A2D897F6-A900-4CB8-B948-E0566A14699C}" destId="{8184A6D8-32F5-4295-8757-7EAD2E967816}" srcOrd="0" destOrd="1" presId="urn:microsoft.com/office/officeart/2005/8/layout/vList4#1"/>
    <dgm:cxn modelId="{41487D80-F537-4F08-B625-18FB20D0DBEE}" type="presOf" srcId="{8C8E9A6B-3BDC-4EAB-8420-E8C920470CD5}" destId="{2A99724D-EDF1-42C4-8A91-37115B173F0F}" srcOrd="1" destOrd="0" presId="urn:microsoft.com/office/officeart/2005/8/layout/vList4#1"/>
    <dgm:cxn modelId="{F55F4D61-9CC5-4C70-AE03-46A18868C1B6}" type="presOf" srcId="{3FA71099-B179-4A5F-80D4-B679592F526C}" destId="{B11AF60E-302B-40D0-9C21-C6435C333CA5}" srcOrd="1" destOrd="1" presId="urn:microsoft.com/office/officeart/2005/8/layout/vList4#1"/>
    <dgm:cxn modelId="{6EDB09DE-6FA6-4483-AF0C-CCDDB8C3CC9B}" srcId="{0AA6A648-133D-49F8-9087-C9D5D97D528D}" destId="{3FA71099-B179-4A5F-80D4-B679592F526C}" srcOrd="0" destOrd="0" parTransId="{9E536C66-671B-4B11-B7B3-0A16963CDD2D}" sibTransId="{619B82EE-2654-432F-B5E3-AE7EC433C5DA}"/>
    <dgm:cxn modelId="{AA50E36B-4A84-43A3-A3D2-5B2E7CD7351E}" type="presOf" srcId="{D3E37383-7DA2-4381-A3D9-1D6307331674}" destId="{C81DD34A-41D5-4C0E-A5DC-5400C525CE02}" srcOrd="0" destOrd="0" presId="urn:microsoft.com/office/officeart/2005/8/layout/vList4#1"/>
    <dgm:cxn modelId="{A206C0F3-FF31-4AF2-BC2E-F8CF32E1A669}" srcId="{8C8E9A6B-3BDC-4EAB-8420-E8C920470CD5}" destId="{A2D897F6-A900-4CB8-B948-E0566A14699C}" srcOrd="0" destOrd="0" parTransId="{9710D030-12DA-45AB-AA88-A687B5AB9CA4}" sibTransId="{7147F719-8A2E-4E7E-AAA5-FFF53BDD6E5E}"/>
    <dgm:cxn modelId="{8763BD42-57D6-4AD7-9EDB-B4646294F5A7}" type="presOf" srcId="{0AA6A648-133D-49F8-9087-C9D5D97D528D}" destId="{B11AF60E-302B-40D0-9C21-C6435C333CA5}" srcOrd="1" destOrd="0" presId="urn:microsoft.com/office/officeart/2005/8/layout/vList4#1"/>
    <dgm:cxn modelId="{A176C78B-B77B-49E9-9204-A2B34430CBD8}" srcId="{9BEC13AD-3F9E-4C1E-809B-D8407B40D04A}" destId="{8C8E9A6B-3BDC-4EAB-8420-E8C920470CD5}" srcOrd="4" destOrd="0" parTransId="{D76420E5-5780-484D-BE89-9631AA36D698}" sibTransId="{17CF522A-C61B-4972-B746-CABB5EBF4D0C}"/>
    <dgm:cxn modelId="{ED52AFE6-61E3-4E33-8948-43534BB9552A}" type="presOf" srcId="{8C8E9A6B-3BDC-4EAB-8420-E8C920470CD5}" destId="{8184A6D8-32F5-4295-8757-7EAD2E967816}" srcOrd="0" destOrd="0" presId="urn:microsoft.com/office/officeart/2005/8/layout/vList4#1"/>
    <dgm:cxn modelId="{9C4C6BD4-FC72-4F7C-B7C7-0429A5FACEC4}" type="presOf" srcId="{C8F2E77A-F9A6-4606-A5B8-52E17C9D3770}" destId="{256533FB-8B63-4644-9622-0208A35330F1}" srcOrd="1" destOrd="1" presId="urn:microsoft.com/office/officeart/2005/8/layout/vList4#1"/>
    <dgm:cxn modelId="{5904ABF9-AA1E-4AEA-B199-B3AC52F292FE}" srcId="{9BEC13AD-3F9E-4C1E-809B-D8407B40D04A}" destId="{0AA6A648-133D-49F8-9087-C9D5D97D528D}" srcOrd="2" destOrd="0" parTransId="{928182D9-5077-4320-954C-4250EA5148E9}" sibTransId="{BBD1DBAF-9546-495B-84E7-C86D38F532FC}"/>
    <dgm:cxn modelId="{15BC20A1-DF3B-4E25-9212-65729AF5D9C2}" type="presOf" srcId="{0AA6A648-133D-49F8-9087-C9D5D97D528D}" destId="{C3EB0D98-BA89-411A-9B40-027F7155EA1D}" srcOrd="0" destOrd="0" presId="urn:microsoft.com/office/officeart/2005/8/layout/vList4#1"/>
    <dgm:cxn modelId="{EBBC8A3C-7B03-4622-A420-C3B52EBC0F4A}" type="presParOf" srcId="{543C66D3-376A-4E98-89AC-2FF9E5DA764B}" destId="{935457E9-9FB2-4A79-84A8-2D44222DCC58}" srcOrd="0" destOrd="0" presId="urn:microsoft.com/office/officeart/2005/8/layout/vList4#1"/>
    <dgm:cxn modelId="{5C248E09-8948-4944-BA01-F5B1E9651896}" type="presParOf" srcId="{935457E9-9FB2-4A79-84A8-2D44222DCC58}" destId="{BEA2B535-6546-4F90-B46B-C57362EF4CE9}" srcOrd="0" destOrd="0" presId="urn:microsoft.com/office/officeart/2005/8/layout/vList4#1"/>
    <dgm:cxn modelId="{8212B187-E3EA-4658-9129-DFCAF08F9AA3}" type="presParOf" srcId="{935457E9-9FB2-4A79-84A8-2D44222DCC58}" destId="{94A86E90-42AE-45C2-BCD4-04B45EDE9B50}" srcOrd="1" destOrd="0" presId="urn:microsoft.com/office/officeart/2005/8/layout/vList4#1"/>
    <dgm:cxn modelId="{6A83506A-186C-4FEF-8469-E96BA25AC202}" type="presParOf" srcId="{935457E9-9FB2-4A79-84A8-2D44222DCC58}" destId="{256533FB-8B63-4644-9622-0208A35330F1}" srcOrd="2" destOrd="0" presId="urn:microsoft.com/office/officeart/2005/8/layout/vList4#1"/>
    <dgm:cxn modelId="{2CB5172D-984F-4158-9A54-D18CB794A8CC}" type="presParOf" srcId="{543C66D3-376A-4E98-89AC-2FF9E5DA764B}" destId="{5F415E0B-0644-4FCE-A22B-70D92F2CFD6C}" srcOrd="1" destOrd="0" presId="urn:microsoft.com/office/officeart/2005/8/layout/vList4#1"/>
    <dgm:cxn modelId="{B163C7F1-C417-472D-8109-8DE8441F239C}" type="presParOf" srcId="{543C66D3-376A-4E98-89AC-2FF9E5DA764B}" destId="{78969224-C0D2-49BB-9C85-E3EBCE16CB01}" srcOrd="2" destOrd="0" presId="urn:microsoft.com/office/officeart/2005/8/layout/vList4#1"/>
    <dgm:cxn modelId="{DFB41A34-F8C0-4D84-8DE9-F1CDC731B8EE}" type="presParOf" srcId="{78969224-C0D2-49BB-9C85-E3EBCE16CB01}" destId="{151C2767-1537-493F-B015-B405EEB3C396}" srcOrd="0" destOrd="0" presId="urn:microsoft.com/office/officeart/2005/8/layout/vList4#1"/>
    <dgm:cxn modelId="{012C1A32-968B-4E8C-9DA1-8F76B9B66BDB}" type="presParOf" srcId="{78969224-C0D2-49BB-9C85-E3EBCE16CB01}" destId="{9D8AC524-DC87-4416-BDF8-24FA1905389A}" srcOrd="1" destOrd="0" presId="urn:microsoft.com/office/officeart/2005/8/layout/vList4#1"/>
    <dgm:cxn modelId="{63200307-7063-4826-8131-1137B64A5709}" type="presParOf" srcId="{78969224-C0D2-49BB-9C85-E3EBCE16CB01}" destId="{C65FB965-5B1F-40D5-80DD-22186C522523}" srcOrd="2" destOrd="0" presId="urn:microsoft.com/office/officeart/2005/8/layout/vList4#1"/>
    <dgm:cxn modelId="{639114BD-383E-4B3E-BC55-539996B9D56A}" type="presParOf" srcId="{543C66D3-376A-4E98-89AC-2FF9E5DA764B}" destId="{73BEE063-341F-4DEA-9373-341B3D5BAB5A}" srcOrd="3" destOrd="0" presId="urn:microsoft.com/office/officeart/2005/8/layout/vList4#1"/>
    <dgm:cxn modelId="{A18D6B2B-7214-43BD-9034-7B84B0AA4893}" type="presParOf" srcId="{543C66D3-376A-4E98-89AC-2FF9E5DA764B}" destId="{DCDC1AB3-C1CC-4C1E-B103-1EC6CA59C64D}" srcOrd="4" destOrd="0" presId="urn:microsoft.com/office/officeart/2005/8/layout/vList4#1"/>
    <dgm:cxn modelId="{83151AD2-454A-4C41-B684-33B8F9A7B474}" type="presParOf" srcId="{DCDC1AB3-C1CC-4C1E-B103-1EC6CA59C64D}" destId="{C3EB0D98-BA89-411A-9B40-027F7155EA1D}" srcOrd="0" destOrd="0" presId="urn:microsoft.com/office/officeart/2005/8/layout/vList4#1"/>
    <dgm:cxn modelId="{0DE69E39-F27A-48E2-8589-4BE45240AA8C}" type="presParOf" srcId="{DCDC1AB3-C1CC-4C1E-B103-1EC6CA59C64D}" destId="{D7549ECE-9990-4F0F-A0BB-7D665BA75103}" srcOrd="1" destOrd="0" presId="urn:microsoft.com/office/officeart/2005/8/layout/vList4#1"/>
    <dgm:cxn modelId="{18CE6EB1-B0E7-4F68-B538-0B42877BE114}" type="presParOf" srcId="{DCDC1AB3-C1CC-4C1E-B103-1EC6CA59C64D}" destId="{B11AF60E-302B-40D0-9C21-C6435C333CA5}" srcOrd="2" destOrd="0" presId="urn:microsoft.com/office/officeart/2005/8/layout/vList4#1"/>
    <dgm:cxn modelId="{3680643A-F69D-454F-89FD-CAE891D00AF2}" type="presParOf" srcId="{543C66D3-376A-4E98-89AC-2FF9E5DA764B}" destId="{3083A69B-C489-4238-BA4F-9E8B5F1FC66B}" srcOrd="5" destOrd="0" presId="urn:microsoft.com/office/officeart/2005/8/layout/vList4#1"/>
    <dgm:cxn modelId="{792DB1EA-91D2-4D9F-A2BD-714F7E4B3AE8}" type="presParOf" srcId="{543C66D3-376A-4E98-89AC-2FF9E5DA764B}" destId="{4A2AE33A-2D10-4963-AA13-D695CEF8AA47}" srcOrd="6" destOrd="0" presId="urn:microsoft.com/office/officeart/2005/8/layout/vList4#1"/>
    <dgm:cxn modelId="{9688B760-0EE0-40F4-A7C7-ED7468EA792D}" type="presParOf" srcId="{4A2AE33A-2D10-4963-AA13-D695CEF8AA47}" destId="{56BA5D16-748B-4742-AC12-4EC35678A5F8}" srcOrd="0" destOrd="0" presId="urn:microsoft.com/office/officeart/2005/8/layout/vList4#1"/>
    <dgm:cxn modelId="{8C7ACA29-3DF1-4B79-A447-95544BBA7800}" type="presParOf" srcId="{4A2AE33A-2D10-4963-AA13-D695CEF8AA47}" destId="{9E0199CB-E699-43C1-BEBC-10683D7E990B}" srcOrd="1" destOrd="0" presId="urn:microsoft.com/office/officeart/2005/8/layout/vList4#1"/>
    <dgm:cxn modelId="{54BC5445-B059-49C2-A61F-5624F5A99419}" type="presParOf" srcId="{4A2AE33A-2D10-4963-AA13-D695CEF8AA47}" destId="{74033835-9B27-45B7-A56A-4A0F6978A560}" srcOrd="2" destOrd="0" presId="urn:microsoft.com/office/officeart/2005/8/layout/vList4#1"/>
    <dgm:cxn modelId="{E9038F9C-7915-4F93-A687-C63268DDFB0E}" type="presParOf" srcId="{543C66D3-376A-4E98-89AC-2FF9E5DA764B}" destId="{09CF3869-9912-4485-8B97-353D187812E0}" srcOrd="7" destOrd="0" presId="urn:microsoft.com/office/officeart/2005/8/layout/vList4#1"/>
    <dgm:cxn modelId="{4AEC5200-B608-4C43-8C6F-EF19B9D4C710}" type="presParOf" srcId="{543C66D3-376A-4E98-89AC-2FF9E5DA764B}" destId="{10A1064A-1011-4B0B-AC8D-6E138BFE52C1}" srcOrd="8" destOrd="0" presId="urn:microsoft.com/office/officeart/2005/8/layout/vList4#1"/>
    <dgm:cxn modelId="{37950E72-FDE8-4DF5-AABC-6F56A6AC0B40}" type="presParOf" srcId="{10A1064A-1011-4B0B-AC8D-6E138BFE52C1}" destId="{8184A6D8-32F5-4295-8757-7EAD2E967816}" srcOrd="0" destOrd="0" presId="urn:microsoft.com/office/officeart/2005/8/layout/vList4#1"/>
    <dgm:cxn modelId="{96507E4A-8528-4017-9F30-991DEE4497BB}" type="presParOf" srcId="{10A1064A-1011-4B0B-AC8D-6E138BFE52C1}" destId="{68501734-696D-4C13-BEBE-E85EE5A89BA6}" srcOrd="1" destOrd="0" presId="urn:microsoft.com/office/officeart/2005/8/layout/vList4#1"/>
    <dgm:cxn modelId="{F1FD7E8E-81AF-404E-80AD-530D8EFD671A}" type="presParOf" srcId="{10A1064A-1011-4B0B-AC8D-6E138BFE52C1}" destId="{2A99724D-EDF1-42C4-8A91-37115B173F0F}" srcOrd="2" destOrd="0" presId="urn:microsoft.com/office/officeart/2005/8/layout/vList4#1"/>
    <dgm:cxn modelId="{857B4581-9CEC-452C-BAFB-4F8B44C4EB56}" type="presParOf" srcId="{543C66D3-376A-4E98-89AC-2FF9E5DA764B}" destId="{7898D30A-CCBA-4B2A-AB6A-624866AC1230}" srcOrd="9" destOrd="0" presId="urn:microsoft.com/office/officeart/2005/8/layout/vList4#1"/>
    <dgm:cxn modelId="{2780AD4A-5633-4156-A50B-C0577B175A5F}" type="presParOf" srcId="{543C66D3-376A-4E98-89AC-2FF9E5DA764B}" destId="{4DD317C2-42AD-40D8-947F-5FE2688989E1}" srcOrd="10" destOrd="0" presId="urn:microsoft.com/office/officeart/2005/8/layout/vList4#1"/>
    <dgm:cxn modelId="{1263AE9A-F6AA-449A-A326-9BE5DF1BFFEE}" type="presParOf" srcId="{4DD317C2-42AD-40D8-947F-5FE2688989E1}" destId="{C81DD34A-41D5-4C0E-A5DC-5400C525CE02}" srcOrd="0" destOrd="0" presId="urn:microsoft.com/office/officeart/2005/8/layout/vList4#1"/>
    <dgm:cxn modelId="{2B8B19DB-5DF4-4300-91E5-929AC6D3A125}" type="presParOf" srcId="{4DD317C2-42AD-40D8-947F-5FE2688989E1}" destId="{EEC295CA-93E9-4D69-AD58-C7797077975D}" srcOrd="1" destOrd="0" presId="urn:microsoft.com/office/officeart/2005/8/layout/vList4#1"/>
    <dgm:cxn modelId="{E28A9CDD-E293-4088-8AF8-A7DBE84B7FEC}" type="presParOf" srcId="{4DD317C2-42AD-40D8-947F-5FE2688989E1}" destId="{38526E2F-F93A-4371-87BC-C1FD1708C57A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2CD6D-4538-42A0-9771-97A3DDA9985B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FC746-9E3B-4CDD-A032-83C5A8D0CA6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986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6DCB-F7F3-4943-ABCB-2CC38FF350B9}" type="datetime1">
              <a:rPr lang="uk-UA" smtClean="0"/>
              <a:pPr/>
              <a:t>18.06.2012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501AD-63AB-419D-B0A8-A0AC7F660DA3}" type="datetime1">
              <a:rPr lang="uk-UA" smtClean="0"/>
              <a:pPr/>
              <a:t>18.06.2012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3E7E-FBEC-4EDF-BCDB-7420888B7A86}" type="datetime1">
              <a:rPr lang="uk-UA" smtClean="0"/>
              <a:pPr/>
              <a:t>18.06.2012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39F6-C3D7-4E19-9414-C85EEFC7446B}" type="datetime1">
              <a:rPr lang="uk-UA" smtClean="0"/>
              <a:pPr/>
              <a:t>18.06.2012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E94A310-136E-4C08-9C8E-EA150189B312}" type="datetime1">
              <a:rPr lang="uk-UA" smtClean="0"/>
              <a:pPr/>
              <a:t>18.06.2012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9215-57EC-47AC-8E15-79462120D524}" type="datetime1">
              <a:rPr lang="uk-UA" smtClean="0"/>
              <a:pPr/>
              <a:t>18.06.2012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0E46FA0-D732-46C8-BB68-FA8F5E8E16B7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2743B-A623-43A7-9328-F03D46179296}" type="datetime1">
              <a:rPr lang="uk-UA" smtClean="0"/>
              <a:pPr/>
              <a:t>18.06.2012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683E2-AFC4-4503-8AAA-01EA4F303CE5}" type="datetime1">
              <a:rPr lang="uk-UA" smtClean="0"/>
              <a:pPr/>
              <a:t>18.06.2012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ACC27-FF39-4E8D-A0F9-AF6114D4412B}" type="datetime1">
              <a:rPr lang="uk-UA" smtClean="0"/>
              <a:pPr/>
              <a:t>18.06.2012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E54CF24-EDFF-4019-9D47-AA4F5147DF70}" type="datetime1">
              <a:rPr lang="uk-UA" smtClean="0"/>
              <a:pPr/>
              <a:t>18.06.2012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1FAA493-AE5D-43A1-8E7A-03BCD924E11C}" type="datetime1">
              <a:rPr lang="uk-UA" smtClean="0"/>
              <a:pPr/>
              <a:t>18.06.2012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://www.ostriv.in.ua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10 клас</a:t>
            </a:r>
          </a:p>
          <a:p>
            <a:r>
              <a:rPr lang="uk-UA" dirty="0" smtClean="0"/>
              <a:t>За підручником «Інформатика. 10 клас» Й.Я. </a:t>
            </a:r>
            <a:r>
              <a:rPr lang="uk-UA" dirty="0" err="1" smtClean="0"/>
              <a:t>Ривкінда</a:t>
            </a:r>
            <a:r>
              <a:rPr lang="uk-UA" dirty="0" smtClean="0"/>
              <a:t>, Т.І. Лисенко, Л.А. </a:t>
            </a:r>
            <a:r>
              <a:rPr lang="uk-UA" dirty="0" err="1" smtClean="0"/>
              <a:t>Чернікової</a:t>
            </a:r>
            <a:r>
              <a:rPr lang="uk-UA" dirty="0" smtClean="0"/>
              <a:t>, В.В. </a:t>
            </a:r>
            <a:r>
              <a:rPr lang="uk-UA" dirty="0" err="1" smtClean="0"/>
              <a:t>Шакотько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Вивчаємо інформатику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14C0-4E1C-4033-9C6D-0D5DBDE4648F}" type="datetime1">
              <a:rPr lang="uk-UA" smtClean="0"/>
              <a:pPr/>
              <a:t>18.06.2012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18.06.2012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3727450" cy="34290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521450" y="0"/>
            <a:ext cx="2622550" cy="26098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14282" y="3714752"/>
            <a:ext cx="321471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Педагогічний</a:t>
            </a:r>
            <a:r>
              <a:rPr lang="ru-RU" dirty="0" smtClean="0"/>
              <a:t> </a:t>
            </a:r>
            <a:r>
              <a:rPr lang="ru-RU" dirty="0" err="1" smtClean="0"/>
              <a:t>програмний</a:t>
            </a:r>
            <a:r>
              <a:rPr lang="ru-RU" dirty="0" smtClean="0"/>
              <a:t> </a:t>
            </a:r>
            <a:r>
              <a:rPr lang="ru-RU" dirty="0" err="1" smtClean="0"/>
              <a:t>засіб</a:t>
            </a:r>
            <a:r>
              <a:rPr lang="ru-RU" dirty="0" smtClean="0"/>
              <a:t> «</a:t>
            </a:r>
            <a:r>
              <a:rPr lang="ru-RU" dirty="0" err="1" smtClean="0"/>
              <a:t>Українська</a:t>
            </a:r>
            <a:r>
              <a:rPr lang="ru-RU" dirty="0" smtClean="0"/>
              <a:t> </a:t>
            </a:r>
            <a:r>
              <a:rPr lang="ru-RU" dirty="0" err="1" smtClean="0"/>
              <a:t>література</a:t>
            </a:r>
            <a:r>
              <a:rPr lang="ru-RU" dirty="0" smtClean="0"/>
              <a:t>. 10 </a:t>
            </a:r>
            <a:r>
              <a:rPr lang="ru-RU" dirty="0" err="1" smtClean="0"/>
              <a:t>кл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357686" y="2571744"/>
            <a:ext cx="478631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Програмно-методичний</a:t>
            </a:r>
            <a:r>
              <a:rPr lang="ru-RU" dirty="0" smtClean="0"/>
              <a:t> комплекс </a:t>
            </a:r>
            <a:r>
              <a:rPr lang="ru-RU" dirty="0" err="1" smtClean="0"/>
              <a:t>навчального</a:t>
            </a:r>
            <a:r>
              <a:rPr lang="ru-RU" dirty="0" smtClean="0"/>
              <a:t> </a:t>
            </a:r>
            <a:r>
              <a:rPr lang="ru-RU" dirty="0" err="1" smtClean="0"/>
              <a:t>призначення</a:t>
            </a:r>
            <a:r>
              <a:rPr lang="ru-RU" dirty="0" smtClean="0"/>
              <a:t> «</a:t>
            </a:r>
            <a:r>
              <a:rPr lang="ru-RU" dirty="0" err="1" smtClean="0"/>
              <a:t>Українська</a:t>
            </a:r>
            <a:r>
              <a:rPr lang="ru-RU" dirty="0" smtClean="0"/>
              <a:t> </a:t>
            </a:r>
            <a:r>
              <a:rPr lang="ru-RU" dirty="0" err="1" smtClean="0"/>
              <a:t>література</a:t>
            </a:r>
            <a:r>
              <a:rPr lang="ru-RU" dirty="0" smtClean="0"/>
              <a:t>. 11 </a:t>
            </a:r>
            <a:r>
              <a:rPr lang="ru-RU" dirty="0" err="1" smtClean="0"/>
              <a:t>кл</a:t>
            </a:r>
            <a:r>
              <a:rPr lang="ru-RU" dirty="0" smtClean="0"/>
              <a:t>» </a:t>
            </a:r>
            <a:endParaRPr lang="ru-RU" dirty="0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500438"/>
            <a:ext cx="2884940" cy="285609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1500166" y="5715016"/>
            <a:ext cx="307183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Педагогічний</a:t>
            </a:r>
            <a:r>
              <a:rPr lang="ru-RU" dirty="0" smtClean="0"/>
              <a:t> </a:t>
            </a:r>
            <a:r>
              <a:rPr lang="ru-RU" dirty="0" err="1" smtClean="0"/>
              <a:t>програмний</a:t>
            </a:r>
            <a:r>
              <a:rPr lang="ru-RU" dirty="0" smtClean="0"/>
              <a:t> </a:t>
            </a:r>
            <a:r>
              <a:rPr lang="ru-RU" dirty="0" err="1" smtClean="0"/>
              <a:t>засіб</a:t>
            </a:r>
            <a:r>
              <a:rPr lang="ru-RU" dirty="0" smtClean="0"/>
              <a:t> «</a:t>
            </a:r>
            <a:r>
              <a:rPr lang="ru-RU" dirty="0" err="1" smtClean="0"/>
              <a:t>Фізика</a:t>
            </a:r>
            <a:r>
              <a:rPr lang="ru-RU" dirty="0" smtClean="0"/>
              <a:t>. 9 </a:t>
            </a:r>
            <a:r>
              <a:rPr lang="ru-RU" dirty="0" err="1" smtClean="0"/>
              <a:t>кл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18.06.2012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976688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14950" y="0"/>
            <a:ext cx="382905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142844" y="3929066"/>
            <a:ext cx="385765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Педагогічний</a:t>
            </a:r>
            <a:r>
              <a:rPr lang="ru-RU" dirty="0" smtClean="0"/>
              <a:t> </a:t>
            </a:r>
            <a:r>
              <a:rPr lang="ru-RU" dirty="0" err="1" smtClean="0"/>
              <a:t>програмний</a:t>
            </a:r>
            <a:r>
              <a:rPr lang="ru-RU" dirty="0" smtClean="0"/>
              <a:t> </a:t>
            </a:r>
            <a:r>
              <a:rPr lang="ru-RU" dirty="0" err="1" smtClean="0"/>
              <a:t>засіб</a:t>
            </a:r>
            <a:r>
              <a:rPr lang="ru-RU" dirty="0" smtClean="0"/>
              <a:t> «</a:t>
            </a:r>
            <a:r>
              <a:rPr lang="ru-RU" dirty="0" err="1" smtClean="0"/>
              <a:t>Астрономія</a:t>
            </a:r>
            <a:r>
              <a:rPr lang="ru-RU" dirty="0" smtClean="0"/>
              <a:t>. 11 </a:t>
            </a:r>
            <a:r>
              <a:rPr lang="ru-RU" dirty="0" err="1" smtClean="0"/>
              <a:t>кл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2571744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i="1" dirty="0" err="1" smtClean="0"/>
              <a:t>Електронні</a:t>
            </a:r>
            <a:r>
              <a:rPr lang="ru-RU" sz="3600" i="1" dirty="0" smtClean="0"/>
              <a:t> (</a:t>
            </a:r>
            <a:r>
              <a:rPr lang="ru-RU" sz="3600" i="1" dirty="0" err="1" smtClean="0"/>
              <a:t>віртуальні</a:t>
            </a:r>
            <a:r>
              <a:rPr lang="ru-RU" sz="3600" i="1" dirty="0" smtClean="0"/>
              <a:t>) </a:t>
            </a:r>
            <a:r>
              <a:rPr lang="ru-RU" sz="3600" i="1" dirty="0" err="1" smtClean="0"/>
              <a:t>практикуми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361950">
              <a:buNone/>
            </a:pPr>
            <a:r>
              <a:rPr lang="ru-RU" sz="1800" i="1" dirty="0" smtClean="0">
                <a:latin typeface="Calibri" pitchFamily="34" charset="0"/>
              </a:rPr>
              <a:t> </a:t>
            </a:r>
            <a:r>
              <a:rPr lang="ru-RU" sz="1800" i="1" dirty="0" err="1" smtClean="0">
                <a:latin typeface="Calibri" pitchFamily="34" charset="0"/>
              </a:rPr>
              <a:t>Електронні</a:t>
            </a:r>
            <a:r>
              <a:rPr lang="ru-RU" sz="1800" i="1" dirty="0" smtClean="0">
                <a:latin typeface="Calibri" pitchFamily="34" charset="0"/>
              </a:rPr>
              <a:t> (</a:t>
            </a:r>
            <a:r>
              <a:rPr lang="ru-RU" sz="1800" i="1" dirty="0" err="1" smtClean="0">
                <a:latin typeface="Calibri" pitchFamily="34" charset="0"/>
              </a:rPr>
              <a:t>віртуальні</a:t>
            </a:r>
            <a:r>
              <a:rPr lang="ru-RU" sz="1800" i="1" dirty="0" smtClean="0">
                <a:latin typeface="Calibri" pitchFamily="34" charset="0"/>
              </a:rPr>
              <a:t>) </a:t>
            </a:r>
            <a:r>
              <a:rPr lang="ru-RU" sz="1800" i="1" dirty="0" err="1" smtClean="0">
                <a:latin typeface="Calibri" pitchFamily="34" charset="0"/>
              </a:rPr>
              <a:t>практикуми</a:t>
            </a:r>
            <a:r>
              <a:rPr lang="ru-RU" sz="1800" dirty="0" smtClean="0">
                <a:latin typeface="Calibri" pitchFamily="34" charset="0"/>
              </a:rPr>
              <a:t> - </a:t>
            </a:r>
            <a:r>
              <a:rPr lang="ru-RU" sz="1800" dirty="0" err="1" smtClean="0">
                <a:latin typeface="Calibri" pitchFamily="34" charset="0"/>
              </a:rPr>
              <a:t>електронні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навчальні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збірки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практичних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завдань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і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вправ</a:t>
            </a:r>
            <a:r>
              <a:rPr lang="ru-RU" sz="1800" dirty="0" smtClean="0">
                <a:latin typeface="Calibri" pitchFamily="34" charset="0"/>
              </a:rPr>
              <a:t>, у тому </a:t>
            </a:r>
            <a:r>
              <a:rPr lang="ru-RU" sz="1800" dirty="0" err="1" smtClean="0">
                <a:latin typeface="Calibri" pitchFamily="34" charset="0"/>
              </a:rPr>
              <a:t>числі</a:t>
            </a:r>
            <a:r>
              <a:rPr lang="ru-RU" sz="1800" dirty="0" smtClean="0">
                <a:latin typeface="Calibri" pitchFamily="34" charset="0"/>
              </a:rPr>
              <a:t>:</a:t>
            </a:r>
          </a:p>
          <a:p>
            <a:pPr marL="0" indent="361950"/>
            <a:r>
              <a:rPr lang="ru-RU" sz="1800" i="1" dirty="0" err="1" smtClean="0">
                <a:latin typeface="Calibri" pitchFamily="34" charset="0"/>
              </a:rPr>
              <a:t>віртуальні</a:t>
            </a:r>
            <a:r>
              <a:rPr lang="ru-RU" sz="1800" i="1" dirty="0" smtClean="0">
                <a:latin typeface="Calibri" pitchFamily="34" charset="0"/>
              </a:rPr>
              <a:t> </a:t>
            </a:r>
            <a:r>
              <a:rPr lang="ru-RU" sz="1800" i="1" dirty="0" err="1" smtClean="0">
                <a:latin typeface="Calibri" pitchFamily="34" charset="0"/>
              </a:rPr>
              <a:t>лабораторії</a:t>
            </a:r>
            <a:r>
              <a:rPr lang="ru-RU" sz="1800" dirty="0" smtClean="0">
                <a:latin typeface="Calibri" pitchFamily="34" charset="0"/>
              </a:rPr>
              <a:t>, </a:t>
            </a:r>
            <a:r>
              <a:rPr lang="ru-RU" sz="1800" dirty="0" err="1" smtClean="0">
                <a:latin typeface="Calibri" pitchFamily="34" charset="0"/>
              </a:rPr>
              <a:t>наприклад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Віртуальна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біологічна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лабораторія</a:t>
            </a:r>
            <a:r>
              <a:rPr lang="ru-RU" sz="1800" dirty="0" smtClean="0">
                <a:latin typeface="Calibri" pitchFamily="34" charset="0"/>
              </a:rPr>
              <a:t>. 10—11 </a:t>
            </a:r>
            <a:r>
              <a:rPr lang="ru-RU" sz="1800" dirty="0" err="1" smtClean="0">
                <a:latin typeface="Calibri" pitchFamily="34" charset="0"/>
              </a:rPr>
              <a:t>кл</a:t>
            </a:r>
            <a:r>
              <a:rPr lang="ru-RU" sz="1800" dirty="0" smtClean="0">
                <a:latin typeface="Calibri" pitchFamily="34" charset="0"/>
              </a:rPr>
              <a:t>.;</a:t>
            </a:r>
          </a:p>
          <a:p>
            <a:pPr marL="0" indent="361950"/>
            <a:r>
              <a:rPr lang="ru-RU" sz="1800" i="1" dirty="0" err="1" smtClean="0">
                <a:latin typeface="Calibri" pitchFamily="34" charset="0"/>
              </a:rPr>
              <a:t>електронні</a:t>
            </a:r>
            <a:r>
              <a:rPr lang="ru-RU" sz="1800" i="1" dirty="0" smtClean="0">
                <a:latin typeface="Calibri" pitchFamily="34" charset="0"/>
              </a:rPr>
              <a:t> </a:t>
            </a:r>
            <a:r>
              <a:rPr lang="ru-RU" sz="1800" i="1" dirty="0" err="1" smtClean="0">
                <a:latin typeface="Calibri" pitchFamily="34" charset="0"/>
              </a:rPr>
              <a:t>тренажери</a:t>
            </a:r>
            <a:r>
              <a:rPr lang="ru-RU" sz="1800" dirty="0" smtClean="0">
                <a:latin typeface="Calibri" pitchFamily="34" charset="0"/>
              </a:rPr>
              <a:t>, </a:t>
            </a:r>
            <a:r>
              <a:rPr lang="ru-RU" sz="1800" dirty="0" err="1" smtClean="0">
                <a:latin typeface="Calibri" pitchFamily="34" charset="0"/>
              </a:rPr>
              <a:t>наприклад</a:t>
            </a:r>
            <a:r>
              <a:rPr lang="ru-RU" sz="1800" dirty="0" smtClean="0">
                <a:latin typeface="Calibri" pitchFamily="34" charset="0"/>
              </a:rPr>
              <a:t> «</a:t>
            </a:r>
            <a:r>
              <a:rPr lang="ru-RU" sz="1800" dirty="0" err="1" smtClean="0">
                <a:latin typeface="Calibri" pitchFamily="34" charset="0"/>
              </a:rPr>
              <a:t>Майстер-клас</a:t>
            </a:r>
            <a:r>
              <a:rPr lang="ru-RU" sz="1800" dirty="0" smtClean="0">
                <a:latin typeface="Calibri" pitchFamily="34" charset="0"/>
              </a:rPr>
              <a:t>». </a:t>
            </a:r>
            <a:r>
              <a:rPr lang="ru-RU" sz="1800" dirty="0" err="1" smtClean="0">
                <a:latin typeface="Calibri" pitchFamily="34" charset="0"/>
              </a:rPr>
              <a:t>Клавіатурний</a:t>
            </a:r>
            <a:r>
              <a:rPr lang="ru-RU" sz="1800" dirty="0" smtClean="0">
                <a:latin typeface="Calibri" pitchFamily="34" charset="0"/>
              </a:rPr>
              <a:t> тренажер </a:t>
            </a:r>
            <a:r>
              <a:rPr lang="ru-RU" sz="1800" dirty="0" err="1" smtClean="0">
                <a:latin typeface="Calibri" pitchFamily="34" charset="0"/>
              </a:rPr>
              <a:t>з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української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мови</a:t>
            </a:r>
            <a:r>
              <a:rPr lang="ru-RU" sz="1800" dirty="0" smtClean="0">
                <a:latin typeface="Calibri" pitchFamily="34" charset="0"/>
              </a:rPr>
              <a:t>;</a:t>
            </a:r>
          </a:p>
          <a:p>
            <a:pPr marL="0" indent="361950"/>
            <a:r>
              <a:rPr lang="ru-RU" sz="1800" i="1" dirty="0" err="1" smtClean="0">
                <a:latin typeface="Calibri" pitchFamily="34" charset="0"/>
              </a:rPr>
              <a:t>електронні</a:t>
            </a:r>
            <a:r>
              <a:rPr lang="ru-RU" sz="1800" i="1" dirty="0" smtClean="0">
                <a:latin typeface="Calibri" pitchFamily="34" charset="0"/>
              </a:rPr>
              <a:t> задачники</a:t>
            </a:r>
            <a:r>
              <a:rPr lang="ru-RU" sz="1800" dirty="0" smtClean="0">
                <a:latin typeface="Calibri" pitchFamily="34" charset="0"/>
              </a:rPr>
              <a:t>, </a:t>
            </a:r>
            <a:r>
              <a:rPr lang="ru-RU" sz="1800" dirty="0" err="1" smtClean="0">
                <a:latin typeface="Calibri" pitchFamily="34" charset="0"/>
              </a:rPr>
              <a:t>наприклад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Електронний</a:t>
            </a:r>
            <a:r>
              <a:rPr lang="ru-RU" sz="1800" dirty="0" smtClean="0">
                <a:latin typeface="Calibri" pitchFamily="34" charset="0"/>
              </a:rPr>
              <a:t> задачник «</a:t>
            </a:r>
            <a:r>
              <a:rPr lang="ru-RU" sz="1800" dirty="0" err="1" smtClean="0">
                <a:latin typeface="Calibri" pitchFamily="34" charset="0"/>
              </a:rPr>
              <a:t>Фізика</a:t>
            </a:r>
            <a:r>
              <a:rPr lang="ru-RU" sz="1800" dirty="0" smtClean="0">
                <a:latin typeface="Calibri" pitchFamily="34" charset="0"/>
              </a:rPr>
              <a:t>. 7-9»;</a:t>
            </a:r>
          </a:p>
          <a:p>
            <a:pPr marL="0" indent="361950"/>
            <a:r>
              <a:rPr lang="ru-RU" sz="1800" dirty="0" err="1" smtClean="0">
                <a:latin typeface="Calibri" pitchFamily="34" charset="0"/>
              </a:rPr>
              <a:t>електронні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засоби</a:t>
            </a:r>
            <a:r>
              <a:rPr lang="ru-RU" sz="1800" dirty="0" smtClean="0">
                <a:latin typeface="Calibri" pitchFamily="34" charset="0"/>
              </a:rPr>
              <a:t> контролю </a:t>
            </a:r>
            <a:r>
              <a:rPr lang="ru-RU" sz="1800" dirty="0" err="1" smtClean="0">
                <a:latin typeface="Calibri" pitchFamily="34" charset="0"/>
              </a:rPr>
              <a:t>навчальних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досягнень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учнів</a:t>
            </a:r>
            <a:r>
              <a:rPr lang="ru-RU" sz="1800" dirty="0" smtClean="0">
                <a:latin typeface="Calibri" pitchFamily="34" charset="0"/>
              </a:rPr>
              <a:t> </a:t>
            </a:r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357693"/>
            <a:ext cx="2047876" cy="20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6643702" y="4429132"/>
            <a:ext cx="2286016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/>
              <a:t>Педагогічний</a:t>
            </a:r>
            <a:r>
              <a:rPr lang="ru-RU" dirty="0" smtClean="0"/>
              <a:t> </a:t>
            </a:r>
            <a:r>
              <a:rPr lang="ru-RU" dirty="0" err="1" smtClean="0"/>
              <a:t>програмний</a:t>
            </a:r>
            <a:r>
              <a:rPr lang="ru-RU" dirty="0" smtClean="0"/>
              <a:t> </a:t>
            </a:r>
            <a:r>
              <a:rPr lang="ru-RU" dirty="0" err="1" smtClean="0"/>
              <a:t>засіб</a:t>
            </a:r>
            <a:r>
              <a:rPr lang="ru-RU" dirty="0" smtClean="0"/>
              <a:t> «</a:t>
            </a:r>
            <a:r>
              <a:rPr lang="ru-RU" dirty="0" err="1" smtClean="0"/>
              <a:t>Бібліотека</a:t>
            </a:r>
            <a:r>
              <a:rPr lang="ru-RU" dirty="0" smtClean="0"/>
              <a:t> </a:t>
            </a:r>
            <a:r>
              <a:rPr lang="ru-RU" dirty="0" err="1" smtClean="0"/>
              <a:t>електронних</a:t>
            </a:r>
            <a:r>
              <a:rPr lang="ru-RU" dirty="0" smtClean="0"/>
              <a:t> </a:t>
            </a:r>
            <a:r>
              <a:rPr lang="ru-RU" dirty="0" err="1" smtClean="0"/>
              <a:t>наочностей</a:t>
            </a:r>
            <a:r>
              <a:rPr lang="ru-RU" dirty="0" smtClean="0"/>
              <a:t>. 7-9 </a:t>
            </a:r>
            <a:r>
              <a:rPr lang="ru-RU" dirty="0" err="1" smtClean="0"/>
              <a:t>кл</a:t>
            </a:r>
            <a:r>
              <a:rPr lang="ru-RU" dirty="0" smtClean="0"/>
              <a:t>.»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1714488"/>
            <a:ext cx="2791251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1428735"/>
            <a:ext cx="2047876" cy="1904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42946"/>
          </a:xfrm>
        </p:spPr>
        <p:txBody>
          <a:bodyPr>
            <a:normAutofit fontScale="90000"/>
          </a:bodyPr>
          <a:lstStyle/>
          <a:p>
            <a:r>
              <a:rPr lang="ru-RU" sz="3600" i="1" dirty="0" err="1" smtClean="0"/>
              <a:t>Мультимедійні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засоби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ілюстративного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і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довідникового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спрямування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Autofit/>
          </a:bodyPr>
          <a:lstStyle/>
          <a:p>
            <a:pPr marL="180975" indent="-180975">
              <a:buNone/>
            </a:pPr>
            <a:r>
              <a:rPr lang="ru-RU" sz="1200" i="1" dirty="0" err="1" smtClean="0"/>
              <a:t>Мультимедійні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засоби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ілюстративного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і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довідникового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спрямування</a:t>
            </a:r>
            <a:r>
              <a:rPr lang="ru-RU" sz="1200" i="1" dirty="0" smtClean="0"/>
              <a:t>:</a:t>
            </a:r>
          </a:p>
          <a:p>
            <a:pPr marL="361950" indent="-180975"/>
            <a:r>
              <a:rPr lang="ru-RU" sz="1200" i="1" dirty="0" smtClean="0"/>
              <a:t> </a:t>
            </a:r>
            <a:r>
              <a:rPr lang="ru-RU" sz="1200" i="1" dirty="0" err="1" smtClean="0"/>
              <a:t>електронні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атласи</a:t>
            </a:r>
            <a:r>
              <a:rPr lang="ru-RU" sz="1200" dirty="0" smtClean="0"/>
              <a:t> - </a:t>
            </a:r>
            <a:r>
              <a:rPr lang="ru-RU" sz="1200" dirty="0" err="1" smtClean="0"/>
              <a:t>електронні</a:t>
            </a:r>
            <a:r>
              <a:rPr lang="ru-RU" sz="1200" dirty="0" smtClean="0"/>
              <a:t> </a:t>
            </a:r>
            <a:r>
              <a:rPr lang="ru-RU" sz="1200" dirty="0" err="1" smtClean="0"/>
              <a:t>колекції</a:t>
            </a:r>
            <a:r>
              <a:rPr lang="ru-RU" sz="1200" dirty="0" smtClean="0"/>
              <a:t> </a:t>
            </a:r>
            <a:r>
              <a:rPr lang="ru-RU" sz="1200" dirty="0" err="1" smtClean="0"/>
              <a:t>зображень</a:t>
            </a:r>
            <a:r>
              <a:rPr lang="ru-RU" sz="1200" dirty="0" smtClean="0"/>
              <a:t> </a:t>
            </a:r>
            <a:r>
              <a:rPr lang="ru-RU" sz="1200" dirty="0" err="1" smtClean="0"/>
              <a:t>різних</a:t>
            </a:r>
            <a:r>
              <a:rPr lang="ru-RU" sz="1200" dirty="0" smtClean="0"/>
              <a:t> </a:t>
            </a:r>
            <a:r>
              <a:rPr lang="ru-RU" sz="1200" dirty="0" err="1" smtClean="0"/>
              <a:t>об'єктів</a:t>
            </a:r>
            <a:r>
              <a:rPr lang="ru-RU" sz="1200" dirty="0" smtClean="0"/>
              <a:t> (</a:t>
            </a:r>
            <a:r>
              <a:rPr lang="ru-RU" sz="1200" dirty="0" err="1" smtClean="0"/>
              <a:t>карти</a:t>
            </a:r>
            <a:r>
              <a:rPr lang="ru-RU" sz="1200" dirty="0" smtClean="0"/>
              <a:t>, </a:t>
            </a:r>
            <a:r>
              <a:rPr lang="ru-RU" sz="1200" dirty="0" err="1" smtClean="0"/>
              <a:t>креслення</a:t>
            </a:r>
            <a:r>
              <a:rPr lang="ru-RU" sz="1200" dirty="0" smtClean="0"/>
              <a:t>, рисунки та </a:t>
            </a:r>
            <a:r>
              <a:rPr lang="ru-RU" sz="1200" dirty="0" err="1" smtClean="0"/>
              <a:t>ін</a:t>
            </a:r>
            <a:r>
              <a:rPr lang="ru-RU" sz="1200" dirty="0" smtClean="0"/>
              <a:t>.) </a:t>
            </a:r>
            <a:r>
              <a:rPr lang="ru-RU" sz="1200" dirty="0" err="1" smtClean="0"/>
              <a:t>із</a:t>
            </a:r>
            <a:r>
              <a:rPr lang="ru-RU" sz="1200" dirty="0" smtClean="0"/>
              <a:t> </a:t>
            </a:r>
            <a:r>
              <a:rPr lang="ru-RU" sz="1200" dirty="0" err="1" smtClean="0"/>
              <a:t>засобами</a:t>
            </a:r>
            <a:r>
              <a:rPr lang="ru-RU" sz="1200" dirty="0" smtClean="0"/>
              <a:t> </a:t>
            </a:r>
            <a:r>
              <a:rPr lang="ru-RU" sz="1200" dirty="0" err="1" smtClean="0"/>
              <a:t>навігації</a:t>
            </a:r>
            <a:r>
              <a:rPr lang="ru-RU" sz="1200" dirty="0" smtClean="0"/>
              <a:t> </a:t>
            </a:r>
            <a:r>
              <a:rPr lang="ru-RU" sz="1200" dirty="0" err="1" smtClean="0"/>
              <a:t>та</a:t>
            </a:r>
            <a:r>
              <a:rPr lang="ru-RU" sz="1200" dirty="0" smtClean="0"/>
              <a:t> </a:t>
            </a:r>
            <a:r>
              <a:rPr lang="ru-RU" sz="1200" dirty="0" err="1" smtClean="0"/>
              <a:t>пошуку</a:t>
            </a:r>
            <a:r>
              <a:rPr lang="ru-RU" sz="1200" dirty="0" smtClean="0"/>
              <a:t>, </a:t>
            </a:r>
            <a:r>
              <a:rPr lang="ru-RU" sz="1200" dirty="0" err="1" smtClean="0"/>
              <a:t>наприклад</a:t>
            </a:r>
            <a:r>
              <a:rPr lang="ru-RU" sz="1200" dirty="0" smtClean="0"/>
              <a:t> </a:t>
            </a:r>
            <a:r>
              <a:rPr lang="ru-RU" sz="1200" dirty="0" err="1" smtClean="0"/>
              <a:t>Електронний</a:t>
            </a:r>
            <a:r>
              <a:rPr lang="ru-RU" sz="1200" dirty="0" smtClean="0"/>
              <a:t> атлас «</a:t>
            </a:r>
            <a:r>
              <a:rPr lang="ru-RU" sz="1200" dirty="0" err="1" smtClean="0"/>
              <a:t>Історія</a:t>
            </a:r>
            <a:r>
              <a:rPr lang="ru-RU" sz="1200" dirty="0" smtClean="0"/>
              <a:t> </a:t>
            </a:r>
            <a:r>
              <a:rPr lang="ru-RU" sz="1200" dirty="0" err="1" smtClean="0"/>
              <a:t>України</a:t>
            </a:r>
            <a:r>
              <a:rPr lang="ru-RU" sz="1200" dirty="0" smtClean="0"/>
              <a:t>»; </a:t>
            </a:r>
          </a:p>
          <a:p>
            <a:pPr marL="361950" indent="-180975"/>
            <a:r>
              <a:rPr lang="ru-RU" sz="1200" i="1" dirty="0" err="1" smtClean="0"/>
              <a:t>електронні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хрестоматії</a:t>
            </a:r>
            <a:r>
              <a:rPr lang="ru-RU" sz="1200" dirty="0" smtClean="0"/>
              <a:t> - </a:t>
            </a:r>
            <a:r>
              <a:rPr lang="ru-RU" sz="1200" dirty="0" err="1" smtClean="0"/>
              <a:t>електронні</a:t>
            </a:r>
            <a:r>
              <a:rPr lang="ru-RU" sz="1200" dirty="0" smtClean="0"/>
              <a:t> </a:t>
            </a:r>
            <a:r>
              <a:rPr lang="ru-RU" sz="1200" dirty="0" err="1" smtClean="0"/>
              <a:t>навчальні</a:t>
            </a:r>
            <a:r>
              <a:rPr lang="ru-RU" sz="1200" dirty="0" smtClean="0"/>
              <a:t> </a:t>
            </a:r>
            <a:r>
              <a:rPr lang="ru-RU" sz="1200" dirty="0" err="1" smtClean="0"/>
              <a:t>видання</a:t>
            </a:r>
            <a:r>
              <a:rPr lang="ru-RU" sz="1200" dirty="0" smtClean="0"/>
              <a:t> </a:t>
            </a:r>
            <a:r>
              <a:rPr lang="ru-RU" sz="1200" dirty="0" err="1" smtClean="0"/>
              <a:t>літе</a:t>
            </a:r>
            <a:r>
              <a:rPr lang="ru-RU" sz="1200" dirty="0" smtClean="0"/>
              <a:t> </a:t>
            </a:r>
            <a:r>
              <a:rPr lang="ru-RU" sz="1200" dirty="0" err="1" smtClean="0"/>
              <a:t>ратурно-художніх</a:t>
            </a:r>
            <a:r>
              <a:rPr lang="ru-RU" sz="1200" dirty="0" smtClean="0"/>
              <a:t>, </a:t>
            </a:r>
            <a:r>
              <a:rPr lang="ru-RU" sz="1200" dirty="0" err="1" smtClean="0"/>
              <a:t>історичних</a:t>
            </a:r>
            <a:r>
              <a:rPr lang="ru-RU" sz="1200" dirty="0" smtClean="0"/>
              <a:t> та </a:t>
            </a:r>
            <a:r>
              <a:rPr lang="ru-RU" sz="1200" dirty="0" err="1" smtClean="0"/>
              <a:t>інших</a:t>
            </a:r>
            <a:r>
              <a:rPr lang="ru-RU" sz="1200" dirty="0" smtClean="0"/>
              <a:t> </a:t>
            </a:r>
            <a:r>
              <a:rPr lang="ru-RU" sz="1200" dirty="0" err="1" smtClean="0"/>
              <a:t>друкованих</a:t>
            </a:r>
            <a:r>
              <a:rPr lang="ru-RU" sz="1200" dirty="0" smtClean="0"/>
              <a:t>, </a:t>
            </a:r>
            <a:r>
              <a:rPr lang="ru-RU" sz="1200" dirty="0" err="1" smtClean="0"/>
              <a:t>музичних</a:t>
            </a:r>
            <a:r>
              <a:rPr lang="ru-RU" sz="1200" dirty="0" smtClean="0"/>
              <a:t> </a:t>
            </a:r>
            <a:r>
              <a:rPr lang="ru-RU" sz="1200" dirty="0" err="1" smtClean="0"/>
              <a:t>творів</a:t>
            </a:r>
            <a:r>
              <a:rPr lang="ru-RU" sz="1200" dirty="0" smtClean="0"/>
              <a:t>, </a:t>
            </a:r>
            <a:r>
              <a:rPr lang="ru-RU" sz="1200" dirty="0" err="1" smtClean="0"/>
              <a:t>творів</a:t>
            </a:r>
            <a:r>
              <a:rPr lang="ru-RU" sz="1200" dirty="0" smtClean="0"/>
              <a:t> </a:t>
            </a:r>
            <a:r>
              <a:rPr lang="ru-RU" sz="1200" dirty="0" err="1" smtClean="0"/>
              <a:t>образотворчого</a:t>
            </a:r>
            <a:r>
              <a:rPr lang="ru-RU" sz="1200" dirty="0" smtClean="0"/>
              <a:t> </a:t>
            </a:r>
            <a:r>
              <a:rPr lang="ru-RU" sz="1200" dirty="0" err="1" smtClean="0"/>
              <a:t>чи</a:t>
            </a:r>
            <a:r>
              <a:rPr lang="ru-RU" sz="1200" dirty="0" smtClean="0"/>
              <a:t> </a:t>
            </a:r>
            <a:r>
              <a:rPr lang="ru-RU" sz="1200" dirty="0" err="1" smtClean="0"/>
              <a:t>кіномистецтва</a:t>
            </a:r>
            <a:r>
              <a:rPr lang="ru-RU" sz="1200" dirty="0" smtClean="0"/>
              <a:t> </a:t>
            </a:r>
            <a:r>
              <a:rPr lang="ru-RU" sz="1200" dirty="0" err="1" smtClean="0"/>
              <a:t>або</a:t>
            </a:r>
            <a:r>
              <a:rPr lang="ru-RU" sz="1200" dirty="0" smtClean="0"/>
              <a:t> </a:t>
            </a:r>
            <a:r>
              <a:rPr lang="ru-RU" sz="1200" dirty="0" err="1" smtClean="0"/>
              <a:t>їх</a:t>
            </a:r>
            <a:r>
              <a:rPr lang="ru-RU" sz="1200" dirty="0" smtClean="0"/>
              <a:t> </a:t>
            </a:r>
            <a:r>
              <a:rPr lang="ru-RU" sz="1200" dirty="0" err="1" smtClean="0"/>
              <a:t>фрагментів</a:t>
            </a:r>
            <a:r>
              <a:rPr lang="ru-RU" sz="1200" dirty="0" smtClean="0"/>
              <a:t>; </a:t>
            </a:r>
            <a:r>
              <a:rPr lang="ru-RU" sz="1200" dirty="0" err="1" smtClean="0"/>
              <a:t>наприклад</a:t>
            </a:r>
            <a:r>
              <a:rPr lang="ru-RU" sz="1200" dirty="0" smtClean="0"/>
              <a:t> </a:t>
            </a:r>
            <a:r>
              <a:rPr lang="ru-RU" sz="1200" b="1" dirty="0" err="1" smtClean="0"/>
              <a:t>фонохрестоматія</a:t>
            </a:r>
            <a:r>
              <a:rPr lang="ru-RU" sz="1200" b="1" dirty="0" smtClean="0"/>
              <a:t> «</a:t>
            </a:r>
            <a:r>
              <a:rPr lang="ru-RU" sz="1200" b="1" dirty="0" err="1" smtClean="0"/>
              <a:t>Шкільна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колекція</a:t>
            </a:r>
            <a:r>
              <a:rPr lang="ru-RU" sz="1200" dirty="0" smtClean="0"/>
              <a:t>», </a:t>
            </a:r>
            <a:r>
              <a:rPr lang="ru-RU" sz="1200" b="1" dirty="0" err="1" smtClean="0"/>
              <a:t>фонохрестоматія</a:t>
            </a:r>
            <a:r>
              <a:rPr lang="ru-RU" sz="1200" b="1" dirty="0" smtClean="0"/>
              <a:t> для 10-12 </a:t>
            </a:r>
            <a:r>
              <a:rPr lang="ru-RU" sz="1200" b="1" dirty="0" err="1" smtClean="0"/>
              <a:t>класів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з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англійської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мови</a:t>
            </a:r>
            <a:r>
              <a:rPr lang="ru-RU" sz="1200" dirty="0" smtClean="0"/>
              <a:t>;</a:t>
            </a:r>
          </a:p>
          <a:p>
            <a:pPr marL="361950" indent="-180975"/>
            <a:r>
              <a:rPr lang="ru-RU" sz="1200" i="1" dirty="0" err="1" smtClean="0"/>
              <a:t>електронні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енциклопедії</a:t>
            </a:r>
            <a:r>
              <a:rPr lang="ru-RU" sz="1200" dirty="0" smtClean="0"/>
              <a:t> - </a:t>
            </a:r>
            <a:r>
              <a:rPr lang="ru-RU" sz="1200" dirty="0" err="1" smtClean="0"/>
              <a:t>електронні</a:t>
            </a:r>
            <a:r>
              <a:rPr lang="ru-RU" sz="1200" dirty="0" smtClean="0"/>
              <a:t> </a:t>
            </a:r>
            <a:r>
              <a:rPr lang="ru-RU" sz="1200" dirty="0" err="1" smtClean="0"/>
              <a:t>довідникові</a:t>
            </a:r>
            <a:r>
              <a:rPr lang="ru-RU" sz="1200" dirty="0" smtClean="0"/>
              <a:t> </a:t>
            </a:r>
            <a:r>
              <a:rPr lang="ru-RU" sz="1200" dirty="0" err="1" smtClean="0"/>
              <a:t>видання</a:t>
            </a:r>
            <a:r>
              <a:rPr lang="ru-RU" sz="1200" dirty="0" smtClean="0"/>
              <a:t>, </a:t>
            </a:r>
            <a:r>
              <a:rPr lang="ru-RU" sz="1200" dirty="0" err="1" smtClean="0"/>
              <a:t>що</a:t>
            </a:r>
            <a:r>
              <a:rPr lang="ru-RU" sz="1200" dirty="0" smtClean="0"/>
              <a:t> </a:t>
            </a:r>
            <a:r>
              <a:rPr lang="ru-RU" sz="1200" dirty="0" err="1" smtClean="0"/>
              <a:t>містять</a:t>
            </a:r>
            <a:r>
              <a:rPr lang="ru-RU" sz="1200" dirty="0" smtClean="0"/>
              <a:t> </a:t>
            </a:r>
            <a:r>
              <a:rPr lang="ru-RU" sz="1200" dirty="0" err="1" smtClean="0"/>
              <a:t>основні</a:t>
            </a:r>
            <a:r>
              <a:rPr lang="ru-RU" sz="1200" dirty="0" smtClean="0"/>
              <a:t> </a:t>
            </a:r>
            <a:r>
              <a:rPr lang="ru-RU" sz="1200" dirty="0" err="1" smtClean="0"/>
              <a:t>відомості</a:t>
            </a:r>
            <a:r>
              <a:rPr lang="ru-RU" sz="1200" dirty="0" smtClean="0"/>
              <a:t> </a:t>
            </a:r>
            <a:r>
              <a:rPr lang="ru-RU" sz="1200" dirty="0" err="1" smtClean="0"/>
              <a:t>з</a:t>
            </a:r>
            <a:r>
              <a:rPr lang="ru-RU" sz="1200" dirty="0" smtClean="0"/>
              <a:t> </a:t>
            </a:r>
            <a:r>
              <a:rPr lang="ru-RU" sz="1200" dirty="0" err="1" smtClean="0"/>
              <a:t>однієї</a:t>
            </a:r>
            <a:r>
              <a:rPr lang="ru-RU" sz="1200" dirty="0" smtClean="0"/>
              <a:t> </a:t>
            </a:r>
            <a:r>
              <a:rPr lang="ru-RU" sz="1200" dirty="0" err="1" smtClean="0"/>
              <a:t>чи</a:t>
            </a:r>
            <a:r>
              <a:rPr lang="ru-RU" sz="1200" dirty="0" smtClean="0"/>
              <a:t> </a:t>
            </a:r>
            <a:r>
              <a:rPr lang="ru-RU" sz="1200" dirty="0" err="1" smtClean="0"/>
              <a:t>кількох</a:t>
            </a:r>
            <a:r>
              <a:rPr lang="ru-RU" sz="1200" dirty="0" smtClean="0"/>
              <a:t> </a:t>
            </a:r>
            <a:r>
              <a:rPr lang="ru-RU" sz="1200" dirty="0" err="1" smtClean="0"/>
              <a:t>галузей</a:t>
            </a:r>
            <a:r>
              <a:rPr lang="ru-RU" sz="1200" dirty="0" smtClean="0"/>
              <a:t> </a:t>
            </a:r>
            <a:r>
              <a:rPr lang="ru-RU" sz="1200" dirty="0" err="1" smtClean="0"/>
              <a:t>знань</a:t>
            </a:r>
            <a:r>
              <a:rPr lang="ru-RU" sz="1200" dirty="0" smtClean="0"/>
              <a:t>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практичної</a:t>
            </a:r>
            <a:r>
              <a:rPr lang="ru-RU" sz="1200" dirty="0" smtClean="0"/>
              <a:t> </a:t>
            </a:r>
            <a:r>
              <a:rPr lang="ru-RU" sz="1200" dirty="0" err="1" smtClean="0"/>
              <a:t>діяльності</a:t>
            </a:r>
            <a:r>
              <a:rPr lang="ru-RU" sz="1200" dirty="0" smtClean="0"/>
              <a:t>, </a:t>
            </a:r>
            <a:r>
              <a:rPr lang="ru-RU" sz="1200" dirty="0" err="1" smtClean="0"/>
              <a:t>подані</a:t>
            </a:r>
            <a:r>
              <a:rPr lang="ru-RU" sz="1200" dirty="0" smtClean="0"/>
              <a:t> у коротких </a:t>
            </a:r>
            <a:r>
              <a:rPr lang="ru-RU" sz="1200" dirty="0" err="1" smtClean="0"/>
              <a:t>статтях</a:t>
            </a:r>
            <a:r>
              <a:rPr lang="ru-RU" sz="1200" dirty="0" smtClean="0"/>
              <a:t>, </a:t>
            </a:r>
            <a:r>
              <a:rPr lang="ru-RU" sz="1200" dirty="0" err="1" smtClean="0"/>
              <a:t>доповнені</a:t>
            </a:r>
            <a:r>
              <a:rPr lang="ru-RU" sz="1200" dirty="0" smtClean="0"/>
              <a:t> </a:t>
            </a:r>
            <a:r>
              <a:rPr lang="ru-RU" sz="1200" dirty="0" err="1" smtClean="0"/>
              <a:t>аудіо</a:t>
            </a:r>
            <a:r>
              <a:rPr lang="ru-RU" sz="1200" dirty="0" smtClean="0"/>
              <a:t>- та </a:t>
            </a:r>
            <a:r>
              <a:rPr lang="ru-RU" sz="1200" dirty="0" err="1" smtClean="0"/>
              <a:t>відеоматеріалами</a:t>
            </a:r>
            <a:r>
              <a:rPr lang="ru-RU" sz="1200" dirty="0" smtClean="0"/>
              <a:t>, </a:t>
            </a:r>
            <a:r>
              <a:rPr lang="ru-RU" sz="1200" dirty="0" err="1" smtClean="0"/>
              <a:t>засобами</a:t>
            </a:r>
            <a:r>
              <a:rPr lang="ru-RU" sz="1200" dirty="0" smtClean="0"/>
              <a:t> </a:t>
            </a:r>
            <a:r>
              <a:rPr lang="ru-RU" sz="1200" dirty="0" err="1" smtClean="0"/>
              <a:t>пошуку</a:t>
            </a:r>
            <a:r>
              <a:rPr lang="ru-RU" sz="1200" dirty="0" smtClean="0"/>
              <a:t> </a:t>
            </a:r>
            <a:r>
              <a:rPr lang="ru-RU" sz="1200" dirty="0" err="1" smtClean="0"/>
              <a:t>та</a:t>
            </a:r>
            <a:r>
              <a:rPr lang="ru-RU" sz="1200" dirty="0" smtClean="0"/>
              <a:t> </a:t>
            </a:r>
            <a:r>
              <a:rPr lang="ru-RU" sz="1200" dirty="0" err="1" smtClean="0"/>
              <a:t>відбору</a:t>
            </a:r>
            <a:r>
              <a:rPr lang="ru-RU" sz="1200" dirty="0" smtClean="0"/>
              <a:t> </a:t>
            </a:r>
            <a:r>
              <a:rPr lang="ru-RU" sz="1200" dirty="0" err="1" smtClean="0"/>
              <a:t>довідникових</a:t>
            </a:r>
            <a:r>
              <a:rPr lang="ru-RU" sz="1200" dirty="0" smtClean="0"/>
              <a:t> </a:t>
            </a:r>
            <a:r>
              <a:rPr lang="ru-RU" sz="1200" dirty="0" err="1" smtClean="0"/>
              <a:t>матеріалів</a:t>
            </a:r>
            <a:r>
              <a:rPr lang="ru-RU" sz="1200" dirty="0" smtClean="0"/>
              <a:t>, </a:t>
            </a:r>
            <a:r>
              <a:rPr lang="ru-RU" sz="1200" dirty="0" err="1" smtClean="0"/>
              <a:t>наприклад</a:t>
            </a:r>
            <a:r>
              <a:rPr lang="ru-RU" sz="1200" dirty="0" smtClean="0"/>
              <a:t> </a:t>
            </a:r>
            <a:r>
              <a:rPr lang="ru-RU" sz="1200" b="1" dirty="0" err="1" smtClean="0"/>
              <a:t>Електронна</a:t>
            </a:r>
            <a:r>
              <a:rPr lang="ru-RU" sz="1200" b="1" dirty="0" smtClean="0"/>
              <a:t> база </a:t>
            </a:r>
            <a:r>
              <a:rPr lang="ru-RU" sz="1200" b="1" dirty="0" err="1" smtClean="0"/>
              <a:t>знань</a:t>
            </a:r>
            <a:r>
              <a:rPr lang="ru-RU" sz="1200" b="1" dirty="0" smtClean="0"/>
              <a:t> «Людина, </a:t>
            </a:r>
            <a:r>
              <a:rPr lang="ru-RU" sz="1200" b="1" dirty="0" err="1" smtClean="0"/>
              <a:t>суспільство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і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світ</a:t>
            </a:r>
            <a:r>
              <a:rPr lang="ru-RU" sz="1200" b="1" dirty="0" smtClean="0"/>
              <a:t>»</a:t>
            </a:r>
            <a:r>
              <a:rPr lang="ru-RU" sz="1200" dirty="0" smtClean="0"/>
              <a:t>; </a:t>
            </a:r>
          </a:p>
          <a:p>
            <a:pPr marL="361950" indent="-180975"/>
            <a:r>
              <a:rPr lang="ru-RU" sz="1200" i="1" dirty="0" err="1" smtClean="0"/>
              <a:t>електронні</a:t>
            </a:r>
            <a:r>
              <a:rPr lang="ru-RU" sz="1200" i="1" dirty="0" smtClean="0"/>
              <a:t> словники</a:t>
            </a:r>
            <a:r>
              <a:rPr lang="ru-RU" sz="1200" dirty="0" smtClean="0"/>
              <a:t> - </a:t>
            </a:r>
            <a:r>
              <a:rPr lang="ru-RU" sz="1200" dirty="0" err="1" smtClean="0"/>
              <a:t>електронні</a:t>
            </a:r>
            <a:r>
              <a:rPr lang="ru-RU" sz="1200" dirty="0" smtClean="0"/>
              <a:t> </a:t>
            </a:r>
            <a:r>
              <a:rPr lang="ru-RU" sz="1200" dirty="0" err="1" smtClean="0"/>
              <a:t>довідникові</a:t>
            </a:r>
            <a:r>
              <a:rPr lang="ru-RU" sz="1200" dirty="0" smtClean="0"/>
              <a:t> </a:t>
            </a:r>
            <a:r>
              <a:rPr lang="ru-RU" sz="1200" dirty="0" err="1" smtClean="0"/>
              <a:t>видання</a:t>
            </a:r>
            <a:r>
              <a:rPr lang="ru-RU" sz="1200" dirty="0" smtClean="0"/>
              <a:t> </a:t>
            </a:r>
            <a:r>
              <a:rPr lang="ru-RU" sz="1200" dirty="0" err="1" smtClean="0"/>
              <a:t>словни­ків</a:t>
            </a:r>
            <a:r>
              <a:rPr lang="ru-RU" sz="1200" dirty="0" smtClean="0"/>
              <a:t> </a:t>
            </a:r>
            <a:r>
              <a:rPr lang="ru-RU" sz="1200" dirty="0" err="1" smtClean="0"/>
              <a:t>державної</a:t>
            </a:r>
            <a:r>
              <a:rPr lang="ru-RU" sz="1200" dirty="0" smtClean="0"/>
              <a:t> </a:t>
            </a:r>
            <a:r>
              <a:rPr lang="ru-RU" sz="1200" dirty="0" err="1" smtClean="0"/>
              <a:t>або</a:t>
            </a:r>
            <a:r>
              <a:rPr lang="ru-RU" sz="1200" dirty="0" smtClean="0"/>
              <a:t> </a:t>
            </a:r>
            <a:r>
              <a:rPr lang="ru-RU" sz="1200" dirty="0" err="1" smtClean="0"/>
              <a:t>іноземних</a:t>
            </a:r>
            <a:r>
              <a:rPr lang="ru-RU" sz="1200" dirty="0" smtClean="0"/>
              <a:t> </a:t>
            </a:r>
            <a:r>
              <a:rPr lang="ru-RU" sz="1200" dirty="0" err="1" smtClean="0"/>
              <a:t>мов</a:t>
            </a:r>
            <a:r>
              <a:rPr lang="ru-RU" sz="1200" dirty="0" smtClean="0"/>
              <a:t>, </a:t>
            </a:r>
            <a:r>
              <a:rPr lang="ru-RU" sz="1200" dirty="0" err="1" smtClean="0"/>
              <a:t>що</a:t>
            </a:r>
            <a:r>
              <a:rPr lang="ru-RU" sz="1200" dirty="0" smtClean="0"/>
              <a:t> </a:t>
            </a:r>
            <a:r>
              <a:rPr lang="ru-RU" sz="1200" dirty="0" err="1" smtClean="0"/>
              <a:t>містять</a:t>
            </a:r>
            <a:r>
              <a:rPr lang="ru-RU" sz="1200" dirty="0" smtClean="0"/>
              <a:t> </a:t>
            </a:r>
            <a:r>
              <a:rPr lang="ru-RU" sz="1200" dirty="0" err="1" smtClean="0"/>
              <a:t>засоби</a:t>
            </a:r>
            <a:r>
              <a:rPr lang="ru-RU" sz="1200" dirty="0" smtClean="0"/>
              <a:t> </a:t>
            </a:r>
            <a:r>
              <a:rPr lang="ru-RU" sz="1200" dirty="0" err="1" smtClean="0"/>
              <a:t>пошуку</a:t>
            </a:r>
            <a:r>
              <a:rPr lang="ru-RU" sz="1200" dirty="0" smtClean="0"/>
              <a:t> </a:t>
            </a:r>
            <a:r>
              <a:rPr lang="ru-RU" sz="1200" dirty="0" err="1" smtClean="0"/>
              <a:t>слів</a:t>
            </a:r>
            <a:r>
              <a:rPr lang="ru-RU" sz="1200" dirty="0" smtClean="0"/>
              <a:t> та </a:t>
            </a:r>
            <a:r>
              <a:rPr lang="ru-RU" sz="1200" dirty="0" err="1" smtClean="0"/>
              <a:t>словосполучень</a:t>
            </a:r>
            <a:r>
              <a:rPr lang="ru-RU" sz="1200" dirty="0" smtClean="0"/>
              <a:t>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доповнені</a:t>
            </a:r>
            <a:r>
              <a:rPr lang="ru-RU" sz="1200" dirty="0" smtClean="0"/>
              <a:t> </a:t>
            </a:r>
            <a:r>
              <a:rPr lang="ru-RU" sz="1200" dirty="0" err="1" smtClean="0"/>
              <a:t>можливістю</a:t>
            </a:r>
            <a:r>
              <a:rPr lang="ru-RU" sz="1200" dirty="0" smtClean="0"/>
              <a:t> </a:t>
            </a:r>
            <a:r>
              <a:rPr lang="ru-RU" sz="1200" dirty="0" err="1" smtClean="0"/>
              <a:t>прослуховування</a:t>
            </a:r>
            <a:r>
              <a:rPr lang="ru-RU" sz="1200" dirty="0" smtClean="0"/>
              <a:t> </a:t>
            </a:r>
            <a:r>
              <a:rPr lang="ru-RU" sz="1200" dirty="0" err="1" smtClean="0"/>
              <a:t>фрагментів</a:t>
            </a:r>
            <a:r>
              <a:rPr lang="ru-RU" sz="1200" dirty="0" smtClean="0"/>
              <a:t> словника, </a:t>
            </a:r>
            <a:r>
              <a:rPr lang="ru-RU" sz="1200" dirty="0" err="1" smtClean="0"/>
              <a:t>наприклад</a:t>
            </a:r>
            <a:r>
              <a:rPr lang="ru-RU" sz="1200" dirty="0" smtClean="0"/>
              <a:t> </a:t>
            </a:r>
            <a:r>
              <a:rPr lang="ru-RU" sz="1200" b="1" dirty="0" err="1" smtClean="0"/>
              <a:t>Навчальне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середовище</a:t>
            </a:r>
            <a:r>
              <a:rPr lang="ru-RU" sz="1200" b="1" dirty="0" smtClean="0"/>
              <a:t> «10000 </a:t>
            </a:r>
            <a:r>
              <a:rPr lang="en-US" sz="1200" b="1" dirty="0" smtClean="0"/>
              <a:t>Words</a:t>
            </a:r>
            <a:r>
              <a:rPr lang="ru-RU" sz="1200" b="1" dirty="0" smtClean="0"/>
              <a:t>» </a:t>
            </a:r>
            <a:r>
              <a:rPr lang="ru-RU" sz="1200" dirty="0" smtClean="0"/>
              <a:t>та </a:t>
            </a:r>
            <a:r>
              <a:rPr lang="ru-RU" sz="1200" dirty="0" err="1" smtClean="0"/>
              <a:t>ін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1357298"/>
            <a:ext cx="2500330" cy="2483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3857628"/>
            <a:ext cx="2143140" cy="2435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000504"/>
            <a:ext cx="19431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4270248" cy="758952"/>
          </a:xfrm>
        </p:spPr>
        <p:txBody>
          <a:bodyPr/>
          <a:lstStyle/>
          <a:p>
            <a:r>
              <a:rPr lang="ru-RU" dirty="0" err="1" smtClean="0"/>
              <a:t>Комбіновані</a:t>
            </a:r>
            <a:r>
              <a:rPr lang="ru-RU" dirty="0" smtClean="0"/>
              <a:t> ППЗ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361950">
              <a:buNone/>
            </a:pPr>
            <a:r>
              <a:rPr lang="ru-RU" dirty="0" err="1" smtClean="0"/>
              <a:t>Існують</a:t>
            </a:r>
            <a:r>
              <a:rPr lang="ru-RU" dirty="0" smtClean="0"/>
              <a:t> </a:t>
            </a:r>
            <a:r>
              <a:rPr lang="ru-RU" dirty="0" err="1" smtClean="0"/>
              <a:t>комбіновані</a:t>
            </a:r>
            <a:r>
              <a:rPr lang="ru-RU" dirty="0" smtClean="0"/>
              <a:t> ППЗ, у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поєднані</a:t>
            </a:r>
            <a:r>
              <a:rPr lang="ru-RU" dirty="0" smtClean="0"/>
              <a:t> </a:t>
            </a:r>
            <a:r>
              <a:rPr lang="ru-RU" dirty="0" err="1" smtClean="0"/>
              <a:t>програмні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груп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 </a:t>
            </a:r>
            <a:r>
              <a:rPr lang="ru-RU" b="1" dirty="0" err="1" smtClean="0"/>
              <a:t>Інтегрований</a:t>
            </a:r>
            <a:r>
              <a:rPr lang="ru-RU" b="1" dirty="0" smtClean="0"/>
              <a:t> </a:t>
            </a:r>
            <a:r>
              <a:rPr lang="ru-RU" b="1" dirty="0" err="1" smtClean="0"/>
              <a:t>електронний</a:t>
            </a:r>
            <a:r>
              <a:rPr lang="ru-RU" b="1" dirty="0" smtClean="0"/>
              <a:t> комплекс «</a:t>
            </a:r>
            <a:r>
              <a:rPr lang="ru-RU" b="1" dirty="0" err="1" smtClean="0"/>
              <a:t>Економічна</a:t>
            </a:r>
            <a:r>
              <a:rPr lang="ru-RU" b="1" dirty="0" smtClean="0"/>
              <a:t> та </a:t>
            </a:r>
            <a:r>
              <a:rPr lang="ru-RU" b="1" dirty="0" err="1" smtClean="0"/>
              <a:t>соціальна</a:t>
            </a:r>
            <a:r>
              <a:rPr lang="ru-RU" b="1" dirty="0" smtClean="0"/>
              <a:t> </a:t>
            </a:r>
            <a:r>
              <a:rPr lang="ru-RU" b="1" dirty="0" err="1" smtClean="0"/>
              <a:t>географія</a:t>
            </a:r>
            <a:r>
              <a:rPr lang="ru-RU" b="1" dirty="0" smtClean="0"/>
              <a:t> </a:t>
            </a:r>
            <a:r>
              <a:rPr lang="ru-RU" b="1" dirty="0" err="1" smtClean="0"/>
              <a:t>світу</a:t>
            </a:r>
            <a:r>
              <a:rPr lang="ru-RU" b="1" dirty="0" smtClean="0"/>
              <a:t>»</a:t>
            </a:r>
            <a:r>
              <a:rPr lang="ru-RU" dirty="0" smtClean="0"/>
              <a:t>. Вони </a:t>
            </a:r>
            <a:r>
              <a:rPr lang="ru-RU" dirty="0" err="1" smtClean="0"/>
              <a:t>отримали</a:t>
            </a:r>
            <a:r>
              <a:rPr lang="ru-RU" dirty="0" smtClean="0"/>
              <a:t> </a:t>
            </a:r>
            <a:r>
              <a:rPr lang="ru-RU" dirty="0" err="1" smtClean="0"/>
              <a:t>узагальнену</a:t>
            </a:r>
            <a:r>
              <a:rPr lang="ru-RU" dirty="0" smtClean="0"/>
              <a:t> </a:t>
            </a:r>
            <a:r>
              <a:rPr lang="ru-RU" dirty="0" err="1" smtClean="0"/>
              <a:t>назву</a:t>
            </a:r>
            <a:r>
              <a:rPr lang="ru-RU" dirty="0" smtClean="0"/>
              <a:t> </a:t>
            </a:r>
            <a:r>
              <a:rPr lang="ru-RU" dirty="0" err="1" smtClean="0"/>
              <a:t>мультимедійні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інтерактивні</a:t>
            </a:r>
            <a:r>
              <a:rPr lang="ru-RU" dirty="0" smtClean="0"/>
              <a:t>, </a:t>
            </a:r>
            <a:r>
              <a:rPr lang="ru-RU" dirty="0" err="1" smtClean="0"/>
              <a:t>курси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err="1" smtClean="0"/>
              <a:t>Незалежно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типу </a:t>
            </a:r>
            <a:r>
              <a:rPr lang="ru-RU" dirty="0" err="1" smtClean="0"/>
              <a:t>педагогічного</a:t>
            </a:r>
            <a:r>
              <a:rPr lang="ru-RU" dirty="0" smtClean="0"/>
              <a:t> </a:t>
            </a:r>
            <a:r>
              <a:rPr lang="ru-RU" dirty="0" err="1" smtClean="0"/>
              <a:t>програмного</a:t>
            </a:r>
            <a:r>
              <a:rPr lang="ru-RU" dirty="0" smtClean="0"/>
              <a:t> </a:t>
            </a:r>
            <a:r>
              <a:rPr lang="ru-RU" dirty="0" err="1" smtClean="0"/>
              <a:t>засобу</a:t>
            </a:r>
            <a:r>
              <a:rPr lang="ru-RU" dirty="0" smtClean="0"/>
              <a:t>,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передбачати</a:t>
            </a:r>
            <a:r>
              <a:rPr lang="ru-RU" dirty="0" smtClean="0"/>
              <a:t> </a:t>
            </a:r>
            <a:r>
              <a:rPr lang="ru-RU" dirty="0" err="1" smtClean="0"/>
              <a:t>наявність</a:t>
            </a:r>
            <a:r>
              <a:rPr lang="ru-RU" dirty="0" smtClean="0"/>
              <a:t> у </a:t>
            </a:r>
            <a:r>
              <a:rPr lang="ru-RU" dirty="0" err="1" smtClean="0"/>
              <a:t>ньому</a:t>
            </a:r>
            <a:r>
              <a:rPr lang="ru-RU" dirty="0" smtClean="0"/>
              <a:t> таких </a:t>
            </a:r>
            <a:r>
              <a:rPr lang="ru-RU" dirty="0" err="1" smtClean="0"/>
              <a:t>складових</a:t>
            </a:r>
            <a:r>
              <a:rPr lang="ru-RU" dirty="0" smtClean="0"/>
              <a:t>:</a:t>
            </a:r>
          </a:p>
          <a:p>
            <a:pPr marL="266700" indent="276225"/>
            <a:r>
              <a:rPr lang="ru-RU" dirty="0" smtClean="0"/>
              <a:t>меню </a:t>
            </a:r>
            <a:r>
              <a:rPr lang="ru-RU" dirty="0" err="1" smtClean="0"/>
              <a:t>програми</a:t>
            </a:r>
            <a:r>
              <a:rPr lang="ru-RU" dirty="0" smtClean="0"/>
              <a:t>, яке </a:t>
            </a:r>
            <a:r>
              <a:rPr lang="ru-RU" dirty="0" err="1" smtClean="0"/>
              <a:t>відображає</a:t>
            </a:r>
            <a:r>
              <a:rPr lang="ru-RU" dirty="0" smtClean="0"/>
              <a:t> </a:t>
            </a:r>
            <a:r>
              <a:rPr lang="ru-RU" dirty="0" err="1" smtClean="0"/>
              <a:t>зміст</a:t>
            </a:r>
            <a:r>
              <a:rPr lang="ru-RU" dirty="0" smtClean="0"/>
              <a:t> </a:t>
            </a:r>
            <a:r>
              <a:rPr lang="ru-RU" dirty="0" err="1" smtClean="0"/>
              <a:t>матеріалу</a:t>
            </a:r>
            <a:r>
              <a:rPr lang="ru-RU" dirty="0" smtClean="0"/>
              <a:t> у </a:t>
            </a:r>
            <a:r>
              <a:rPr lang="ru-RU" dirty="0" err="1" smtClean="0"/>
              <a:t>програмному</a:t>
            </a:r>
            <a:r>
              <a:rPr lang="ru-RU" dirty="0" smtClean="0"/>
              <a:t> </a:t>
            </a:r>
            <a:r>
              <a:rPr lang="ru-RU" dirty="0" err="1" smtClean="0"/>
              <a:t>засобі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надає</a:t>
            </a:r>
            <a:r>
              <a:rPr lang="ru-RU" dirty="0" smtClean="0"/>
              <a:t> доступ до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функцій</a:t>
            </a:r>
            <a:r>
              <a:rPr lang="ru-RU" dirty="0" smtClean="0"/>
              <a:t>;</a:t>
            </a:r>
          </a:p>
          <a:p>
            <a:pPr marL="266700" indent="276225"/>
            <a:r>
              <a:rPr lang="ru-RU" dirty="0" err="1" smtClean="0"/>
              <a:t>гіпертекстової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навігації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блоками </a:t>
            </a:r>
            <a:r>
              <a:rPr lang="ru-RU" dirty="0" err="1" smtClean="0"/>
              <a:t>навчального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довідкового</a:t>
            </a:r>
            <a:r>
              <a:rPr lang="ru-RU" dirty="0" smtClean="0"/>
              <a:t> </a:t>
            </a:r>
            <a:r>
              <a:rPr lang="ru-RU" dirty="0" err="1" smtClean="0"/>
              <a:t>матеріалу</a:t>
            </a:r>
            <a:r>
              <a:rPr lang="ru-RU" dirty="0" smtClean="0"/>
              <a:t>;</a:t>
            </a:r>
          </a:p>
          <a:p>
            <a:pPr marL="266700" indent="276225"/>
            <a:r>
              <a:rPr lang="ru-RU" dirty="0" err="1" smtClean="0"/>
              <a:t>пошукової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для </a:t>
            </a:r>
            <a:r>
              <a:rPr lang="ru-RU" dirty="0" err="1" smtClean="0"/>
              <a:t>швидкого</a:t>
            </a:r>
            <a:r>
              <a:rPr lang="ru-RU" dirty="0" smtClean="0"/>
              <a:t> </a:t>
            </a:r>
            <a:r>
              <a:rPr lang="ru-RU" dirty="0" err="1" smtClean="0"/>
              <a:t>звертання</a:t>
            </a:r>
            <a:r>
              <a:rPr lang="ru-RU" dirty="0" smtClean="0"/>
              <a:t> до </a:t>
            </a:r>
            <a:r>
              <a:rPr lang="ru-RU" dirty="0" err="1" smtClean="0"/>
              <a:t>потрібного</a:t>
            </a:r>
            <a:r>
              <a:rPr lang="ru-RU" dirty="0" smtClean="0"/>
              <a:t> блока; </a:t>
            </a:r>
          </a:p>
          <a:p>
            <a:pPr marL="266700" indent="276225"/>
            <a:r>
              <a:rPr lang="ru-RU" dirty="0" err="1" smtClean="0"/>
              <a:t>довідки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навчального</a:t>
            </a:r>
            <a:r>
              <a:rPr lang="ru-RU" dirty="0" smtClean="0"/>
              <a:t> </a:t>
            </a:r>
            <a:r>
              <a:rPr lang="ru-RU" dirty="0" err="1" smtClean="0"/>
              <a:t>матеріалу</a:t>
            </a:r>
            <a:r>
              <a:rPr lang="ru-RU" dirty="0" smtClean="0"/>
              <a:t> предмета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 </a:t>
            </a:r>
            <a:r>
              <a:rPr lang="ru-RU" dirty="0" err="1" smtClean="0"/>
              <a:t>керування</a:t>
            </a:r>
            <a:r>
              <a:rPr lang="ru-RU" dirty="0" smtClean="0"/>
              <a:t> </a:t>
            </a:r>
            <a:r>
              <a:rPr lang="ru-RU" dirty="0" err="1" smtClean="0"/>
              <a:t>програмою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42851"/>
            <a:ext cx="4113772" cy="5117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3984496" cy="758952"/>
          </a:xfrm>
        </p:spPr>
        <p:txBody>
          <a:bodyPr/>
          <a:lstStyle/>
          <a:p>
            <a:r>
              <a:rPr lang="ru-RU" dirty="0" err="1" smtClean="0"/>
              <a:t>Комбіновані</a:t>
            </a:r>
            <a:r>
              <a:rPr lang="ru-RU" dirty="0" smtClean="0"/>
              <a:t> ППЗ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361950">
              <a:buNone/>
            </a:pPr>
            <a:r>
              <a:rPr lang="ru-RU" dirty="0" err="1" smtClean="0"/>
              <a:t>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типу ППЗ до </a:t>
            </a:r>
            <a:r>
              <a:rPr lang="ru-RU" dirty="0" err="1" smtClean="0"/>
              <a:t>його</a:t>
            </a:r>
            <a:r>
              <a:rPr lang="ru-RU" dirty="0" smtClean="0"/>
              <a:t> складу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входити</a:t>
            </a:r>
            <a:r>
              <a:rPr lang="ru-RU" dirty="0" smtClean="0"/>
              <a:t>: </a:t>
            </a:r>
          </a:p>
          <a:p>
            <a:pPr marL="361950" indent="361950"/>
            <a:r>
              <a:rPr lang="ru-RU" dirty="0" err="1" smtClean="0"/>
              <a:t>текстовий</a:t>
            </a:r>
            <a:r>
              <a:rPr lang="ru-RU" dirty="0" smtClean="0"/>
              <a:t> </a:t>
            </a:r>
            <a:r>
              <a:rPr lang="ru-RU" dirty="0" err="1" smtClean="0"/>
              <a:t>інформаційний</a:t>
            </a:r>
            <a:r>
              <a:rPr lang="ru-RU" dirty="0" smtClean="0"/>
              <a:t> блок;</a:t>
            </a:r>
          </a:p>
          <a:p>
            <a:pPr marL="361950" indent="361950"/>
            <a:r>
              <a:rPr lang="ru-RU" dirty="0" err="1" smtClean="0"/>
              <a:t>колекція</a:t>
            </a:r>
            <a:r>
              <a:rPr lang="ru-RU" dirty="0" smtClean="0"/>
              <a:t> </a:t>
            </a:r>
            <a:r>
              <a:rPr lang="ru-RU" dirty="0" err="1" smtClean="0"/>
              <a:t>графічних</a:t>
            </a:r>
            <a:r>
              <a:rPr lang="ru-RU" dirty="0" smtClean="0"/>
              <a:t> </a:t>
            </a:r>
            <a:r>
              <a:rPr lang="ru-RU" dirty="0" err="1" smtClean="0"/>
              <a:t>зображень</a:t>
            </a:r>
            <a:r>
              <a:rPr lang="ru-RU" dirty="0" smtClean="0"/>
              <a:t>; </a:t>
            </a:r>
          </a:p>
          <a:p>
            <a:pPr marL="361950" indent="361950"/>
            <a:r>
              <a:rPr lang="ru-RU" dirty="0" err="1" smtClean="0"/>
              <a:t>колекція</a:t>
            </a:r>
            <a:r>
              <a:rPr lang="ru-RU" dirty="0" smtClean="0"/>
              <a:t> </a:t>
            </a:r>
            <a:r>
              <a:rPr lang="ru-RU" dirty="0" err="1" smtClean="0"/>
              <a:t>аудіо</a:t>
            </a:r>
            <a:r>
              <a:rPr lang="ru-RU" dirty="0" smtClean="0"/>
              <a:t>- та </a:t>
            </a:r>
            <a:r>
              <a:rPr lang="ru-RU" dirty="0" err="1" smtClean="0"/>
              <a:t>відеоматеріалів</a:t>
            </a:r>
            <a:r>
              <a:rPr lang="ru-RU" dirty="0" smtClean="0"/>
              <a:t>;</a:t>
            </a:r>
          </a:p>
          <a:p>
            <a:pPr marL="361950" indent="361950"/>
            <a:r>
              <a:rPr lang="ru-RU" dirty="0" smtClean="0"/>
              <a:t>блок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тренувальних</a:t>
            </a:r>
            <a:r>
              <a:rPr lang="ru-RU" dirty="0" smtClean="0"/>
              <a:t> </a:t>
            </a:r>
            <a:r>
              <a:rPr lang="ru-RU" dirty="0" err="1" smtClean="0"/>
              <a:t>вправ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практичних</a:t>
            </a:r>
            <a:r>
              <a:rPr lang="ru-RU" dirty="0" smtClean="0"/>
              <a:t> </a:t>
            </a:r>
            <a:r>
              <a:rPr lang="ru-RU" dirty="0" err="1" smtClean="0"/>
              <a:t>завдань</a:t>
            </a:r>
            <a:r>
              <a:rPr lang="ru-RU" dirty="0" smtClean="0"/>
              <a:t>; </a:t>
            </a:r>
          </a:p>
          <a:p>
            <a:pPr marL="361950" indent="361950"/>
            <a:r>
              <a:rPr lang="ru-RU" dirty="0" err="1" smtClean="0"/>
              <a:t>контролюючий</a:t>
            </a:r>
            <a:r>
              <a:rPr lang="ru-RU" dirty="0" smtClean="0"/>
              <a:t> блок </a:t>
            </a:r>
          </a:p>
          <a:p>
            <a:pPr marL="0" indent="361950">
              <a:buNone/>
            </a:pPr>
            <a:r>
              <a:rPr lang="ru-RU" dirty="0" smtClean="0"/>
              <a:t>та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00628" y="2928934"/>
            <a:ext cx="400052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1950" indent="361950" algn="ctr"/>
            <a:r>
              <a:rPr lang="uk-UA" dirty="0" smtClean="0"/>
              <a:t>Середовище розв'язування </a:t>
            </a:r>
            <a:endParaRPr lang="ru-RU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500174"/>
            <a:ext cx="442912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4" y="3286124"/>
            <a:ext cx="4968187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Модулі програми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18.06.2012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357430"/>
            <a:ext cx="4038600" cy="301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1071538" y="1571612"/>
            <a:ext cx="328614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smtClean="0"/>
              <a:t>Середовище для побудови графіків</a:t>
            </a:r>
            <a:endParaRPr lang="ru-RU" dirty="0" smtClean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2285992"/>
            <a:ext cx="4038600" cy="358777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1" name="Прямоугольник 10"/>
          <p:cNvSpPr/>
          <p:nvPr/>
        </p:nvSpPr>
        <p:spPr>
          <a:xfrm>
            <a:off x="5572132" y="1428736"/>
            <a:ext cx="250033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Текстовий</a:t>
            </a:r>
            <a:r>
              <a:rPr lang="ru-RU" dirty="0" smtClean="0"/>
              <a:t>  </a:t>
            </a:r>
            <a:r>
              <a:rPr lang="ru-RU" dirty="0" err="1" smtClean="0"/>
              <a:t>інформаційний</a:t>
            </a:r>
            <a:r>
              <a:rPr lang="ru-RU" dirty="0" smtClean="0"/>
              <a:t> блок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Модулі програми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18.06.2012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625" y="1702403"/>
            <a:ext cx="4038600" cy="401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2714620"/>
            <a:ext cx="4038600" cy="330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4857752" y="1714488"/>
            <a:ext cx="378621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Колекція</a:t>
            </a:r>
            <a:r>
              <a:rPr lang="ru-RU" dirty="0" smtClean="0"/>
              <a:t> </a:t>
            </a:r>
            <a:r>
              <a:rPr lang="ru-RU" dirty="0" err="1" smtClean="0"/>
              <a:t>графічних</a:t>
            </a:r>
            <a:r>
              <a:rPr lang="ru-RU" dirty="0" smtClean="0"/>
              <a:t> </a:t>
            </a:r>
            <a:r>
              <a:rPr lang="ru-RU" dirty="0" err="1" smtClean="0"/>
              <a:t>зображень</a:t>
            </a:r>
            <a:endParaRPr lang="ru-RU" dirty="0" smtClean="0"/>
          </a:p>
          <a:p>
            <a:pPr algn="ctr"/>
            <a:r>
              <a:rPr lang="ru-RU" dirty="0" smtClean="0"/>
              <a:t> для уроку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Класифікація основних опорних конспектів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18.06.2012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uk-UA" dirty="0" smtClean="0"/>
              <a:t>Конспект-означення.</a:t>
            </a:r>
            <a:endParaRPr lang="ru-RU" dirty="0" smtClean="0"/>
          </a:p>
          <a:p>
            <a:pPr lvl="0"/>
            <a:r>
              <a:rPr lang="uk-UA" dirty="0" smtClean="0"/>
              <a:t>Конспект-алгоритм розв­’язання задачі.</a:t>
            </a:r>
            <a:endParaRPr lang="ru-RU" dirty="0" smtClean="0"/>
          </a:p>
          <a:p>
            <a:pPr lvl="0"/>
            <a:r>
              <a:rPr lang="uk-UA" dirty="0" smtClean="0"/>
              <a:t>Конспект – приклад застосування алгебраїчної властивості.</a:t>
            </a:r>
            <a:endParaRPr lang="ru-RU" dirty="0" smtClean="0"/>
          </a:p>
          <a:p>
            <a:pPr lvl="0"/>
            <a:r>
              <a:rPr lang="uk-UA" dirty="0" smtClean="0"/>
              <a:t>Конспект-графічне побудування.</a:t>
            </a:r>
            <a:endParaRPr lang="ru-RU" dirty="0" smtClean="0"/>
          </a:p>
          <a:p>
            <a:pPr lvl="0"/>
            <a:r>
              <a:rPr lang="uk-UA" dirty="0" smtClean="0"/>
              <a:t>Конспект - анімація (реального процесу).  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496" y="2214554"/>
            <a:ext cx="5000660" cy="3529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286380" y="1643050"/>
            <a:ext cx="243368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dirty="0" smtClean="0"/>
              <a:t>Конспект-означення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Конспект-алгоритм розв’язання задачі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18.06.2012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2489" y="1527174"/>
            <a:ext cx="6828297" cy="483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0"/>
            <a:ext cx="8643998" cy="2285992"/>
          </a:xfrm>
        </p:spPr>
        <p:txBody>
          <a:bodyPr>
            <a:noAutofit/>
          </a:bodyPr>
          <a:lstStyle/>
          <a:p>
            <a:r>
              <a:rPr lang="uk-UA" sz="3600" dirty="0" smtClean="0"/>
              <a:t>Розділ 4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err="1" smtClean="0"/>
              <a:t>Програмні</a:t>
            </a:r>
            <a:r>
              <a:rPr lang="ru-RU" sz="3600" dirty="0" smtClean="0"/>
              <a:t> </a:t>
            </a:r>
            <a:r>
              <a:rPr lang="ru-RU" sz="3600" dirty="0" err="1" smtClean="0"/>
              <a:t>засоби</a:t>
            </a:r>
            <a:r>
              <a:rPr lang="ru-RU" sz="3600" dirty="0" smtClean="0"/>
              <a:t> </a:t>
            </a:r>
            <a:r>
              <a:rPr lang="ru-RU" sz="3600" dirty="0" err="1" smtClean="0"/>
              <a:t>навчального</a:t>
            </a:r>
            <a:r>
              <a:rPr lang="ru-RU" sz="3600" dirty="0" smtClean="0"/>
              <a:t> </a:t>
            </a:r>
            <a:r>
              <a:rPr lang="ru-RU" sz="3600" dirty="0" err="1" smtClean="0"/>
              <a:t>призначення</a:t>
            </a:r>
            <a:r>
              <a:rPr lang="ru-RU" sz="3600" dirty="0" smtClean="0"/>
              <a:t>. </a:t>
            </a:r>
            <a:r>
              <a:rPr lang="ru-RU" sz="3600" dirty="0" err="1" smtClean="0"/>
              <a:t>Інформаційні</a:t>
            </a:r>
            <a:r>
              <a:rPr lang="ru-RU" sz="3600" dirty="0" smtClean="0"/>
              <a:t> </a:t>
            </a:r>
            <a:r>
              <a:rPr lang="ru-RU" sz="3600" dirty="0" err="1" smtClean="0"/>
              <a:t>технології</a:t>
            </a:r>
            <a:r>
              <a:rPr lang="ru-RU" sz="3600" dirty="0" smtClean="0"/>
              <a:t> у </a:t>
            </a:r>
            <a:r>
              <a:rPr lang="ru-RU" sz="3600" dirty="0" err="1" smtClean="0"/>
              <a:t>навчанні</a:t>
            </a:r>
            <a:endParaRPr lang="ru-RU" sz="36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A333-9479-421D-85F4-36C7757B26D5}" type="datetime1">
              <a:rPr lang="uk-UA" smtClean="0"/>
              <a:pPr/>
              <a:t>18.06.2012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981448" cy="365760"/>
          </a:xfrm>
        </p:spPr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Конспект - приклад застосування алгебраїчної властивості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18.06.2012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5784" y="1527174"/>
            <a:ext cx="6723045" cy="490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Конспект-графічне побудування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1500174"/>
            <a:ext cx="6828297" cy="483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Конспект – анімація реального процесу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643050"/>
            <a:ext cx="576174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22" y="1643050"/>
            <a:ext cx="3071834" cy="2578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Графічний спосіб розв’язання системи лінійних рівнянь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47500" lnSpcReduction="20000"/>
          </a:bodyPr>
          <a:lstStyle/>
          <a:p>
            <a:pPr marL="0" indent="354013">
              <a:buNone/>
            </a:pPr>
            <a:r>
              <a:rPr lang="uk-UA" dirty="0" smtClean="0"/>
              <a:t>Розглянемо структуру команд довідника </a:t>
            </a:r>
            <a:r>
              <a:rPr lang="uk-UA" dirty="0" err="1" smtClean="0"/>
              <a:t>ПМ</a:t>
            </a:r>
            <a:r>
              <a:rPr lang="uk-UA" dirty="0" smtClean="0"/>
              <a:t> Графіки для 7-го класу. Цей довідник має три розділи, скороченими назвами яких є </a:t>
            </a:r>
            <a:r>
              <a:rPr lang="uk-UA" b="1" dirty="0" smtClean="0"/>
              <a:t>Формула-графік, Графік-графік, Графік-формула.</a:t>
            </a:r>
            <a:endParaRPr lang="ru-RU" b="1" dirty="0" smtClean="0"/>
          </a:p>
          <a:p>
            <a:pPr marL="0" indent="354013">
              <a:buNone/>
            </a:pPr>
            <a:r>
              <a:rPr lang="uk-UA" dirty="0" smtClean="0"/>
              <a:t>Командами розділу </a:t>
            </a:r>
            <a:r>
              <a:rPr lang="uk-UA" b="1" i="1" dirty="0" smtClean="0"/>
              <a:t>Формула-графік</a:t>
            </a:r>
            <a:r>
              <a:rPr lang="uk-UA" dirty="0" smtClean="0"/>
              <a:t> можна побудувати графічний об’єкт (точку, пряму, криву тощо) за його рівнянням (алгебраїчним виразом). </a:t>
            </a:r>
            <a:endParaRPr lang="ru-RU" dirty="0" smtClean="0"/>
          </a:p>
          <a:p>
            <a:pPr marL="0" indent="354013">
              <a:buNone/>
            </a:pPr>
            <a:r>
              <a:rPr lang="uk-UA" dirty="0" smtClean="0"/>
              <a:t>Командами розділу </a:t>
            </a:r>
            <a:r>
              <a:rPr lang="uk-UA" b="1" i="1" dirty="0" smtClean="0"/>
              <a:t>Графік-графік</a:t>
            </a:r>
            <a:r>
              <a:rPr lang="uk-UA" dirty="0" smtClean="0"/>
              <a:t> можна побудувати графічний об’єкт за іншими графічними об’єктами. Типовий приклад такого графічного побудування – знайдення точки - перетину двох прямих, тобто графічне відображення цієї точки. </a:t>
            </a:r>
            <a:endParaRPr lang="ru-RU" dirty="0" smtClean="0"/>
          </a:p>
          <a:p>
            <a:pPr marL="0" indent="354013">
              <a:buNone/>
            </a:pPr>
            <a:r>
              <a:rPr lang="uk-UA" dirty="0" smtClean="0"/>
              <a:t>Командами розділу </a:t>
            </a:r>
            <a:r>
              <a:rPr lang="uk-UA" b="1" i="1" dirty="0" smtClean="0"/>
              <a:t>Графік-формула</a:t>
            </a:r>
            <a:r>
              <a:rPr lang="uk-UA" b="1" dirty="0" smtClean="0"/>
              <a:t> </a:t>
            </a:r>
            <a:r>
              <a:rPr lang="uk-UA" dirty="0" smtClean="0"/>
              <a:t>можна знайти (канонічне) рівняння побудованого графічного об’єкту. </a:t>
            </a:r>
            <a:endParaRPr lang="ru-RU" dirty="0" smtClean="0"/>
          </a:p>
          <a:p>
            <a:pPr marL="0" indent="354013">
              <a:buNone/>
            </a:pPr>
            <a:r>
              <a:rPr lang="uk-UA" dirty="0" smtClean="0"/>
              <a:t>Таким чином, більшість графічних задач має таку схему розв’язання:</a:t>
            </a:r>
            <a:endParaRPr lang="ru-RU" dirty="0" smtClean="0"/>
          </a:p>
          <a:p>
            <a:pPr marL="0" indent="354013">
              <a:buNone/>
            </a:pPr>
            <a:r>
              <a:rPr lang="uk-UA" i="1" dirty="0" smtClean="0"/>
              <a:t>Формула – графік – </a:t>
            </a:r>
            <a:r>
              <a:rPr lang="uk-UA" i="1" dirty="0" err="1" smtClean="0"/>
              <a:t>графік</a:t>
            </a:r>
            <a:r>
              <a:rPr lang="uk-UA" i="1" dirty="0" smtClean="0"/>
              <a:t> – формула.</a:t>
            </a:r>
            <a:endParaRPr lang="ru-RU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Наприклад, графічний спосіб розв’язання системи лінійних рівнянь у </a:t>
            </a:r>
            <a:r>
              <a:rPr lang="uk-UA" dirty="0" err="1" smtClean="0"/>
              <a:t>ПМ</a:t>
            </a:r>
            <a:r>
              <a:rPr lang="uk-UA" dirty="0" smtClean="0"/>
              <a:t> «Графіки» має таку схему: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1. Побудувати пряму </a:t>
            </a:r>
            <a:r>
              <a:rPr lang="uk-UA" b="1" dirty="0" smtClean="0"/>
              <a:t>a </a:t>
            </a:r>
            <a:r>
              <a:rPr lang="uk-UA" dirty="0" smtClean="0"/>
              <a:t>за її рівнянням. (Формула-графік)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2. Побудувати пряму </a:t>
            </a:r>
            <a:r>
              <a:rPr lang="uk-UA" b="1" dirty="0" smtClean="0"/>
              <a:t>b</a:t>
            </a:r>
            <a:r>
              <a:rPr lang="uk-UA" dirty="0" smtClean="0"/>
              <a:t> за її рівнянням. (Формула-графік)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3. Побудувати точку </a:t>
            </a:r>
            <a:r>
              <a:rPr lang="uk-UA" b="1" dirty="0" smtClean="0"/>
              <a:t>А</a:t>
            </a:r>
            <a:r>
              <a:rPr lang="uk-UA" dirty="0" smtClean="0"/>
              <a:t> - перетин прямих </a:t>
            </a:r>
            <a:r>
              <a:rPr lang="uk-UA" b="1" dirty="0" smtClean="0"/>
              <a:t>a</a:t>
            </a:r>
            <a:r>
              <a:rPr lang="uk-UA" dirty="0" smtClean="0"/>
              <a:t> та </a:t>
            </a:r>
            <a:r>
              <a:rPr lang="uk-UA" b="1" dirty="0" smtClean="0"/>
              <a:t>b</a:t>
            </a:r>
            <a:r>
              <a:rPr lang="uk-UA" dirty="0" smtClean="0"/>
              <a:t>.  (Графік-графік)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4. Знайти координати точки </a:t>
            </a:r>
            <a:r>
              <a:rPr lang="uk-UA" b="1" dirty="0" smtClean="0"/>
              <a:t>А</a:t>
            </a:r>
            <a:r>
              <a:rPr lang="uk-UA" dirty="0" smtClean="0"/>
              <a:t>.  (Графік-формула)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2000240"/>
            <a:ext cx="4487733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Демонстрація ходу розв’язання задачі на геометричні побудування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18.06.2012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357718" cy="4986358"/>
          </a:xfrm>
        </p:spPr>
        <p:txBody>
          <a:bodyPr>
            <a:normAutofit fontScale="77500" lnSpcReduction="20000"/>
          </a:bodyPr>
          <a:lstStyle/>
          <a:p>
            <a:pPr marL="0" indent="354013">
              <a:buNone/>
            </a:pPr>
            <a:r>
              <a:rPr lang="uk-UA" dirty="0" smtClean="0"/>
              <a:t>Розглянемо приклад розв’язання у </a:t>
            </a:r>
            <a:r>
              <a:rPr lang="uk-UA" dirty="0" err="1" smtClean="0"/>
              <a:t>ПМ</a:t>
            </a:r>
            <a:r>
              <a:rPr lang="uk-UA" dirty="0" smtClean="0"/>
              <a:t> «Графіки» такої задачі: </a:t>
            </a:r>
            <a:endParaRPr lang="ru-RU" dirty="0" smtClean="0"/>
          </a:p>
          <a:p>
            <a:pPr marL="0" indent="354013">
              <a:buNone/>
            </a:pPr>
            <a:r>
              <a:rPr lang="uk-UA" b="1" dirty="0" smtClean="0"/>
              <a:t>Задача</a:t>
            </a:r>
            <a:endParaRPr lang="ru-RU" dirty="0" smtClean="0"/>
          </a:p>
          <a:p>
            <a:pPr marL="0" indent="354013">
              <a:buNone/>
            </a:pPr>
            <a:r>
              <a:rPr lang="uk-UA" dirty="0" smtClean="0"/>
              <a:t>Знайти рівняння прямої, яка проходить через точку A(2;1) перпендикулярно до прямої </a:t>
            </a:r>
          </a:p>
          <a:p>
            <a:pPr marL="0" indent="354013" algn="ctr">
              <a:buNone/>
            </a:pPr>
            <a:r>
              <a:rPr lang="uk-UA" b="1" dirty="0" smtClean="0">
                <a:solidFill>
                  <a:srgbClr val="FF0000"/>
                </a:solidFill>
                <a:latin typeface="Calibri" pitchFamily="34" charset="0"/>
              </a:rPr>
              <a:t>3*x + 4*y = 24.</a:t>
            </a:r>
            <a:endParaRPr lang="ru-RU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354013">
              <a:buNone/>
            </a:pPr>
            <a:r>
              <a:rPr lang="uk-UA" b="1" dirty="0" smtClean="0"/>
              <a:t>	Ідея розв’язання.</a:t>
            </a:r>
            <a:endParaRPr lang="ru-RU" dirty="0" smtClean="0"/>
          </a:p>
          <a:p>
            <a:pPr marL="0" indent="354013">
              <a:buNone/>
            </a:pPr>
            <a:r>
              <a:rPr lang="uk-UA" dirty="0" smtClean="0"/>
              <a:t>	Для розв’язання задачі будуємо на даній прямій такі дві точки С</a:t>
            </a:r>
            <a:r>
              <a:rPr lang="uk-UA" baseline="-25000" dirty="0" smtClean="0"/>
              <a:t>1</a:t>
            </a:r>
            <a:r>
              <a:rPr lang="uk-UA" dirty="0" smtClean="0"/>
              <a:t> та С</a:t>
            </a:r>
            <a:r>
              <a:rPr lang="uk-UA" baseline="-25000" dirty="0" smtClean="0"/>
              <a:t>2</a:t>
            </a:r>
            <a:r>
              <a:rPr lang="uk-UA" dirty="0" smtClean="0"/>
              <a:t>, щоб шуканий перпендикуляр проходив через середину D відрізка С</a:t>
            </a:r>
            <a:r>
              <a:rPr lang="uk-UA" baseline="-25000" dirty="0" smtClean="0"/>
              <a:t>1</a:t>
            </a:r>
            <a:r>
              <a:rPr lang="uk-UA" dirty="0" smtClean="0"/>
              <a:t>С</a:t>
            </a:r>
            <a:r>
              <a:rPr lang="uk-UA" baseline="-25000" dirty="0" smtClean="0"/>
              <a:t>2 </a:t>
            </a:r>
            <a:r>
              <a:rPr lang="uk-UA" dirty="0" smtClean="0"/>
              <a:t>. Це можна зробити, перетнувши дану пряму з деяким колом, центр якого знаходиться у точці А. Далі треба провести пряму AD та знайти її рівняння.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5657" y="2071678"/>
            <a:ext cx="4436473" cy="321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534400" cy="85725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Розв’язання задачі на пошук області значень графічним способом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18.06.2012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357718" cy="4986358"/>
          </a:xfrm>
        </p:spPr>
        <p:txBody>
          <a:bodyPr>
            <a:normAutofit fontScale="62500" lnSpcReduction="20000"/>
          </a:bodyPr>
          <a:lstStyle/>
          <a:p>
            <a:pPr marL="0" indent="354013">
              <a:buNone/>
            </a:pPr>
            <a:r>
              <a:rPr lang="uk-UA" dirty="0" smtClean="0">
                <a:latin typeface="Calibri" pitchFamily="34" charset="0"/>
              </a:rPr>
              <a:t>Користуючись цими графіками, можна також розв’язувати графічно задачі на пошук областей визначення та значень функції. </a:t>
            </a:r>
            <a:endParaRPr lang="ru-RU" dirty="0" smtClean="0">
              <a:latin typeface="Calibri" pitchFamily="34" charset="0"/>
            </a:endParaRPr>
          </a:p>
          <a:p>
            <a:pPr marL="0" indent="354013">
              <a:buNone/>
            </a:pPr>
            <a:r>
              <a:rPr lang="uk-UA" b="1" dirty="0" smtClean="0">
                <a:latin typeface="Calibri" pitchFamily="34" charset="0"/>
              </a:rPr>
              <a:t> </a:t>
            </a:r>
            <a:endParaRPr lang="ru-RU" dirty="0" smtClean="0">
              <a:latin typeface="Calibri" pitchFamily="34" charset="0"/>
            </a:endParaRPr>
          </a:p>
          <a:p>
            <a:pPr marL="0" indent="354013">
              <a:buNone/>
            </a:pPr>
            <a:r>
              <a:rPr lang="uk-UA" b="1" dirty="0" smtClean="0">
                <a:latin typeface="Calibri" pitchFamily="34" charset="0"/>
              </a:rPr>
              <a:t>Задача 3.</a:t>
            </a:r>
            <a:endParaRPr lang="ru-RU" dirty="0" smtClean="0">
              <a:latin typeface="Calibri" pitchFamily="34" charset="0"/>
            </a:endParaRPr>
          </a:p>
          <a:p>
            <a:pPr marL="0" indent="354013">
              <a:buNone/>
            </a:pPr>
            <a:r>
              <a:rPr lang="uk-UA" dirty="0" smtClean="0">
                <a:latin typeface="Calibri" pitchFamily="34" charset="0"/>
              </a:rPr>
              <a:t>Знайти область значень D функції </a:t>
            </a:r>
          </a:p>
          <a:p>
            <a:pPr marL="0" indent="354013">
              <a:buNone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Y=</a:t>
            </a:r>
            <a:r>
              <a:rPr lang="uk-UA" b="1" dirty="0" smtClean="0">
                <a:solidFill>
                  <a:srgbClr val="FF0000"/>
                </a:solidFill>
                <a:latin typeface="Calibri" pitchFamily="34" charset="0"/>
              </a:rPr>
              <a:t>2*x</a:t>
            </a:r>
            <a:r>
              <a:rPr lang="uk-UA" b="1" baseline="30000" dirty="0" smtClean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uk-UA" b="1" dirty="0" smtClean="0">
                <a:solidFill>
                  <a:srgbClr val="FF0000"/>
                </a:solidFill>
                <a:latin typeface="Calibri" pitchFamily="34" charset="0"/>
              </a:rPr>
              <a:t> + 5*x + 6</a:t>
            </a:r>
            <a:endParaRPr lang="ru-RU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354013">
              <a:buNone/>
            </a:pPr>
            <a:r>
              <a:rPr lang="uk-UA" b="1" dirty="0" smtClean="0">
                <a:latin typeface="Calibri" pitchFamily="34" charset="0"/>
              </a:rPr>
              <a:t>	Ідея розв’язання.</a:t>
            </a:r>
            <a:endParaRPr lang="ru-RU" dirty="0" smtClean="0">
              <a:latin typeface="Calibri" pitchFamily="34" charset="0"/>
            </a:endParaRPr>
          </a:p>
          <a:p>
            <a:pPr marL="0" indent="354013">
              <a:buNone/>
            </a:pPr>
            <a:r>
              <a:rPr lang="uk-UA" dirty="0" smtClean="0">
                <a:latin typeface="Calibri" pitchFamily="34" charset="0"/>
              </a:rPr>
              <a:t>Побудуємо графік даної функції. Ми побачимо, що мінімального значення змінна y набуває у вершині параболи, тобто при x = -5/4 (</a:t>
            </a:r>
            <a:r>
              <a:rPr lang="uk-UA" dirty="0" err="1" smtClean="0">
                <a:latin typeface="Calibri" pitchFamily="34" charset="0"/>
              </a:rPr>
              <a:t>x</a:t>
            </a:r>
            <a:r>
              <a:rPr lang="uk-UA" dirty="0" smtClean="0">
                <a:latin typeface="Calibri" pitchFamily="34" charset="0"/>
              </a:rPr>
              <a:t> = - b/2*a).</a:t>
            </a:r>
            <a:endParaRPr lang="ru-RU" dirty="0" smtClean="0">
              <a:latin typeface="Calibri" pitchFamily="34" charset="0"/>
            </a:endParaRPr>
          </a:p>
          <a:p>
            <a:pPr marL="0" indent="354013">
              <a:buNone/>
            </a:pPr>
            <a:r>
              <a:rPr lang="uk-UA" dirty="0" smtClean="0">
                <a:latin typeface="Calibri" pitchFamily="34" charset="0"/>
              </a:rPr>
              <a:t> </a:t>
            </a:r>
            <a:endParaRPr lang="ru-RU" dirty="0" smtClean="0">
              <a:latin typeface="Calibri" pitchFamily="34" charset="0"/>
            </a:endParaRPr>
          </a:p>
          <a:p>
            <a:pPr marL="0" indent="354013">
              <a:buNone/>
            </a:pPr>
            <a:r>
              <a:rPr lang="uk-UA" dirty="0" smtClean="0">
                <a:latin typeface="Calibri" pitchFamily="34" charset="0"/>
              </a:rPr>
              <a:t>1. Побудуємо вертикальну пряму x = -5/4. </a:t>
            </a:r>
            <a:endParaRPr lang="ru-RU" dirty="0" smtClean="0">
              <a:latin typeface="Calibri" pitchFamily="34" charset="0"/>
            </a:endParaRPr>
          </a:p>
          <a:p>
            <a:pPr marL="0" indent="354013">
              <a:buNone/>
            </a:pPr>
            <a:r>
              <a:rPr lang="uk-UA" dirty="0" smtClean="0">
                <a:latin typeface="Calibri" pitchFamily="34" charset="0"/>
              </a:rPr>
              <a:t>2. Побудуємо точку А перетину цієї прямої з параболою.</a:t>
            </a:r>
            <a:endParaRPr lang="ru-RU" dirty="0" smtClean="0">
              <a:latin typeface="Calibri" pitchFamily="34" charset="0"/>
            </a:endParaRPr>
          </a:p>
          <a:p>
            <a:pPr marL="0" indent="354013">
              <a:buNone/>
            </a:pPr>
            <a:r>
              <a:rPr lang="uk-UA" dirty="0" smtClean="0">
                <a:latin typeface="Calibri" pitchFamily="34" charset="0"/>
              </a:rPr>
              <a:t>3. Знайдемо  координати цієї точки А(-5/4; 23/8).</a:t>
            </a:r>
            <a:endParaRPr lang="ru-RU" dirty="0" smtClean="0">
              <a:latin typeface="Calibri" pitchFamily="34" charset="0"/>
            </a:endParaRPr>
          </a:p>
          <a:p>
            <a:pPr marL="0" indent="354013">
              <a:buNone/>
            </a:pPr>
            <a:r>
              <a:rPr lang="uk-UA" dirty="0" smtClean="0">
                <a:latin typeface="Calibri" pitchFamily="34" charset="0"/>
              </a:rPr>
              <a:t>4. Відповідь: D = [23/8; +</a:t>
            </a:r>
            <a:r>
              <a:rPr lang="uk-UA" dirty="0" smtClean="0">
                <a:latin typeface="Calibri" pitchFamily="34" charset="0"/>
                <a:sym typeface="Symbol"/>
              </a:rPr>
              <a:t></a:t>
            </a:r>
            <a:r>
              <a:rPr lang="uk-UA" dirty="0" smtClean="0">
                <a:latin typeface="Calibri" pitchFamily="34" charset="0"/>
              </a:rPr>
              <a:t>).</a:t>
            </a:r>
            <a:endParaRPr lang="ru-RU" dirty="0" smtClean="0">
              <a:latin typeface="Calibri" pitchFamily="34" charset="0"/>
            </a:endParaRPr>
          </a:p>
          <a:p>
            <a:endParaRPr lang="ru-RU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131811"/>
            <a:ext cx="4429156" cy="320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Розв’язання</a:t>
            </a:r>
            <a:r>
              <a:rPr lang="ru-RU" dirty="0" smtClean="0"/>
              <a:t> </a:t>
            </a:r>
            <a:r>
              <a:rPr lang="ru-RU" dirty="0" err="1" smtClean="0"/>
              <a:t>найпростішої</a:t>
            </a:r>
            <a:r>
              <a:rPr lang="ru-RU" dirty="0" smtClean="0"/>
              <a:t> </a:t>
            </a:r>
            <a:r>
              <a:rPr lang="ru-RU" dirty="0" err="1" smtClean="0"/>
              <a:t>задачі</a:t>
            </a:r>
            <a:r>
              <a:rPr lang="ru-RU" dirty="0" smtClean="0"/>
              <a:t> на </a:t>
            </a:r>
            <a:r>
              <a:rPr lang="ru-RU" dirty="0" err="1" smtClean="0"/>
              <a:t>геометричні</a:t>
            </a:r>
            <a:r>
              <a:rPr lang="ru-RU" dirty="0" smtClean="0"/>
              <a:t> </a:t>
            </a:r>
            <a:r>
              <a:rPr lang="ru-RU" dirty="0" err="1" smtClean="0"/>
              <a:t>перетворення</a:t>
            </a:r>
            <a:r>
              <a:rPr lang="ru-RU" dirty="0" smtClean="0"/>
              <a:t> </a:t>
            </a:r>
            <a:r>
              <a:rPr lang="ru-RU" dirty="0" err="1" smtClean="0"/>
              <a:t>графіків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18.06.2012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85000" lnSpcReduction="20000"/>
          </a:bodyPr>
          <a:lstStyle/>
          <a:p>
            <a:pPr marL="0" indent="354013">
              <a:buNone/>
            </a:pPr>
            <a:r>
              <a:rPr lang="uk-UA" b="1" dirty="0" smtClean="0"/>
              <a:t>Задача  </a:t>
            </a:r>
            <a:endParaRPr lang="ru-RU" dirty="0" smtClean="0"/>
          </a:p>
          <a:p>
            <a:pPr marL="0" indent="354013">
              <a:buNone/>
            </a:pPr>
            <a:r>
              <a:rPr lang="uk-UA" dirty="0" smtClean="0"/>
              <a:t>Геометричним побудуванням перетворити графік функції y = x</a:t>
            </a:r>
            <a:r>
              <a:rPr lang="uk-UA" baseline="30000" dirty="0" smtClean="0"/>
              <a:t>2</a:t>
            </a:r>
            <a:r>
              <a:rPr lang="uk-UA" dirty="0" smtClean="0"/>
              <a:t>  у графік функції </a:t>
            </a:r>
            <a:r>
              <a:rPr lang="uk-UA" b="1" dirty="0" smtClean="0">
                <a:solidFill>
                  <a:srgbClr val="FF0000"/>
                </a:solidFill>
              </a:rPr>
              <a:t>y=x</a:t>
            </a:r>
            <a:r>
              <a:rPr lang="uk-UA" b="1" baseline="30000" dirty="0" smtClean="0">
                <a:solidFill>
                  <a:srgbClr val="FF0000"/>
                </a:solidFill>
              </a:rPr>
              <a:t>2</a:t>
            </a:r>
            <a:r>
              <a:rPr lang="uk-UA" b="1" dirty="0" smtClean="0">
                <a:solidFill>
                  <a:srgbClr val="FF0000"/>
                </a:solidFill>
              </a:rPr>
              <a:t>-4*x+4.  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0" indent="354013">
              <a:buNone/>
            </a:pPr>
            <a:r>
              <a:rPr lang="uk-UA" b="1" dirty="0" smtClean="0"/>
              <a:t>Розв’язання.</a:t>
            </a:r>
            <a:endParaRPr lang="ru-RU" dirty="0" smtClean="0"/>
          </a:p>
          <a:p>
            <a:pPr marL="0" indent="354013">
              <a:buNone/>
            </a:pPr>
            <a:r>
              <a:rPr lang="uk-UA" dirty="0" smtClean="0"/>
              <a:t>1. Побудуємо графік функції y = x</a:t>
            </a:r>
            <a:r>
              <a:rPr lang="uk-UA" baseline="30000" dirty="0" smtClean="0"/>
              <a:t>2 </a:t>
            </a:r>
            <a:r>
              <a:rPr lang="uk-UA" dirty="0" smtClean="0"/>
              <a:t>.</a:t>
            </a:r>
            <a:endParaRPr lang="ru-RU" dirty="0" smtClean="0"/>
          </a:p>
          <a:p>
            <a:pPr marL="0" indent="354013">
              <a:buNone/>
            </a:pPr>
            <a:r>
              <a:rPr lang="uk-UA" dirty="0" smtClean="0"/>
              <a:t>2. Оскільки x</a:t>
            </a:r>
            <a:r>
              <a:rPr lang="uk-UA" baseline="30000" dirty="0" smtClean="0"/>
              <a:t>2</a:t>
            </a:r>
            <a:r>
              <a:rPr lang="uk-UA" dirty="0" smtClean="0"/>
              <a:t>-4*x+4 = (x-2)</a:t>
            </a:r>
            <a:r>
              <a:rPr lang="uk-UA" baseline="30000" dirty="0" smtClean="0"/>
              <a:t>2 </a:t>
            </a:r>
            <a:r>
              <a:rPr lang="uk-UA" dirty="0" smtClean="0"/>
              <a:t>, застосуємо перетворення - паралельне перенесення у напрямку осі абсцис x =&gt; </a:t>
            </a:r>
            <a:r>
              <a:rPr lang="uk-UA" dirty="0" err="1" smtClean="0"/>
              <a:t>x</a:t>
            </a:r>
            <a:r>
              <a:rPr lang="uk-UA" dirty="0" smtClean="0"/>
              <a:t> – 2. (Для наочності змінимо колір побудування кривих.)</a:t>
            </a:r>
            <a:endParaRPr lang="ru-RU" dirty="0" smtClean="0"/>
          </a:p>
          <a:p>
            <a:pPr marL="0" indent="354013">
              <a:buNone/>
            </a:pPr>
            <a:r>
              <a:rPr lang="uk-UA" dirty="0" smtClean="0"/>
              <a:t>3. Переконаємося у правильності перетворення, знайшовши форуму побудованого графіка.</a:t>
            </a:r>
            <a:endParaRPr lang="ru-RU" dirty="0" smtClean="0"/>
          </a:p>
          <a:p>
            <a:pPr marL="0" indent="354013">
              <a:buNone/>
            </a:pPr>
            <a:endParaRPr lang="ru-RU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928802"/>
            <a:ext cx="443647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270776" cy="758952"/>
          </a:xfrm>
        </p:spPr>
        <p:txBody>
          <a:bodyPr/>
          <a:lstStyle/>
          <a:p>
            <a:r>
              <a:rPr lang="uk-UA" dirty="0" smtClean="0"/>
              <a:t>Електронні навчальні комплекти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5000" y="2026444"/>
            <a:ext cx="337185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05375" y="1797844"/>
            <a:ext cx="382905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Комбіновані</a:t>
            </a:r>
            <a:r>
              <a:rPr lang="ru-RU" dirty="0" smtClean="0"/>
              <a:t> ППЗ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ru-RU" dirty="0" err="1" smtClean="0"/>
              <a:t>Деякі</a:t>
            </a:r>
            <a:r>
              <a:rPr lang="ru-RU" dirty="0" smtClean="0"/>
              <a:t> ППЗ </a:t>
            </a:r>
            <a:r>
              <a:rPr lang="ru-RU" dirty="0" err="1" smtClean="0"/>
              <a:t>розроблені</a:t>
            </a:r>
            <a:r>
              <a:rPr lang="ru-RU" dirty="0" smtClean="0"/>
              <a:t> за </a:t>
            </a:r>
            <a:r>
              <a:rPr lang="ru-RU" dirty="0" err="1" smtClean="0"/>
              <a:t>клієнт-серверною</a:t>
            </a:r>
            <a:r>
              <a:rPr lang="ru-RU" dirty="0" smtClean="0"/>
              <a:t> </a:t>
            </a:r>
            <a:r>
              <a:rPr lang="ru-RU" dirty="0" err="1" smtClean="0"/>
              <a:t>технологією</a:t>
            </a:r>
            <a:r>
              <a:rPr lang="ru-RU" dirty="0" smtClean="0"/>
              <a:t>. Вони </a:t>
            </a:r>
            <a:r>
              <a:rPr lang="ru-RU" dirty="0" err="1" smtClean="0"/>
              <a:t>розраховані</a:t>
            </a:r>
            <a:r>
              <a:rPr lang="ru-RU" dirty="0" smtClean="0"/>
              <a:t> на </a:t>
            </a:r>
            <a:r>
              <a:rPr lang="ru-RU" dirty="0" err="1" smtClean="0"/>
              <a:t>використання</a:t>
            </a:r>
            <a:r>
              <a:rPr lang="ru-RU" dirty="0" smtClean="0"/>
              <a:t> в </a:t>
            </a:r>
            <a:r>
              <a:rPr lang="ru-RU" dirty="0" err="1" smtClean="0"/>
              <a:t>навчальному</a:t>
            </a:r>
            <a:r>
              <a:rPr lang="ru-RU" dirty="0" smtClean="0"/>
              <a:t>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умовах</a:t>
            </a:r>
            <a:r>
              <a:rPr lang="ru-RU" dirty="0" smtClean="0"/>
              <a:t> </a:t>
            </a:r>
            <a:r>
              <a:rPr lang="ru-RU" dirty="0" err="1" smtClean="0"/>
              <a:t>класно-урочної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. </a:t>
            </a:r>
            <a:r>
              <a:rPr lang="ru-RU" dirty="0" err="1" smtClean="0"/>
              <a:t>Передбачається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на </a:t>
            </a:r>
            <a:r>
              <a:rPr lang="ru-RU" dirty="0" err="1" smtClean="0"/>
              <a:t>комп'ютері</a:t>
            </a:r>
            <a:r>
              <a:rPr lang="ru-RU" dirty="0" smtClean="0"/>
              <a:t> </a:t>
            </a:r>
            <a:r>
              <a:rPr lang="ru-RU" dirty="0" err="1" smtClean="0"/>
              <a:t>вчителя</a:t>
            </a:r>
            <a:r>
              <a:rPr lang="ru-RU" dirty="0" smtClean="0"/>
              <a:t> </a:t>
            </a:r>
            <a:r>
              <a:rPr lang="ru-RU" dirty="0" err="1" smtClean="0"/>
              <a:t>встановлюється</a:t>
            </a:r>
            <a:r>
              <a:rPr lang="ru-RU" dirty="0" smtClean="0"/>
              <a:t> </a:t>
            </a:r>
            <a:r>
              <a:rPr lang="ru-RU" dirty="0" err="1" smtClean="0"/>
              <a:t>серверна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таких </a:t>
            </a:r>
            <a:r>
              <a:rPr lang="ru-RU" dirty="0" err="1" smtClean="0"/>
              <a:t>засобів</a:t>
            </a:r>
            <a:r>
              <a:rPr lang="ru-RU" dirty="0" smtClean="0"/>
              <a:t>, на </a:t>
            </a:r>
            <a:r>
              <a:rPr lang="ru-RU" dirty="0" err="1" smtClean="0"/>
              <a:t>комп'ютерах</a:t>
            </a:r>
            <a:r>
              <a:rPr lang="ru-RU" dirty="0" smtClean="0"/>
              <a:t> </a:t>
            </a:r>
            <a:r>
              <a:rPr lang="ru-RU" dirty="0" err="1" smtClean="0"/>
              <a:t>учнів</a:t>
            </a:r>
            <a:r>
              <a:rPr lang="ru-RU" dirty="0" smtClean="0"/>
              <a:t> - </a:t>
            </a:r>
            <a:r>
              <a:rPr lang="ru-RU" dirty="0" err="1" smtClean="0"/>
              <a:t>клієнтська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err="1" smtClean="0"/>
              <a:t>Вибір</a:t>
            </a:r>
            <a:r>
              <a:rPr lang="ru-RU" dirty="0" smtClean="0"/>
              <a:t> того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іншого</a:t>
            </a:r>
            <a:r>
              <a:rPr lang="ru-RU" dirty="0" smtClean="0"/>
              <a:t> </a:t>
            </a:r>
            <a:r>
              <a:rPr lang="ru-RU" dirty="0" err="1" smtClean="0"/>
              <a:t>педагогічного</a:t>
            </a:r>
            <a:r>
              <a:rPr lang="ru-RU" dirty="0" smtClean="0"/>
              <a:t> </a:t>
            </a:r>
            <a:r>
              <a:rPr lang="ru-RU" dirty="0" err="1" smtClean="0"/>
              <a:t>програмного</a:t>
            </a:r>
            <a:r>
              <a:rPr lang="ru-RU" dirty="0" smtClean="0"/>
              <a:t> </a:t>
            </a:r>
            <a:r>
              <a:rPr lang="ru-RU" dirty="0" err="1" smtClean="0"/>
              <a:t>засобу</a:t>
            </a:r>
            <a:r>
              <a:rPr lang="ru-RU" dirty="0" smtClean="0"/>
              <a:t> </a:t>
            </a:r>
            <a:r>
              <a:rPr lang="ru-RU" dirty="0" err="1" smtClean="0"/>
              <a:t>залежить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навчального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, яке </a:t>
            </a:r>
            <a:r>
              <a:rPr lang="ru-RU" dirty="0" err="1" smtClean="0"/>
              <a:t>стоїть</a:t>
            </a:r>
            <a:r>
              <a:rPr lang="ru-RU" dirty="0" smtClean="0"/>
              <a:t> перед </a:t>
            </a:r>
            <a:r>
              <a:rPr lang="ru-RU" dirty="0" err="1" smtClean="0"/>
              <a:t>учнем</a:t>
            </a:r>
            <a:r>
              <a:rPr lang="ru-RU" dirty="0" smtClean="0"/>
              <a:t>.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готуючи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 на урок </a:t>
            </a:r>
            <a:r>
              <a:rPr lang="ru-RU" dirty="0" err="1" smtClean="0"/>
              <a:t>історії</a:t>
            </a:r>
            <a:r>
              <a:rPr lang="ru-RU" dirty="0" smtClean="0"/>
              <a:t>,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зможете</a:t>
            </a:r>
            <a:r>
              <a:rPr lang="ru-RU" dirty="0" smtClean="0"/>
              <a:t> </a:t>
            </a:r>
            <a:r>
              <a:rPr lang="ru-RU" dirty="0" err="1" smtClean="0"/>
              <a:t>шукати</a:t>
            </a:r>
            <a:r>
              <a:rPr lang="ru-RU" dirty="0" smtClean="0"/>
              <a:t> </a:t>
            </a:r>
            <a:r>
              <a:rPr lang="ru-RU" dirty="0" err="1" smtClean="0"/>
              <a:t>потрібні</a:t>
            </a:r>
            <a:r>
              <a:rPr lang="ru-RU" dirty="0" smtClean="0"/>
              <a:t> </a:t>
            </a:r>
            <a:r>
              <a:rPr lang="ru-RU" dirty="0" err="1" smtClean="0"/>
              <a:t>матеріали</a:t>
            </a:r>
            <a:r>
              <a:rPr lang="ru-RU" dirty="0" smtClean="0"/>
              <a:t> в </a:t>
            </a:r>
            <a:r>
              <a:rPr lang="ru-RU" dirty="0" err="1" smtClean="0"/>
              <a:t>електронному</a:t>
            </a:r>
            <a:r>
              <a:rPr lang="ru-RU" dirty="0" smtClean="0"/>
              <a:t> </a:t>
            </a:r>
            <a:r>
              <a:rPr lang="ru-RU" dirty="0" err="1" smtClean="0"/>
              <a:t>посібнику</a:t>
            </a:r>
            <a:r>
              <a:rPr lang="ru-RU" dirty="0" smtClean="0"/>
              <a:t>, </a:t>
            </a:r>
            <a:r>
              <a:rPr lang="ru-RU" dirty="0" err="1" smtClean="0"/>
              <a:t>хрестоматії</a:t>
            </a:r>
            <a:r>
              <a:rPr lang="ru-RU" dirty="0" smtClean="0"/>
              <a:t>, </a:t>
            </a:r>
            <a:r>
              <a:rPr lang="ru-RU" dirty="0" err="1" smtClean="0"/>
              <a:t>енциклопедії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електронному</a:t>
            </a:r>
            <a:r>
              <a:rPr lang="ru-RU" dirty="0" smtClean="0"/>
              <a:t> </a:t>
            </a:r>
            <a:r>
              <a:rPr lang="ru-RU" dirty="0" err="1" smtClean="0"/>
              <a:t>атласі</a:t>
            </a:r>
            <a:r>
              <a:rPr lang="ru-RU" dirty="0" smtClean="0"/>
              <a:t>. </a:t>
            </a:r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500175"/>
            <a:ext cx="4372147" cy="4405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Комбіновані</a:t>
            </a:r>
            <a:r>
              <a:rPr lang="ru-RU" dirty="0" smtClean="0"/>
              <a:t> ППЗ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77500" lnSpcReduction="20000"/>
          </a:bodyPr>
          <a:lstStyle/>
          <a:p>
            <a:pPr marL="0" indent="361950">
              <a:buNone/>
            </a:pP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підготуватися</a:t>
            </a:r>
            <a:r>
              <a:rPr lang="ru-RU" dirty="0" smtClean="0"/>
              <a:t> до </a:t>
            </a:r>
            <a:r>
              <a:rPr lang="ru-RU" dirty="0" err="1" smtClean="0"/>
              <a:t>контрольної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хімії</a:t>
            </a:r>
            <a:r>
              <a:rPr lang="ru-RU" dirty="0" smtClean="0"/>
              <a:t>, </a:t>
            </a:r>
            <a:r>
              <a:rPr lang="ru-RU" dirty="0" err="1" smtClean="0"/>
              <a:t>корисно</a:t>
            </a:r>
            <a:r>
              <a:rPr lang="ru-RU" dirty="0" smtClean="0"/>
              <a:t> буде </a:t>
            </a:r>
            <a:r>
              <a:rPr lang="ru-RU" dirty="0" err="1" smtClean="0"/>
              <a:t>звернутися</a:t>
            </a:r>
            <a:r>
              <a:rPr lang="ru-RU" dirty="0" smtClean="0"/>
              <a:t> до </a:t>
            </a:r>
            <a:r>
              <a:rPr lang="ru-RU" dirty="0" err="1" smtClean="0"/>
              <a:t>віртуальної</a:t>
            </a:r>
            <a:r>
              <a:rPr lang="ru-RU" dirty="0" smtClean="0"/>
              <a:t> </a:t>
            </a:r>
            <a:r>
              <a:rPr lang="ru-RU" dirty="0" err="1" smtClean="0"/>
              <a:t>хімічної</a:t>
            </a:r>
            <a:r>
              <a:rPr lang="ru-RU" dirty="0" smtClean="0"/>
              <a:t> </a:t>
            </a:r>
            <a:r>
              <a:rPr lang="ru-RU" dirty="0" err="1" smtClean="0"/>
              <a:t>лабораторії</a:t>
            </a:r>
            <a:r>
              <a:rPr lang="ru-RU" dirty="0" smtClean="0"/>
              <a:t>, задачника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засобу</a:t>
            </a:r>
            <a:r>
              <a:rPr lang="ru-RU" dirty="0" smtClean="0"/>
              <a:t> контролю </a:t>
            </a:r>
            <a:r>
              <a:rPr lang="ru-RU" dirty="0" err="1" smtClean="0"/>
              <a:t>навчальних</a:t>
            </a:r>
            <a:r>
              <a:rPr lang="ru-RU" dirty="0" smtClean="0"/>
              <a:t> </a:t>
            </a:r>
            <a:r>
              <a:rPr lang="ru-RU" dirty="0" err="1" smtClean="0"/>
              <a:t>досягнень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ППЗ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містити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програмовий</a:t>
            </a:r>
            <a:r>
              <a:rPr lang="ru-RU" dirty="0" smtClean="0"/>
              <a:t> </a:t>
            </a:r>
            <a:r>
              <a:rPr lang="ru-RU" dirty="0" err="1" smtClean="0"/>
              <a:t>матеріал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предмета, а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додатковий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теоретичний</a:t>
            </a:r>
            <a:r>
              <a:rPr lang="ru-RU" dirty="0" smtClean="0"/>
              <a:t> </a:t>
            </a:r>
            <a:r>
              <a:rPr lang="ru-RU" dirty="0" err="1" smtClean="0"/>
              <a:t>матеріал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виходить</a:t>
            </a:r>
            <a:r>
              <a:rPr lang="ru-RU" dirty="0" smtClean="0"/>
              <a:t> за </a:t>
            </a:r>
            <a:r>
              <a:rPr lang="ru-RU" dirty="0" err="1" smtClean="0"/>
              <a:t>межі</a:t>
            </a:r>
            <a:r>
              <a:rPr lang="ru-RU" dirty="0" smtClean="0"/>
              <a:t> </a:t>
            </a:r>
            <a:r>
              <a:rPr lang="ru-RU" dirty="0" err="1" smtClean="0"/>
              <a:t>шкільної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, </a:t>
            </a:r>
            <a:r>
              <a:rPr lang="ru-RU" dirty="0" err="1" smtClean="0"/>
              <a:t>задачі</a:t>
            </a:r>
            <a:r>
              <a:rPr lang="ru-RU" dirty="0" smtClean="0"/>
              <a:t> </a:t>
            </a:r>
            <a:r>
              <a:rPr lang="ru-RU" dirty="0" err="1" smtClean="0"/>
              <a:t>підвищеної</a:t>
            </a:r>
            <a:r>
              <a:rPr lang="ru-RU" dirty="0" smtClean="0"/>
              <a:t> </a:t>
            </a:r>
            <a:r>
              <a:rPr lang="ru-RU" dirty="0" err="1" smtClean="0"/>
              <a:t>складності</a:t>
            </a:r>
            <a:r>
              <a:rPr lang="ru-RU" dirty="0" smtClean="0"/>
              <a:t>, </a:t>
            </a:r>
            <a:r>
              <a:rPr lang="ru-RU" dirty="0" err="1" smtClean="0"/>
              <a:t>засоби</a:t>
            </a:r>
            <a:r>
              <a:rPr lang="ru-RU" dirty="0" smtClean="0"/>
              <a:t> для </a:t>
            </a: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навчальних</a:t>
            </a:r>
            <a:r>
              <a:rPr lang="ru-RU" dirty="0" smtClean="0"/>
              <a:t> </a:t>
            </a:r>
            <a:r>
              <a:rPr lang="ru-RU" dirty="0" err="1" smtClean="0"/>
              <a:t>досліджень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корисним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підготовки</a:t>
            </a:r>
            <a:r>
              <a:rPr lang="ru-RU" dirty="0" smtClean="0"/>
              <a:t> до </a:t>
            </a:r>
            <a:r>
              <a:rPr lang="ru-RU" dirty="0" err="1" smtClean="0"/>
              <a:t>олімпіад</a:t>
            </a:r>
            <a:r>
              <a:rPr lang="ru-RU" dirty="0" smtClean="0"/>
              <a:t>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інтелектуальних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творчих</a:t>
            </a:r>
            <a:r>
              <a:rPr lang="ru-RU" dirty="0" smtClean="0"/>
              <a:t> </a:t>
            </a:r>
            <a:r>
              <a:rPr lang="ru-RU" dirty="0" err="1" smtClean="0"/>
              <a:t>змагань</a:t>
            </a:r>
            <a:r>
              <a:rPr lang="ru-RU" dirty="0" smtClean="0"/>
              <a:t>, </a:t>
            </a:r>
            <a:r>
              <a:rPr lang="ru-RU" dirty="0" err="1" smtClean="0"/>
              <a:t>написанні</a:t>
            </a:r>
            <a:r>
              <a:rPr lang="ru-RU" dirty="0" smtClean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> МАН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71612"/>
            <a:ext cx="4429156" cy="437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43998" cy="1928826"/>
          </a:xfrm>
        </p:spPr>
        <p:txBody>
          <a:bodyPr>
            <a:normAutofit/>
          </a:bodyPr>
          <a:lstStyle/>
          <a:p>
            <a:r>
              <a:rPr lang="uk-UA" sz="3600" dirty="0" smtClean="0"/>
              <a:t>4.1. </a:t>
            </a:r>
            <a:r>
              <a:rPr lang="uk-UA" sz="3600" smtClean="0"/>
              <a:t>Програмні </a:t>
            </a:r>
            <a:r>
              <a:rPr lang="uk-UA" sz="3600" dirty="0" smtClean="0"/>
              <a:t>засоби навчання шкільних предметів</a:t>
            </a:r>
            <a:endParaRPr lang="ru-RU" sz="36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D2539-7F9A-4232-87E3-50564D116726}" type="datetime1">
              <a:rPr lang="uk-UA" smtClean="0"/>
              <a:pPr/>
              <a:t>18.06.2012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052886" cy="365760"/>
          </a:xfrm>
        </p:spPr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643182"/>
            <a:ext cx="382905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643182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1752" y="228600"/>
            <a:ext cx="6056198" cy="75895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Програмні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 </a:t>
            </a:r>
            <a:r>
              <a:rPr lang="ru-RU" dirty="0" err="1" smtClean="0"/>
              <a:t>навчального</a:t>
            </a:r>
            <a:r>
              <a:rPr lang="ru-RU" dirty="0" smtClean="0"/>
              <a:t> </a:t>
            </a:r>
            <a:r>
              <a:rPr lang="ru-RU" dirty="0" err="1" smtClean="0"/>
              <a:t>призначення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55000" lnSpcReduction="20000"/>
          </a:bodyPr>
          <a:lstStyle/>
          <a:p>
            <a:pPr marL="0" indent="354013">
              <a:buNone/>
            </a:pPr>
            <a:r>
              <a:rPr lang="ru-RU" dirty="0" smtClean="0"/>
              <a:t>За </a:t>
            </a:r>
            <a:r>
              <a:rPr lang="ru-RU" dirty="0" err="1" smtClean="0"/>
              <a:t>вибору</a:t>
            </a:r>
            <a:r>
              <a:rPr lang="ru-RU" dirty="0" smtClean="0"/>
              <a:t> того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іншого</a:t>
            </a:r>
            <a:r>
              <a:rPr lang="ru-RU" dirty="0" smtClean="0"/>
              <a:t> </a:t>
            </a:r>
            <a:r>
              <a:rPr lang="ru-RU" dirty="0" err="1" smtClean="0"/>
              <a:t>програмного</a:t>
            </a:r>
            <a:r>
              <a:rPr lang="ru-RU" dirty="0" smtClean="0"/>
              <a:t> </a:t>
            </a:r>
            <a:r>
              <a:rPr lang="ru-RU" dirty="0" err="1" smtClean="0"/>
              <a:t>засобу</a:t>
            </a:r>
            <a:r>
              <a:rPr lang="ru-RU" dirty="0" smtClean="0"/>
              <a:t> </a:t>
            </a:r>
            <a:r>
              <a:rPr lang="ru-RU" dirty="0" err="1" smtClean="0"/>
              <a:t>варто</a:t>
            </a:r>
            <a:r>
              <a:rPr lang="ru-RU" dirty="0" smtClean="0"/>
              <a:t> </a:t>
            </a:r>
            <a:r>
              <a:rPr lang="ru-RU" dirty="0" err="1" smtClean="0"/>
              <a:t>зупинятися</a:t>
            </a:r>
            <a:r>
              <a:rPr lang="ru-RU" dirty="0" smtClean="0"/>
              <a:t> на тих,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рекомендовані</a:t>
            </a:r>
            <a:r>
              <a:rPr lang="ru-RU" dirty="0" smtClean="0"/>
              <a:t> </a:t>
            </a:r>
            <a:r>
              <a:rPr lang="ru-RU" dirty="0" err="1" smtClean="0"/>
              <a:t>Міністерством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науки </a:t>
            </a:r>
            <a:r>
              <a:rPr lang="ru-RU" dirty="0" err="1" smtClean="0"/>
              <a:t>України</a:t>
            </a:r>
            <a:r>
              <a:rPr lang="ru-RU" dirty="0" smtClean="0"/>
              <a:t>. </a:t>
            </a:r>
            <a:r>
              <a:rPr lang="ru-RU" dirty="0" err="1" smtClean="0"/>
              <a:t>Навчальний</a:t>
            </a:r>
            <a:r>
              <a:rPr lang="ru-RU" dirty="0" smtClean="0"/>
              <a:t> </a:t>
            </a:r>
            <a:r>
              <a:rPr lang="ru-RU" dirty="0" err="1" smtClean="0"/>
              <a:t>матеріал</a:t>
            </a:r>
            <a:r>
              <a:rPr lang="ru-RU" dirty="0" smtClean="0"/>
              <a:t> у них </a:t>
            </a:r>
            <a:r>
              <a:rPr lang="ru-RU" dirty="0" err="1" smtClean="0"/>
              <a:t>підібраний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структурований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урахуванням</a:t>
            </a:r>
            <a:r>
              <a:rPr lang="ru-RU" dirty="0" smtClean="0"/>
              <a:t> </a:t>
            </a:r>
            <a:r>
              <a:rPr lang="ru-RU" dirty="0" err="1" smtClean="0"/>
              <a:t>вимог</a:t>
            </a:r>
            <a:r>
              <a:rPr lang="ru-RU" dirty="0" smtClean="0"/>
              <a:t> </a:t>
            </a:r>
            <a:r>
              <a:rPr lang="ru-RU" dirty="0" err="1" smtClean="0"/>
              <a:t>шкільної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, </a:t>
            </a:r>
            <a:r>
              <a:rPr lang="ru-RU" dirty="0" err="1" smtClean="0"/>
              <a:t>перевірений</a:t>
            </a:r>
            <a:r>
              <a:rPr lang="ru-RU" dirty="0" smtClean="0"/>
              <a:t> </a:t>
            </a:r>
            <a:r>
              <a:rPr lang="ru-RU" dirty="0" err="1" smtClean="0"/>
              <a:t>фахівцями</a:t>
            </a:r>
            <a:r>
              <a:rPr lang="ru-RU" dirty="0" smtClean="0"/>
              <a:t> на </a:t>
            </a:r>
            <a:r>
              <a:rPr lang="ru-RU" dirty="0" err="1" smtClean="0"/>
              <a:t>коректність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правильність</a:t>
            </a:r>
            <a:r>
              <a:rPr lang="ru-RU" dirty="0" smtClean="0"/>
              <a:t> </a:t>
            </a:r>
            <a:r>
              <a:rPr lang="ru-RU" dirty="0" err="1" smtClean="0"/>
              <a:t>наведених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, </a:t>
            </a:r>
            <a:r>
              <a:rPr lang="ru-RU" dirty="0" err="1" smtClean="0"/>
              <a:t>відповідає</a:t>
            </a:r>
            <a:r>
              <a:rPr lang="ru-RU" dirty="0" smtClean="0"/>
              <a:t> </a:t>
            </a:r>
            <a:r>
              <a:rPr lang="ru-RU" dirty="0" err="1" smtClean="0"/>
              <a:t>педагогічним</a:t>
            </a:r>
            <a:r>
              <a:rPr lang="ru-RU" dirty="0" smtClean="0"/>
              <a:t> принципам.</a:t>
            </a:r>
          </a:p>
          <a:p>
            <a:pPr marL="0" indent="354013">
              <a:buNone/>
            </a:pPr>
            <a:r>
              <a:rPr lang="ru-RU" dirty="0" err="1" smtClean="0"/>
              <a:t>Програмні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 </a:t>
            </a:r>
            <a:r>
              <a:rPr lang="ru-RU" dirty="0" err="1" smtClean="0"/>
              <a:t>навчального</a:t>
            </a:r>
            <a:r>
              <a:rPr lang="ru-RU" dirty="0" smtClean="0"/>
              <a:t> </a:t>
            </a:r>
            <a:r>
              <a:rPr lang="ru-RU" dirty="0" err="1" smtClean="0"/>
              <a:t>призначення</a:t>
            </a:r>
            <a:r>
              <a:rPr lang="ru-RU" dirty="0" smtClean="0"/>
              <a:t> для </a:t>
            </a:r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предметів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отримати</a:t>
            </a:r>
            <a:r>
              <a:rPr lang="ru-RU" dirty="0" smtClean="0"/>
              <a:t> </a:t>
            </a:r>
            <a:r>
              <a:rPr lang="ru-RU" dirty="0" err="1" smtClean="0"/>
              <a:t>безоплатно</a:t>
            </a:r>
            <a:r>
              <a:rPr lang="ru-RU" dirty="0" smtClean="0"/>
              <a:t> на </a:t>
            </a:r>
            <a:r>
              <a:rPr lang="ru-RU" dirty="0" err="1" smtClean="0"/>
              <a:t>сайті</a:t>
            </a:r>
            <a:r>
              <a:rPr lang="ru-RU" dirty="0" smtClean="0"/>
              <a:t> </a:t>
            </a:r>
            <a:r>
              <a:rPr lang="ru-RU" dirty="0" err="1" smtClean="0"/>
              <a:t>Острів</a:t>
            </a:r>
            <a:r>
              <a:rPr lang="ru-RU" dirty="0" smtClean="0"/>
              <a:t> </a:t>
            </a:r>
            <a:r>
              <a:rPr lang="ru-RU" dirty="0" err="1" smtClean="0"/>
              <a:t>знань</a:t>
            </a:r>
            <a:r>
              <a:rPr lang="ru-RU" dirty="0" smtClean="0"/>
              <a:t> (</a:t>
            </a:r>
            <a:r>
              <a:rPr lang="en-US" u="sng" dirty="0" smtClean="0">
                <a:hlinkClick r:id="rId2"/>
              </a:rPr>
              <a:t>http</a:t>
            </a:r>
            <a:r>
              <a:rPr lang="ru-RU" u="sng" dirty="0" smtClean="0">
                <a:hlinkClick r:id="rId2"/>
              </a:rPr>
              <a:t>://</a:t>
            </a:r>
            <a:r>
              <a:rPr lang="en-US" u="sng" dirty="0" smtClean="0">
                <a:hlinkClick r:id="rId2"/>
              </a:rPr>
              <a:t>www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err="1" smtClean="0">
                <a:hlinkClick r:id="rId2"/>
              </a:rPr>
              <a:t>ostriv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smtClean="0">
                <a:hlinkClick r:id="rId2"/>
              </a:rPr>
              <a:t>in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err="1" smtClean="0">
                <a:hlinkClick r:id="rId2"/>
              </a:rPr>
              <a:t>ua</a:t>
            </a:r>
            <a:r>
              <a:rPr lang="ru-RU" dirty="0" smtClean="0"/>
              <a:t>) у </a:t>
            </a:r>
            <a:r>
              <a:rPr lang="ru-RU" dirty="0" err="1" smtClean="0"/>
              <a:t>розділі</a:t>
            </a:r>
            <a:r>
              <a:rPr lang="ru-RU" i="1" dirty="0" smtClean="0"/>
              <a:t> </a:t>
            </a:r>
            <a:r>
              <a:rPr lang="ru-RU" b="1" i="1" dirty="0" err="1" smtClean="0"/>
              <a:t>Сервіси</a:t>
            </a:r>
            <a:r>
              <a:rPr lang="ru-RU" b="1" i="1" dirty="0" smtClean="0"/>
              <a:t> =&gt; </a:t>
            </a:r>
            <a:r>
              <a:rPr lang="ru-RU" b="1" i="1" dirty="0" err="1" smtClean="0"/>
              <a:t>Файловий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архів</a:t>
            </a:r>
            <a:r>
              <a:rPr lang="ru-RU" b="1" i="1" dirty="0" smtClean="0"/>
              <a:t> =&gt; </a:t>
            </a:r>
            <a:r>
              <a:rPr lang="ru-RU" b="1" i="1" dirty="0" err="1" smtClean="0"/>
              <a:t>Електронні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засоби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навчання</a:t>
            </a:r>
            <a:r>
              <a:rPr lang="ru-RU" i="1" dirty="0" smtClean="0"/>
              <a:t>.</a:t>
            </a:r>
            <a:endParaRPr lang="ru-RU" dirty="0" smtClean="0"/>
          </a:p>
          <a:p>
            <a:pPr marL="0" indent="354013">
              <a:buNone/>
            </a:pPr>
            <a:r>
              <a:rPr lang="ru-RU" dirty="0" err="1" smtClean="0"/>
              <a:t>Розглянемо</a:t>
            </a:r>
            <a:r>
              <a:rPr lang="ru-RU" dirty="0" smtClean="0"/>
              <a:t> </a:t>
            </a:r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деякими</a:t>
            </a:r>
            <a:r>
              <a:rPr lang="ru-RU" dirty="0" smtClean="0"/>
              <a:t> </a:t>
            </a:r>
            <a:r>
              <a:rPr lang="ru-RU" dirty="0" err="1" smtClean="0"/>
              <a:t>педагогічними</a:t>
            </a:r>
            <a:r>
              <a:rPr lang="ru-RU" dirty="0" smtClean="0"/>
              <a:t> </a:t>
            </a:r>
            <a:r>
              <a:rPr lang="ru-RU" dirty="0" err="1" smtClean="0"/>
              <a:t>програмними</a:t>
            </a:r>
            <a:r>
              <a:rPr lang="ru-RU" dirty="0" smtClean="0"/>
              <a:t> </a:t>
            </a:r>
            <a:r>
              <a:rPr lang="ru-RU" dirty="0" err="1" smtClean="0"/>
              <a:t>засобами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рекомендовані</a:t>
            </a:r>
            <a:r>
              <a:rPr lang="ru-RU" dirty="0" smtClean="0"/>
              <a:t> </a:t>
            </a:r>
            <a:r>
              <a:rPr lang="ru-RU" dirty="0" err="1" smtClean="0"/>
              <a:t>Міністерством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науки </a:t>
            </a:r>
            <a:r>
              <a:rPr lang="ru-RU" dirty="0" err="1" smtClean="0"/>
              <a:t>України</a:t>
            </a:r>
            <a:r>
              <a:rPr lang="ru-RU" dirty="0" smtClean="0"/>
              <a:t> для </a:t>
            </a:r>
            <a:r>
              <a:rPr lang="ru-RU" dirty="0" err="1" smtClean="0"/>
              <a:t>використання</a:t>
            </a:r>
            <a:r>
              <a:rPr lang="ru-RU" dirty="0" smtClean="0"/>
              <a:t> в </a:t>
            </a:r>
            <a:r>
              <a:rPr lang="ru-RU" dirty="0" err="1" smtClean="0"/>
              <a:t>навчальному</a:t>
            </a:r>
            <a:r>
              <a:rPr lang="ru-RU" dirty="0" smtClean="0"/>
              <a:t> </a:t>
            </a:r>
            <a:r>
              <a:rPr lang="ru-RU" dirty="0" err="1" smtClean="0"/>
              <a:t>процесі</a:t>
            </a:r>
            <a:r>
              <a:rPr lang="ru-RU" dirty="0" smtClean="0"/>
              <a:t>.</a:t>
            </a:r>
          </a:p>
          <a:p>
            <a:pPr marL="0" indent="354013">
              <a:buNone/>
            </a:pPr>
            <a:r>
              <a:rPr lang="en-US" dirty="0" smtClean="0"/>
              <a:t> </a:t>
            </a:r>
            <a:r>
              <a:rPr lang="ru-RU" dirty="0" smtClean="0"/>
              <a:t>Одним </a:t>
            </a:r>
            <a:r>
              <a:rPr lang="ru-RU" dirty="0" err="1" smtClean="0"/>
              <a:t>з</a:t>
            </a:r>
            <a:r>
              <a:rPr lang="ru-RU" dirty="0" smtClean="0"/>
              <a:t> перших </a:t>
            </a:r>
            <a:r>
              <a:rPr lang="ru-RU" dirty="0" err="1" smtClean="0"/>
              <a:t>педагогічних</a:t>
            </a:r>
            <a:r>
              <a:rPr lang="ru-RU" dirty="0" smtClean="0"/>
              <a:t> </a:t>
            </a:r>
            <a:r>
              <a:rPr lang="ru-RU" dirty="0" err="1" smtClean="0"/>
              <a:t>програмних</a:t>
            </a:r>
            <a:r>
              <a:rPr lang="ru-RU" dirty="0" smtClean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програмний</a:t>
            </a:r>
            <a:r>
              <a:rPr lang="ru-RU" dirty="0" smtClean="0"/>
              <a:t> комплекс для </a:t>
            </a:r>
            <a:r>
              <a:rPr lang="ru-RU" dirty="0" err="1" smtClean="0"/>
              <a:t>підтримки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 математики</a:t>
            </a:r>
            <a:r>
              <a:rPr lang="ru-RU" b="1" dirty="0" smtClean="0"/>
              <a:t> </a:t>
            </a:r>
            <a:r>
              <a:rPr lang="en-US" b="1" dirty="0" smtClean="0"/>
              <a:t>GRAN,</a:t>
            </a:r>
            <a:r>
              <a:rPr lang="en-US" dirty="0" smtClean="0"/>
              <a:t> </a:t>
            </a:r>
            <a:r>
              <a:rPr lang="ru-RU" dirty="0" err="1" smtClean="0"/>
              <a:t>розробка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розпочалася</a:t>
            </a:r>
            <a:r>
              <a:rPr lang="ru-RU" dirty="0" smtClean="0"/>
              <a:t> у 1989 </a:t>
            </a:r>
            <a:r>
              <a:rPr lang="ru-RU" dirty="0" err="1" smtClean="0"/>
              <a:t>році</a:t>
            </a:r>
            <a:r>
              <a:rPr lang="ru-RU" dirty="0" smtClean="0"/>
              <a:t>. На </a:t>
            </a:r>
            <a:r>
              <a:rPr lang="ru-RU" dirty="0" err="1" smtClean="0"/>
              <a:t>сьогодні</a:t>
            </a:r>
            <a:r>
              <a:rPr lang="ru-RU" dirty="0" smtClean="0"/>
              <a:t> </a:t>
            </a:r>
            <a:r>
              <a:rPr lang="ru-RU" dirty="0" err="1" smtClean="0"/>
              <a:t>програмно-методичний</a:t>
            </a:r>
            <a:r>
              <a:rPr lang="ru-RU" dirty="0" smtClean="0"/>
              <a:t> комплекс</a:t>
            </a:r>
            <a:r>
              <a:rPr lang="ru-RU" b="1" dirty="0" smtClean="0"/>
              <a:t> </a:t>
            </a:r>
            <a:r>
              <a:rPr lang="en-US" b="1" dirty="0" smtClean="0"/>
              <a:t>GRAN </a:t>
            </a:r>
            <a:r>
              <a:rPr lang="ru-RU" dirty="0" err="1" smtClean="0"/>
              <a:t>включає</a:t>
            </a:r>
            <a:r>
              <a:rPr lang="ru-RU" dirty="0" smtClean="0"/>
              <a:t> </a:t>
            </a:r>
            <a:r>
              <a:rPr lang="ru-RU" dirty="0" err="1" smtClean="0"/>
              <a:t>педагогічні</a:t>
            </a:r>
            <a:r>
              <a:rPr lang="ru-RU" dirty="0" smtClean="0"/>
              <a:t> </a:t>
            </a:r>
            <a:r>
              <a:rPr lang="ru-RU" dirty="0" err="1" smtClean="0"/>
              <a:t>програмні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b="1" dirty="0" smtClean="0"/>
              <a:t> </a:t>
            </a:r>
            <a:r>
              <a:rPr lang="en-US" b="1" dirty="0" smtClean="0"/>
              <a:t>GRAN1</a:t>
            </a:r>
            <a:r>
              <a:rPr lang="uk-UA" b="1" dirty="0" smtClean="0"/>
              <a:t>,</a:t>
            </a:r>
            <a:r>
              <a:rPr lang="en-US" b="1" dirty="0" smtClean="0"/>
              <a:t> GRAN-2D, GRAN-3D,</a:t>
            </a:r>
            <a:r>
              <a:rPr lang="en-US" dirty="0" smtClean="0"/>
              <a:t>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використовуватися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вивчення</a:t>
            </a:r>
            <a:r>
              <a:rPr lang="ru-RU" dirty="0" smtClean="0"/>
              <a:t> математики та </a:t>
            </a:r>
            <a:r>
              <a:rPr lang="ru-RU" dirty="0" err="1" smtClean="0"/>
              <a:t>окремих</a:t>
            </a:r>
            <a:r>
              <a:rPr lang="ru-RU" dirty="0" smtClean="0"/>
              <a:t> </a:t>
            </a:r>
            <a:r>
              <a:rPr lang="ru-RU" dirty="0" err="1" smtClean="0"/>
              <a:t>розділів</a:t>
            </a:r>
            <a:r>
              <a:rPr lang="ru-RU" dirty="0" smtClean="0"/>
              <a:t> </a:t>
            </a:r>
            <a:r>
              <a:rPr lang="ru-RU" dirty="0" err="1" smtClean="0"/>
              <a:t>фізики</a:t>
            </a:r>
            <a:r>
              <a:rPr lang="ru-RU" dirty="0" smtClean="0"/>
              <a:t> у 6-12 </a:t>
            </a:r>
            <a:r>
              <a:rPr lang="ru-RU" dirty="0" err="1" smtClean="0"/>
              <a:t>класах</a:t>
            </a:r>
            <a:r>
              <a:rPr lang="ru-RU" dirty="0" smtClean="0"/>
              <a:t>.</a:t>
            </a: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215074" y="571480"/>
            <a:ext cx="2723810" cy="188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9558" y="2500306"/>
            <a:ext cx="4461733" cy="3856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6484826" cy="75895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електронних</a:t>
            </a:r>
            <a:r>
              <a:rPr lang="ru-RU" dirty="0" smtClean="0"/>
              <a:t> </a:t>
            </a:r>
            <a:r>
              <a:rPr lang="ru-RU" dirty="0" err="1" smtClean="0"/>
              <a:t>посібників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47500" lnSpcReduction="20000"/>
          </a:bodyPr>
          <a:lstStyle/>
          <a:p>
            <a:pPr marL="0" indent="354013">
              <a:buNone/>
            </a:pPr>
            <a:r>
              <a:rPr lang="ru-RU" dirty="0" err="1" smtClean="0">
                <a:latin typeface="Calibri" pitchFamily="34" charset="0"/>
              </a:rPr>
              <a:t>Електронні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посібники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можуть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використовуватися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метою </a:t>
            </a:r>
            <a:r>
              <a:rPr lang="ru-RU" dirty="0" err="1" smtClean="0">
                <a:latin typeface="Calibri" pitchFamily="34" charset="0"/>
              </a:rPr>
              <a:t>повторення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розширення</a:t>
            </a:r>
            <a:r>
              <a:rPr lang="ru-RU" dirty="0" smtClean="0">
                <a:latin typeface="Calibri" pitchFamily="34" charset="0"/>
              </a:rPr>
              <a:t> та </a:t>
            </a:r>
            <a:r>
              <a:rPr lang="ru-RU" dirty="0" err="1" smtClean="0">
                <a:latin typeface="Calibri" pitchFamily="34" charset="0"/>
              </a:rPr>
              <a:t>закріплення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матеріалу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що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був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вивчений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під</a:t>
            </a:r>
            <a:r>
              <a:rPr lang="ru-RU" dirty="0" smtClean="0">
                <a:latin typeface="Calibri" pitchFamily="34" charset="0"/>
              </a:rPr>
              <a:t> час уроку, та для </a:t>
            </a:r>
            <a:r>
              <a:rPr lang="ru-RU" dirty="0" err="1" smtClean="0">
                <a:latin typeface="Calibri" pitchFamily="34" charset="0"/>
              </a:rPr>
              <a:t>самостійного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вивчення</a:t>
            </a:r>
            <a:r>
              <a:rPr lang="ru-RU" dirty="0" smtClean="0">
                <a:latin typeface="Calibri" pitchFamily="34" charset="0"/>
              </a:rPr>
              <a:t> нового </a:t>
            </a:r>
            <a:r>
              <a:rPr lang="ru-RU" dirty="0" err="1" smtClean="0">
                <a:latin typeface="Calibri" pitchFamily="34" charset="0"/>
              </a:rPr>
              <a:t>матеріалу</a:t>
            </a:r>
            <a:r>
              <a:rPr lang="ru-RU" dirty="0" smtClean="0">
                <a:latin typeface="Calibri" pitchFamily="34" charset="0"/>
              </a:rPr>
              <a:t>. </a:t>
            </a:r>
          </a:p>
          <a:p>
            <a:pPr marL="0" indent="354013">
              <a:buNone/>
            </a:pPr>
            <a:r>
              <a:rPr lang="ru-RU" b="1" dirty="0" smtClean="0">
                <a:latin typeface="Calibri" pitchFamily="34" charset="0"/>
              </a:rPr>
              <a:t>Прикладом  </a:t>
            </a:r>
            <a:r>
              <a:rPr lang="ru-RU" b="1" dirty="0" err="1" smtClean="0">
                <a:latin typeface="Calibri" pitchFamily="34" charset="0"/>
              </a:rPr>
              <a:t>посібника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є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Педагогічний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програмний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засіб</a:t>
            </a:r>
            <a:r>
              <a:rPr lang="ru-RU" b="1" dirty="0" smtClean="0">
                <a:latin typeface="Calibri" pitchFamily="34" charset="0"/>
              </a:rPr>
              <a:t> «</a:t>
            </a:r>
            <a:r>
              <a:rPr lang="ru-RU" b="1" dirty="0" err="1" smtClean="0">
                <a:latin typeface="Calibri" pitchFamily="34" charset="0"/>
              </a:rPr>
              <a:t>Фізика</a:t>
            </a:r>
            <a:r>
              <a:rPr lang="ru-RU" b="1" dirty="0" smtClean="0">
                <a:latin typeface="Calibri" pitchFamily="34" charset="0"/>
              </a:rPr>
              <a:t>» .</a:t>
            </a:r>
          </a:p>
          <a:p>
            <a:pPr marL="0" indent="354013">
              <a:buNone/>
            </a:pPr>
            <a:r>
              <a:rPr lang="ru-RU" dirty="0" smtClean="0">
                <a:latin typeface="Calibri" pitchFamily="34" charset="0"/>
              </a:rPr>
              <a:t>Головне меню </a:t>
            </a:r>
            <a:r>
              <a:rPr lang="ru-RU" dirty="0" err="1" smtClean="0">
                <a:latin typeface="Calibri" pitchFamily="34" charset="0"/>
              </a:rPr>
              <a:t>програми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містить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перелік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розділів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посібника</a:t>
            </a:r>
            <a:r>
              <a:rPr lang="ru-RU" dirty="0" smtClean="0">
                <a:latin typeface="Calibri" pitchFamily="34" charset="0"/>
              </a:rPr>
              <a:t>. Для переходу до </a:t>
            </a:r>
            <a:r>
              <a:rPr lang="ru-RU" dirty="0" err="1" smtClean="0">
                <a:latin typeface="Calibri" pitchFamily="34" charset="0"/>
              </a:rPr>
              <a:t>ознайомлення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змістом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розділу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потрібно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його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назву</a:t>
            </a:r>
            <a:r>
              <a:rPr lang="ru-RU" dirty="0" smtClean="0">
                <a:latin typeface="Calibri" pitchFamily="34" charset="0"/>
              </a:rPr>
              <a:t>, яка </a:t>
            </a:r>
            <a:r>
              <a:rPr lang="ru-RU" dirty="0" err="1" smtClean="0">
                <a:latin typeface="Calibri" pitchFamily="34" charset="0"/>
              </a:rPr>
              <a:t>є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гіперпосиланням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початкову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сторінку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розділу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54013">
              <a:buNone/>
            </a:pPr>
            <a:r>
              <a:rPr lang="ru-RU" dirty="0" err="1" smtClean="0">
                <a:latin typeface="Calibri" pitchFamily="34" charset="0"/>
              </a:rPr>
              <a:t>Електронний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посібник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містить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інформаційний</a:t>
            </a:r>
            <a:r>
              <a:rPr lang="ru-RU" dirty="0" smtClean="0">
                <a:latin typeface="Calibri" pitchFamily="34" charset="0"/>
              </a:rPr>
              <a:t> блок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текстовим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матеріалом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фізики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Кожна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сторінка</a:t>
            </a:r>
            <a:r>
              <a:rPr lang="ru-RU" dirty="0" smtClean="0">
                <a:latin typeface="Calibri" pitchFamily="34" charset="0"/>
              </a:rPr>
              <a:t> тексту </a:t>
            </a:r>
            <a:r>
              <a:rPr lang="ru-RU" dirty="0" err="1" smtClean="0">
                <a:latin typeface="Calibri" pitchFamily="34" charset="0"/>
              </a:rPr>
              <a:t>ілюструється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графічними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зображеннями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Вибір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гіперпосилань</a:t>
            </a:r>
            <a:r>
              <a:rPr lang="ru-RU" dirty="0" smtClean="0">
                <a:latin typeface="Calibri" pitchFamily="34" charset="0"/>
              </a:rPr>
              <a:t> у </a:t>
            </a:r>
            <a:r>
              <a:rPr lang="ru-RU" dirty="0" err="1" smtClean="0">
                <a:latin typeface="Calibri" pitchFamily="34" charset="0"/>
              </a:rPr>
              <a:t>тексті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сторінок</a:t>
            </a:r>
            <a:r>
              <a:rPr lang="ru-RU" dirty="0" smtClean="0">
                <a:latin typeface="Calibri" pitchFamily="34" charset="0"/>
              </a:rPr>
              <a:t> приводить до </a:t>
            </a:r>
            <a:r>
              <a:rPr lang="ru-RU" dirty="0" err="1" smtClean="0">
                <a:latin typeface="Calibri" pitchFamily="34" charset="0"/>
              </a:rPr>
              <a:t>відкриття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вікон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що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містять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додаткові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зображення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або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відеофрагменти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які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уточнюють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доповнюють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теоретичний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матеріал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54013">
              <a:buNone/>
            </a:pPr>
            <a:r>
              <a:rPr lang="ru-RU" dirty="0" smtClean="0">
                <a:latin typeface="Calibri" pitchFamily="34" charset="0"/>
              </a:rPr>
              <a:t>До </a:t>
            </a:r>
            <a:r>
              <a:rPr lang="ru-RU" dirty="0" err="1" smtClean="0">
                <a:latin typeface="Calibri" pitchFamily="34" charset="0"/>
              </a:rPr>
              <a:t>кожної</a:t>
            </a:r>
            <a:r>
              <a:rPr lang="ru-RU" dirty="0" smtClean="0">
                <a:latin typeface="Calibri" pitchFamily="34" charset="0"/>
              </a:rPr>
              <a:t> теми </a:t>
            </a:r>
            <a:r>
              <a:rPr lang="ru-RU" dirty="0" err="1" smtClean="0">
                <a:latin typeface="Calibri" pitchFamily="34" charset="0"/>
              </a:rPr>
              <a:t>пропонується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добірка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тестових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запитань</a:t>
            </a:r>
            <a:r>
              <a:rPr lang="ru-RU" dirty="0" smtClean="0">
                <a:latin typeface="Calibri" pitchFamily="34" charset="0"/>
              </a:rPr>
              <a:t> для </a:t>
            </a:r>
            <a:r>
              <a:rPr lang="ru-RU" dirty="0" err="1" smtClean="0">
                <a:latin typeface="Calibri" pitchFamily="34" charset="0"/>
              </a:rPr>
              <a:t>самоперевірки</a:t>
            </a:r>
            <a:r>
              <a:rPr lang="ru-RU" dirty="0" smtClean="0">
                <a:latin typeface="Calibri" pitchFamily="34" charset="0"/>
              </a:rPr>
              <a:t>. Перейти до </a:t>
            </a:r>
            <a:r>
              <a:rPr lang="ru-RU" dirty="0" err="1" smtClean="0">
                <a:latin typeface="Calibri" pitchFamily="34" charset="0"/>
              </a:rPr>
              <a:t>відповіді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запитання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вибравши</a:t>
            </a:r>
            <a:r>
              <a:rPr lang="ru-RU" dirty="0" smtClean="0">
                <a:latin typeface="Calibri" pitchFamily="34" charset="0"/>
              </a:rPr>
              <a:t> кнопку  </a:t>
            </a:r>
            <a:r>
              <a:rPr lang="ru-RU" dirty="0" err="1" smtClean="0">
                <a:latin typeface="Calibri" pitchFamily="34" charset="0"/>
              </a:rPr>
              <a:t>Самоперевірка</a:t>
            </a:r>
            <a:r>
              <a:rPr lang="ru-RU" dirty="0" smtClean="0">
                <a:latin typeface="Calibri" pitchFamily="34" charset="0"/>
              </a:rPr>
              <a:t> . У кожному тестовому </a:t>
            </a:r>
            <a:r>
              <a:rPr lang="ru-RU" dirty="0" err="1" smtClean="0">
                <a:latin typeface="Calibri" pitchFamily="34" charset="0"/>
              </a:rPr>
              <a:t>запитанні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передбачається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вибір</a:t>
            </a:r>
            <a:r>
              <a:rPr lang="ru-RU" dirty="0" smtClean="0">
                <a:latin typeface="Calibri" pitchFamily="34" charset="0"/>
              </a:rPr>
              <a:t> одного </a:t>
            </a:r>
            <a:r>
              <a:rPr lang="ru-RU" dirty="0" err="1" smtClean="0">
                <a:latin typeface="Calibri" pitchFamily="34" charset="0"/>
              </a:rPr>
              <a:t>варіанта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відповіді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кількох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запропонованих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Після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відповіді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всі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запитання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потрібно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 кнопку </a:t>
            </a:r>
            <a:r>
              <a:rPr lang="ru-RU" dirty="0" err="1" smtClean="0">
                <a:latin typeface="Calibri" pitchFamily="34" charset="0"/>
              </a:rPr>
              <a:t>Перевірити</a:t>
            </a:r>
            <a:r>
              <a:rPr lang="ru-RU" dirty="0" smtClean="0">
                <a:latin typeface="Calibri" pitchFamily="34" charset="0"/>
              </a:rPr>
              <a:t> тест для </a:t>
            </a:r>
            <a:r>
              <a:rPr lang="ru-RU" dirty="0" err="1" smtClean="0">
                <a:latin typeface="Calibri" pitchFamily="34" charset="0"/>
              </a:rPr>
              <a:t>отримання</a:t>
            </a:r>
            <a:r>
              <a:rPr lang="ru-RU" dirty="0" smtClean="0">
                <a:latin typeface="Calibri" pitchFamily="34" charset="0"/>
              </a:rPr>
              <a:t> результату.  За </a:t>
            </a:r>
            <a:r>
              <a:rPr lang="ru-RU" dirty="0" err="1" smtClean="0">
                <a:latin typeface="Calibri" pitchFamily="34" charset="0"/>
              </a:rPr>
              <a:t>вибору</a:t>
            </a:r>
            <a:r>
              <a:rPr lang="ru-RU" dirty="0" smtClean="0">
                <a:latin typeface="Calibri" pitchFamily="34" charset="0"/>
              </a:rPr>
              <a:t> кнопки </a:t>
            </a:r>
            <a:r>
              <a:rPr lang="ru-RU" b="1" dirty="0" err="1" smtClean="0">
                <a:latin typeface="Calibri" pitchFamily="34" charset="0"/>
              </a:rPr>
              <a:t>Правильні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відповіді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встановлюються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позначки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поруч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правильними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відповідями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після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вибору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кнопки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Повторити</a:t>
            </a:r>
            <a:r>
              <a:rPr lang="ru-RU" i="1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позначки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зникають</a:t>
            </a:r>
            <a:r>
              <a:rPr lang="ru-RU" dirty="0" smtClean="0">
                <a:latin typeface="Calibri" pitchFamily="34" charset="0"/>
              </a:rPr>
              <a:t> для повторного </a:t>
            </a:r>
            <a:r>
              <a:rPr lang="ru-RU" dirty="0" err="1" smtClean="0">
                <a:latin typeface="Calibri" pitchFamily="34" charset="0"/>
              </a:rPr>
              <a:t>проходження</a:t>
            </a:r>
            <a:r>
              <a:rPr lang="ru-RU" dirty="0" smtClean="0">
                <a:latin typeface="Calibri" pitchFamily="34" charset="0"/>
              </a:rPr>
              <a:t> тесту. </a:t>
            </a:r>
            <a:r>
              <a:rPr lang="ru-RU" dirty="0" err="1" smtClean="0">
                <a:latin typeface="Calibri" pitchFamily="34" charset="0"/>
              </a:rPr>
              <a:t>Якщо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виникають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складнощі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під</a:t>
            </a:r>
            <a:r>
              <a:rPr lang="ru-RU" dirty="0" smtClean="0">
                <a:latin typeface="Calibri" pitchFamily="34" charset="0"/>
              </a:rPr>
              <a:t> час </a:t>
            </a:r>
            <a:r>
              <a:rPr lang="ru-RU" dirty="0" err="1" smtClean="0">
                <a:latin typeface="Calibri" pitchFamily="34" charset="0"/>
              </a:rPr>
              <a:t>відповіді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запитання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повернутися</a:t>
            </a:r>
            <a:r>
              <a:rPr lang="ru-RU" dirty="0" smtClean="0">
                <a:latin typeface="Calibri" pitchFamily="34" charset="0"/>
              </a:rPr>
              <a:t> до теоретичного блоку </a:t>
            </a:r>
            <a:r>
              <a:rPr lang="ru-RU" dirty="0" err="1" smtClean="0">
                <a:latin typeface="Calibri" pitchFamily="34" charset="0"/>
              </a:rPr>
              <a:t>вибором</a:t>
            </a:r>
            <a:r>
              <a:rPr lang="ru-RU" dirty="0" smtClean="0">
                <a:latin typeface="Calibri" pitchFamily="34" charset="0"/>
              </a:rPr>
              <a:t> кнопки </a:t>
            </a:r>
            <a:r>
              <a:rPr lang="ru-RU" b="1" dirty="0" err="1" smtClean="0">
                <a:latin typeface="Calibri" pitchFamily="34" charset="0"/>
              </a:rPr>
              <a:t>Інформаційна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частина</a:t>
            </a:r>
            <a:endParaRPr lang="ru-RU" b="1" dirty="0" smtClean="0">
              <a:latin typeface="Calibri" pitchFamily="34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7984" y="0"/>
            <a:ext cx="228601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571744"/>
            <a:ext cx="4405316" cy="352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5214942" cy="98582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електронних</a:t>
            </a:r>
            <a:r>
              <a:rPr lang="ru-RU" dirty="0" smtClean="0"/>
              <a:t> </a:t>
            </a:r>
            <a:r>
              <a:rPr lang="ru-RU" dirty="0" err="1" smtClean="0"/>
              <a:t>посібників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62500" lnSpcReduction="20000"/>
          </a:bodyPr>
          <a:lstStyle/>
          <a:p>
            <a:pPr marL="0" indent="354013">
              <a:buNone/>
            </a:pPr>
            <a:r>
              <a:rPr lang="ru-RU" dirty="0" err="1" smtClean="0">
                <a:latin typeface="Calibri" pitchFamily="34" charset="0"/>
              </a:rPr>
              <a:t>Крім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запитань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учням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пропонується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розв'язати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задачі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теми. </a:t>
            </a:r>
            <a:r>
              <a:rPr lang="ru-RU" dirty="0" err="1" smtClean="0">
                <a:latin typeface="Calibri" pitchFamily="34" charset="0"/>
              </a:rPr>
              <a:t>Вікно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умовами</a:t>
            </a:r>
            <a:r>
              <a:rPr lang="ru-RU" dirty="0" smtClean="0">
                <a:latin typeface="Calibri" pitchFamily="34" charset="0"/>
              </a:rPr>
              <a:t> задач </a:t>
            </a:r>
            <a:r>
              <a:rPr lang="ru-RU" dirty="0" err="1" smtClean="0">
                <a:latin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відкрити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вибравши</a:t>
            </a:r>
            <a:r>
              <a:rPr lang="ru-RU" dirty="0" smtClean="0">
                <a:latin typeface="Calibri" pitchFamily="34" charset="0"/>
              </a:rPr>
              <a:t> кнопку </a:t>
            </a:r>
            <a:r>
              <a:rPr lang="ru-RU" b="1" dirty="0" err="1" smtClean="0">
                <a:latin typeface="Calibri" pitchFamily="34" charset="0"/>
              </a:rPr>
              <a:t>Задачі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54013">
              <a:buNone/>
            </a:pPr>
            <a:r>
              <a:rPr lang="ru-RU" dirty="0" err="1" smtClean="0">
                <a:latin typeface="Calibri" pitchFamily="34" charset="0"/>
              </a:rPr>
              <a:t>Умова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кожної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задачі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також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супроводжується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наочними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матеріалами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Після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виконання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завдань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перевірити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правильність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результатів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вибравши</a:t>
            </a:r>
            <a:r>
              <a:rPr lang="ru-RU" dirty="0" smtClean="0">
                <a:latin typeface="Calibri" pitchFamily="34" charset="0"/>
              </a:rPr>
              <a:t> кнопку </a:t>
            </a:r>
            <a:r>
              <a:rPr lang="ru-RU" b="1" dirty="0" err="1" smtClean="0">
                <a:latin typeface="Calibri" pitchFamily="34" charset="0"/>
              </a:rPr>
              <a:t>Перевірити</a:t>
            </a:r>
            <a:r>
              <a:rPr lang="ru-RU" b="1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Якщо</a:t>
            </a:r>
            <a:r>
              <a:rPr lang="ru-RU" dirty="0" smtClean="0">
                <a:latin typeface="Calibri" pitchFamily="34" charset="0"/>
              </a:rPr>
              <a:t> для </a:t>
            </a:r>
            <a:r>
              <a:rPr lang="ru-RU" dirty="0" err="1" smtClean="0">
                <a:latin typeface="Calibri" pitchFamily="34" charset="0"/>
              </a:rPr>
              <a:t>розв'язання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задачі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потрібно</a:t>
            </a:r>
            <a:r>
              <a:rPr lang="ru-RU" dirty="0" smtClean="0">
                <a:latin typeface="Calibri" pitchFamily="34" charset="0"/>
              </a:rPr>
              <a:t> провести </a:t>
            </a:r>
            <a:r>
              <a:rPr lang="ru-RU" dirty="0" err="1" smtClean="0">
                <a:latin typeface="Calibri" pitchFamily="34" charset="0"/>
              </a:rPr>
              <a:t>деякі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обчислення</a:t>
            </a:r>
            <a:r>
              <a:rPr lang="ru-RU" dirty="0" smtClean="0">
                <a:latin typeface="Calibri" pitchFamily="34" charset="0"/>
              </a:rPr>
              <a:t>, то </a:t>
            </a:r>
            <a:r>
              <a:rPr lang="ru-RU" dirty="0" err="1" smtClean="0">
                <a:latin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скористатися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вбудованим</a:t>
            </a:r>
            <a:r>
              <a:rPr lang="ru-RU" dirty="0" smtClean="0">
                <a:latin typeface="Calibri" pitchFamily="34" charset="0"/>
              </a:rPr>
              <a:t> калькулятором. Для </a:t>
            </a:r>
            <a:r>
              <a:rPr lang="ru-RU" dirty="0" err="1" smtClean="0">
                <a:latin typeface="Calibri" pitchFamily="34" charset="0"/>
              </a:rPr>
              <a:t>його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виклику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потрібно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 кнопку </a:t>
            </a:r>
            <a:r>
              <a:rPr lang="ru-RU" b="1" dirty="0" smtClean="0">
                <a:latin typeface="Calibri" pitchFamily="34" charset="0"/>
              </a:rPr>
              <a:t>Калькулятор</a:t>
            </a:r>
            <a:r>
              <a:rPr lang="ru-RU" dirty="0" smtClean="0">
                <a:latin typeface="Calibri" pitchFamily="34" charset="0"/>
              </a:rPr>
              <a:t> у </a:t>
            </a:r>
            <a:r>
              <a:rPr lang="ru-RU" dirty="0" err="1" smtClean="0">
                <a:latin typeface="Calibri" pitchFamily="34" charset="0"/>
              </a:rPr>
              <a:t>нижньому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лівому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куті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вікна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програми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вікна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Дані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потрібні</a:t>
            </a:r>
            <a:r>
              <a:rPr lang="ru-RU" dirty="0" smtClean="0">
                <a:latin typeface="Calibri" pitchFamily="34" charset="0"/>
              </a:rPr>
              <a:t> для </a:t>
            </a:r>
            <a:r>
              <a:rPr lang="ru-RU" dirty="0" err="1" smtClean="0">
                <a:latin typeface="Calibri" pitchFamily="34" charset="0"/>
              </a:rPr>
              <a:t>обчислень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отримати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Довідки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що</a:t>
            </a:r>
            <a:r>
              <a:rPr lang="ru-RU" dirty="0" smtClean="0">
                <a:latin typeface="Calibri" pitchFamily="34" charset="0"/>
              </a:rPr>
              <a:t> входить до складу </a:t>
            </a:r>
            <a:r>
              <a:rPr lang="ru-RU" dirty="0" err="1" smtClean="0">
                <a:latin typeface="Calibri" pitchFamily="34" charset="0"/>
              </a:rPr>
              <a:t>посібника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54013">
              <a:buNone/>
            </a:pPr>
            <a:r>
              <a:rPr lang="ru-RU" dirty="0" err="1" smtClean="0">
                <a:latin typeface="Calibri" pitchFamily="34" charset="0"/>
              </a:rPr>
              <a:t>Виклик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Довідки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здійснюється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вибором</a:t>
            </a:r>
            <a:r>
              <a:rPr lang="ru-RU" dirty="0" smtClean="0">
                <a:latin typeface="Calibri" pitchFamily="34" charset="0"/>
              </a:rPr>
              <a:t> кнопки </a:t>
            </a:r>
            <a:r>
              <a:rPr lang="ru-RU" b="1" dirty="0" err="1" smtClean="0">
                <a:latin typeface="Calibri" pitchFamily="34" charset="0"/>
              </a:rPr>
              <a:t>Допомога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у </a:t>
            </a:r>
            <a:r>
              <a:rPr lang="ru-RU" dirty="0" err="1" smtClean="0">
                <a:latin typeface="Calibri" pitchFamily="34" charset="0"/>
              </a:rPr>
              <a:t>верхньому</a:t>
            </a:r>
            <a:r>
              <a:rPr lang="ru-RU" dirty="0" smtClean="0">
                <a:latin typeface="Calibri" pitchFamily="34" charset="0"/>
              </a:rPr>
              <a:t> правому </a:t>
            </a:r>
            <a:r>
              <a:rPr lang="ru-RU" dirty="0" err="1" smtClean="0">
                <a:latin typeface="Calibri" pitchFamily="34" charset="0"/>
              </a:rPr>
              <a:t>куті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вікна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або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натисненням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клавіші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F1. </a:t>
            </a:r>
            <a:r>
              <a:rPr lang="uk-UA" dirty="0" smtClean="0">
                <a:latin typeface="Calibri" pitchFamily="34" charset="0"/>
              </a:rPr>
              <a:t>Крім того, у Довідці містяться формули для обчислення значень фізичних величин, таблиці зі значеннями властивостей об'єктів вивчення, одиниці виміру фізичних величин, основні історичні відомості про вчених-фізиків, означення понять, що вивчаються в курсі фізики.</a:t>
            </a:r>
          </a:p>
          <a:p>
            <a:pPr marL="0" indent="354013">
              <a:buNone/>
            </a:pPr>
            <a:endParaRPr lang="ru-RU" dirty="0">
              <a:latin typeface="Calibri" pitchFamily="34" charset="0"/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714356"/>
            <a:ext cx="4038600" cy="300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3714752"/>
            <a:ext cx="3786190" cy="2704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електронних</a:t>
            </a:r>
            <a:r>
              <a:rPr lang="ru-RU" dirty="0" smtClean="0"/>
              <a:t> </a:t>
            </a:r>
            <a:r>
              <a:rPr lang="ru-RU" dirty="0" err="1" smtClean="0"/>
              <a:t>посібників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85000" lnSpcReduction="10000"/>
          </a:bodyPr>
          <a:lstStyle/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Після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опрацювання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матеріалів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розділу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виконати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лабораторну</a:t>
            </a:r>
            <a:r>
              <a:rPr lang="ru-RU" dirty="0" smtClean="0">
                <a:latin typeface="Calibri" pitchFamily="34" charset="0"/>
              </a:rPr>
              <a:t> роботу, </a:t>
            </a:r>
            <a:r>
              <a:rPr lang="ru-RU" dirty="0" err="1" smtClean="0">
                <a:latin typeface="Calibri" pitchFamily="34" charset="0"/>
              </a:rPr>
              <a:t>інструкцію</a:t>
            </a:r>
            <a:r>
              <a:rPr lang="ru-RU" dirty="0" smtClean="0">
                <a:latin typeface="Calibri" pitchFamily="34" charset="0"/>
              </a:rPr>
              <a:t> до </a:t>
            </a:r>
            <a:r>
              <a:rPr lang="ru-RU" dirty="0" err="1" smtClean="0">
                <a:latin typeface="Calibri" pitchFamily="34" charset="0"/>
              </a:rPr>
              <a:t>якої</a:t>
            </a:r>
            <a:r>
              <a:rPr lang="ru-RU" dirty="0" smtClean="0">
                <a:latin typeface="Calibri" pitchFamily="34" charset="0"/>
              </a:rPr>
              <a:t> наведено в </a:t>
            </a:r>
            <a:r>
              <a:rPr lang="ru-RU" dirty="0" err="1" smtClean="0">
                <a:latin typeface="Calibri" pitchFamily="34" charset="0"/>
              </a:rPr>
              <a:t>посібнику</a:t>
            </a:r>
            <a:r>
              <a:rPr lang="ru-RU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ru-RU" dirty="0" smtClean="0">
                <a:latin typeface="Calibri" pitchFamily="34" charset="0"/>
              </a:rPr>
              <a:t>Для переходу до </a:t>
            </a:r>
            <a:r>
              <a:rPr lang="ru-RU" dirty="0" err="1" smtClean="0">
                <a:latin typeface="Calibri" pitchFamily="34" charset="0"/>
              </a:rPr>
              <a:t>виконання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лабораторної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роботи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потрібно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 кнопку </a:t>
            </a:r>
            <a:r>
              <a:rPr lang="ru-RU" b="1" dirty="0" err="1" smtClean="0">
                <a:latin typeface="Calibri" pitchFamily="34" charset="0"/>
              </a:rPr>
              <a:t>Експеримент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нижньому</a:t>
            </a:r>
            <a:r>
              <a:rPr lang="ru-RU" dirty="0" smtClean="0">
                <a:latin typeface="Calibri" pitchFamily="34" charset="0"/>
              </a:rPr>
              <a:t> рядку </a:t>
            </a:r>
            <a:r>
              <a:rPr lang="ru-RU" dirty="0" err="1" smtClean="0">
                <a:latin typeface="Calibri" pitchFamily="34" charset="0"/>
              </a:rPr>
              <a:t>вікна</a:t>
            </a:r>
            <a:r>
              <a:rPr lang="ru-RU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Обладнаная</a:t>
            </a:r>
            <a:r>
              <a:rPr lang="ru-RU" dirty="0" smtClean="0">
                <a:latin typeface="Calibri" pitchFamily="34" charset="0"/>
              </a:rPr>
              <a:t> та </a:t>
            </a:r>
            <a:r>
              <a:rPr lang="ru-RU" dirty="0" err="1" smtClean="0">
                <a:latin typeface="Calibri" pitchFamily="34" charset="0"/>
              </a:rPr>
              <a:t>хід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лабораторної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роботи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моделюється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комп'ютері</a:t>
            </a:r>
            <a:r>
              <a:rPr lang="ru-RU" dirty="0" smtClean="0">
                <a:latin typeface="Calibri" pitchFamily="34" charset="0"/>
              </a:rPr>
              <a:t> та </a:t>
            </a:r>
            <a:r>
              <a:rPr lang="ru-RU" dirty="0" err="1" smtClean="0">
                <a:latin typeface="Calibri" pitchFamily="34" charset="0"/>
              </a:rPr>
              <a:t>демонструється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використанням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анімації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61950">
              <a:buNone/>
            </a:pPr>
            <a:r>
              <a:rPr lang="ru-RU" dirty="0" smtClean="0">
                <a:latin typeface="Calibri" pitchFamily="34" charset="0"/>
              </a:rPr>
              <a:t>За потреби, </a:t>
            </a:r>
            <a:r>
              <a:rPr lang="ru-RU" dirty="0" err="1" smtClean="0">
                <a:latin typeface="Calibri" pitchFamily="34" charset="0"/>
              </a:rPr>
              <a:t>демонстрацію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повторювати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іншими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значеннями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властивостей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об'єктів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дослідження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54013">
              <a:buNone/>
            </a:pPr>
            <a:endParaRPr lang="ru-RU" dirty="0">
              <a:latin typeface="Calibri" pitchFamily="34" charset="0"/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1785926"/>
            <a:ext cx="4038600" cy="3021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електронних</a:t>
            </a:r>
            <a:r>
              <a:rPr lang="ru-RU" dirty="0" smtClean="0"/>
              <a:t> (</a:t>
            </a:r>
            <a:r>
              <a:rPr lang="ru-RU" dirty="0" err="1" smtClean="0"/>
              <a:t>віртуальних</a:t>
            </a:r>
            <a:r>
              <a:rPr lang="ru-RU" dirty="0" smtClean="0"/>
              <a:t>) </a:t>
            </a:r>
            <a:r>
              <a:rPr lang="ru-RU" dirty="0" err="1" smtClean="0"/>
              <a:t>практикумів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ru-RU" dirty="0" smtClean="0"/>
              <a:t>До </a:t>
            </a:r>
            <a:r>
              <a:rPr lang="ru-RU" dirty="0" err="1" smtClean="0"/>
              <a:t>віртуальних</a:t>
            </a:r>
            <a:r>
              <a:rPr lang="ru-RU" dirty="0" smtClean="0"/>
              <a:t> </a:t>
            </a:r>
            <a:r>
              <a:rPr lang="ru-RU" dirty="0" err="1" smtClean="0"/>
              <a:t>практикумів</a:t>
            </a:r>
            <a:r>
              <a:rPr lang="ru-RU" dirty="0" smtClean="0"/>
              <a:t> належать </a:t>
            </a:r>
            <a:r>
              <a:rPr lang="ru-RU" dirty="0" err="1" smtClean="0"/>
              <a:t>програмні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, </a:t>
            </a:r>
            <a:r>
              <a:rPr lang="ru-RU" dirty="0" err="1" smtClean="0"/>
              <a:t>основним</a:t>
            </a:r>
            <a:r>
              <a:rPr lang="ru-RU" dirty="0" smtClean="0"/>
              <a:t> </a:t>
            </a:r>
            <a:r>
              <a:rPr lang="ru-RU" dirty="0" err="1" smtClean="0"/>
              <a:t>призначенням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надання</a:t>
            </a:r>
            <a:r>
              <a:rPr lang="ru-RU" dirty="0" smtClean="0"/>
              <a:t> </a:t>
            </a:r>
            <a:r>
              <a:rPr lang="ru-RU" dirty="0" err="1" smtClean="0"/>
              <a:t>можливостей</a:t>
            </a:r>
            <a:r>
              <a:rPr lang="ru-RU" dirty="0" smtClean="0"/>
              <a:t> </a:t>
            </a:r>
            <a:r>
              <a:rPr lang="ru-RU" dirty="0" err="1" smtClean="0"/>
              <a:t>застосувати</a:t>
            </a:r>
            <a:r>
              <a:rPr lang="ru-RU" dirty="0" smtClean="0"/>
              <a:t> </a:t>
            </a:r>
            <a:r>
              <a:rPr lang="ru-RU" dirty="0" err="1" smtClean="0"/>
              <a:t>отримані</a:t>
            </a:r>
            <a:r>
              <a:rPr lang="ru-RU" dirty="0" smtClean="0"/>
              <a:t> </a:t>
            </a:r>
            <a:r>
              <a:rPr lang="ru-RU" dirty="0" err="1" smtClean="0"/>
              <a:t>знання</a:t>
            </a:r>
            <a:r>
              <a:rPr lang="ru-RU" dirty="0" smtClean="0"/>
              <a:t> на </a:t>
            </a:r>
            <a:r>
              <a:rPr lang="ru-RU" dirty="0" err="1" smtClean="0"/>
              <a:t>практиці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здійснення</a:t>
            </a:r>
            <a:r>
              <a:rPr lang="ru-RU" dirty="0" smtClean="0"/>
              <a:t> </a:t>
            </a:r>
            <a:r>
              <a:rPr lang="ru-RU" dirty="0" err="1" smtClean="0"/>
              <a:t>тренувальної</a:t>
            </a:r>
            <a:r>
              <a:rPr lang="ru-RU" dirty="0" smtClean="0"/>
              <a:t>, </a:t>
            </a:r>
            <a:r>
              <a:rPr lang="ru-RU" dirty="0" err="1" smtClean="0"/>
              <a:t>дослідницької</a:t>
            </a:r>
            <a:r>
              <a:rPr lang="ru-RU" dirty="0" smtClean="0"/>
              <a:t>, </a:t>
            </a:r>
            <a:r>
              <a:rPr lang="ru-RU" dirty="0" err="1" smtClean="0"/>
              <a:t>експериментальної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. До них належать </a:t>
            </a:r>
            <a:r>
              <a:rPr lang="ru-RU" dirty="0" err="1" smtClean="0"/>
              <a:t>віртуальні</a:t>
            </a:r>
            <a:r>
              <a:rPr lang="ru-RU" dirty="0" smtClean="0"/>
              <a:t> </a:t>
            </a:r>
            <a:r>
              <a:rPr lang="ru-RU" dirty="0" err="1" smtClean="0"/>
              <a:t>лабораторії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фізики</a:t>
            </a:r>
            <a:r>
              <a:rPr lang="ru-RU" dirty="0" smtClean="0"/>
              <a:t>, </a:t>
            </a:r>
            <a:r>
              <a:rPr lang="ru-RU" dirty="0" err="1" smtClean="0"/>
              <a:t>хімії</a:t>
            </a:r>
            <a:r>
              <a:rPr lang="ru-RU" dirty="0" smtClean="0"/>
              <a:t>, </a:t>
            </a:r>
            <a:r>
              <a:rPr lang="ru-RU" dirty="0" err="1" smtClean="0"/>
              <a:t>біології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містять</a:t>
            </a:r>
            <a:r>
              <a:rPr lang="ru-RU" dirty="0" smtClean="0"/>
              <a:t> </a:t>
            </a:r>
            <a:r>
              <a:rPr lang="ru-RU" dirty="0" err="1" smtClean="0"/>
              <a:t>інструкції</a:t>
            </a:r>
            <a:r>
              <a:rPr lang="ru-RU" dirty="0" smtClean="0"/>
              <a:t> для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лабораторних</a:t>
            </a:r>
            <a:r>
              <a:rPr lang="ru-RU" dirty="0" smtClean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>, </a:t>
            </a:r>
            <a:r>
              <a:rPr lang="ru-RU" dirty="0" err="1" smtClean="0"/>
              <a:t>моделюють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контролюють</a:t>
            </a:r>
            <a:r>
              <a:rPr lang="ru-RU" dirty="0" smtClean="0"/>
              <a:t> </a:t>
            </a:r>
            <a:r>
              <a:rPr lang="ru-RU" dirty="0" err="1" smtClean="0"/>
              <a:t>хід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проведення</a:t>
            </a:r>
            <a:r>
              <a:rPr lang="ru-RU" dirty="0" smtClean="0"/>
              <a:t>. </a:t>
            </a:r>
            <a:r>
              <a:rPr lang="ru-RU" dirty="0" err="1" smtClean="0"/>
              <a:t>Математичні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організовані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використанням</a:t>
            </a:r>
            <a:r>
              <a:rPr lang="ru-RU" dirty="0" smtClean="0"/>
              <a:t> </a:t>
            </a:r>
            <a:r>
              <a:rPr lang="ru-RU" dirty="0" err="1" smtClean="0"/>
              <a:t>прикладних</a:t>
            </a:r>
            <a:r>
              <a:rPr lang="ru-RU" dirty="0" smtClean="0"/>
              <a:t> </a:t>
            </a:r>
            <a:r>
              <a:rPr lang="ru-RU" dirty="0" err="1" smtClean="0"/>
              <a:t>математичних</a:t>
            </a:r>
            <a:r>
              <a:rPr lang="ru-RU" dirty="0" smtClean="0"/>
              <a:t> </a:t>
            </a:r>
            <a:r>
              <a:rPr lang="ru-RU" dirty="0" err="1" smtClean="0"/>
              <a:t>пакетів</a:t>
            </a:r>
            <a:r>
              <a:rPr lang="ru-RU" dirty="0" smtClean="0"/>
              <a:t>. У них </a:t>
            </a:r>
            <a:r>
              <a:rPr lang="ru-RU" dirty="0" err="1" smtClean="0"/>
              <a:t>реалізовані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обчислень</a:t>
            </a:r>
            <a:r>
              <a:rPr lang="ru-RU" dirty="0" smtClean="0"/>
              <a:t>, </a:t>
            </a:r>
            <a:r>
              <a:rPr lang="ru-RU" dirty="0" err="1" smtClean="0"/>
              <a:t>побудови</a:t>
            </a:r>
            <a:r>
              <a:rPr lang="ru-RU" dirty="0" smtClean="0"/>
              <a:t> </a:t>
            </a:r>
            <a:r>
              <a:rPr lang="ru-RU" dirty="0" err="1" smtClean="0"/>
              <a:t>графіків</a:t>
            </a:r>
            <a:r>
              <a:rPr lang="ru-RU" dirty="0" smtClean="0"/>
              <a:t> </a:t>
            </a:r>
            <a:r>
              <a:rPr lang="ru-RU" dirty="0" err="1" smtClean="0"/>
              <a:t>функцій</a:t>
            </a:r>
            <a:r>
              <a:rPr lang="ru-RU" dirty="0" smtClean="0"/>
              <a:t>, </a:t>
            </a:r>
            <a:r>
              <a:rPr lang="ru-RU" dirty="0" err="1" smtClean="0"/>
              <a:t>знаходження</a:t>
            </a:r>
            <a:r>
              <a:rPr lang="ru-RU" dirty="0" smtClean="0"/>
              <a:t> </a:t>
            </a:r>
            <a:r>
              <a:rPr lang="ru-RU" dirty="0" err="1" smtClean="0"/>
              <a:t>наближених</a:t>
            </a:r>
            <a:r>
              <a:rPr lang="ru-RU" dirty="0" smtClean="0"/>
              <a:t> </a:t>
            </a:r>
            <a:r>
              <a:rPr lang="ru-RU" dirty="0" err="1" smtClean="0"/>
              <a:t>значень</a:t>
            </a:r>
            <a:r>
              <a:rPr lang="ru-RU" dirty="0" smtClean="0"/>
              <a:t> </a:t>
            </a:r>
            <a:r>
              <a:rPr lang="ru-RU" dirty="0" err="1" smtClean="0"/>
              <a:t>розв'язків</a:t>
            </a:r>
            <a:r>
              <a:rPr lang="ru-RU" dirty="0" smtClean="0"/>
              <a:t> </a:t>
            </a:r>
            <a:r>
              <a:rPr lang="ru-RU" dirty="0" err="1" smtClean="0"/>
              <a:t>рівнянь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систем </a:t>
            </a:r>
            <a:r>
              <a:rPr lang="ru-RU" dirty="0" err="1" smtClean="0"/>
              <a:t>рівнянь</a:t>
            </a:r>
            <a:r>
              <a:rPr lang="ru-RU" dirty="0" smtClean="0"/>
              <a:t>, </a:t>
            </a:r>
            <a:r>
              <a:rPr lang="ru-RU" dirty="0" err="1" smtClean="0"/>
              <a:t>обчислення</a:t>
            </a:r>
            <a:r>
              <a:rPr lang="ru-RU" dirty="0" smtClean="0"/>
              <a:t> </a:t>
            </a:r>
            <a:r>
              <a:rPr lang="ru-RU" dirty="0" err="1" smtClean="0"/>
              <a:t>площ</a:t>
            </a:r>
            <a:r>
              <a:rPr lang="ru-RU" dirty="0" smtClean="0"/>
              <a:t> </a:t>
            </a:r>
            <a:r>
              <a:rPr lang="ru-RU" dirty="0" err="1" smtClean="0"/>
              <a:t>геометричних</a:t>
            </a:r>
            <a:r>
              <a:rPr lang="ru-RU" dirty="0" smtClean="0"/>
              <a:t> </a:t>
            </a:r>
            <a:r>
              <a:rPr lang="ru-RU" dirty="0" err="1" smtClean="0"/>
              <a:t>фігур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об'ємів</a:t>
            </a:r>
            <a:r>
              <a:rPr lang="ru-RU" dirty="0" smtClean="0"/>
              <a:t> </a:t>
            </a:r>
            <a:r>
              <a:rPr lang="ru-RU" dirty="0" err="1" smtClean="0"/>
              <a:t>тіл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err="1" smtClean="0"/>
              <a:t>Електронні</a:t>
            </a:r>
            <a:r>
              <a:rPr lang="ru-RU" dirty="0" smtClean="0"/>
              <a:t> </a:t>
            </a:r>
            <a:r>
              <a:rPr lang="ru-RU" dirty="0" err="1" smtClean="0"/>
              <a:t>тренажери</a:t>
            </a:r>
            <a:r>
              <a:rPr lang="ru-RU" dirty="0" smtClean="0"/>
              <a:t> </a:t>
            </a:r>
            <a:r>
              <a:rPr lang="ru-RU" dirty="0" err="1" smtClean="0"/>
              <a:t>імітують</a:t>
            </a:r>
            <a:r>
              <a:rPr lang="ru-RU" dirty="0" smtClean="0"/>
              <a:t> </a:t>
            </a:r>
            <a:r>
              <a:rPr lang="ru-RU" dirty="0" err="1" smtClean="0"/>
              <a:t>реальні</a:t>
            </a:r>
            <a:r>
              <a:rPr lang="ru-RU" dirty="0" smtClean="0"/>
              <a:t> </a:t>
            </a:r>
            <a:r>
              <a:rPr lang="ru-RU" dirty="0" err="1" smtClean="0"/>
              <a:t>ситуації</a:t>
            </a:r>
            <a:r>
              <a:rPr lang="ru-RU" dirty="0" smtClean="0"/>
              <a:t> та </a:t>
            </a:r>
            <a:r>
              <a:rPr lang="ru-RU" dirty="0" err="1" smtClean="0"/>
              <a:t>призначені</a:t>
            </a:r>
            <a:r>
              <a:rPr lang="ru-RU" dirty="0" smtClean="0"/>
              <a:t> для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вдосконалення</a:t>
            </a:r>
            <a:r>
              <a:rPr lang="ru-RU" dirty="0" smtClean="0"/>
              <a:t> </a:t>
            </a:r>
            <a:r>
              <a:rPr lang="ru-RU" dirty="0" err="1" smtClean="0"/>
              <a:t>техніки</a:t>
            </a:r>
            <a:r>
              <a:rPr lang="ru-RU" dirty="0" smtClean="0"/>
              <a:t>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певних</a:t>
            </a:r>
            <a:r>
              <a:rPr lang="ru-RU" dirty="0" smtClean="0"/>
              <a:t> </a:t>
            </a:r>
            <a:r>
              <a:rPr lang="ru-RU" dirty="0" err="1" smtClean="0"/>
              <a:t>дій</a:t>
            </a:r>
            <a:r>
              <a:rPr lang="ru-RU" dirty="0" smtClean="0"/>
              <a:t>. </a:t>
            </a:r>
            <a:r>
              <a:rPr lang="ru-RU" dirty="0" err="1" smtClean="0"/>
              <a:t>Електронні</a:t>
            </a:r>
            <a:r>
              <a:rPr lang="ru-RU" dirty="0" smtClean="0"/>
              <a:t> задачники не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пропонують</a:t>
            </a:r>
            <a:r>
              <a:rPr lang="ru-RU" dirty="0" smtClean="0"/>
              <a:t> </a:t>
            </a:r>
            <a:r>
              <a:rPr lang="ru-RU" dirty="0" err="1" smtClean="0"/>
              <a:t>добірки</a:t>
            </a:r>
            <a:r>
              <a:rPr lang="ru-RU" dirty="0" smtClean="0"/>
              <a:t> задач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тем курсу для практичного </a:t>
            </a:r>
            <a:r>
              <a:rPr lang="ru-RU" dirty="0" err="1" smtClean="0"/>
              <a:t>розв'язання</a:t>
            </a:r>
            <a:r>
              <a:rPr lang="ru-RU" dirty="0" smtClean="0"/>
              <a:t>, а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забезпечують</a:t>
            </a:r>
            <a:r>
              <a:rPr lang="ru-RU" dirty="0" smtClean="0"/>
              <a:t> систему </a:t>
            </a:r>
            <a:r>
              <a:rPr lang="ru-RU" dirty="0" err="1" smtClean="0"/>
              <a:t>допомоги</a:t>
            </a:r>
            <a:r>
              <a:rPr lang="ru-RU" dirty="0" smtClean="0"/>
              <a:t>, </a:t>
            </a:r>
            <a:r>
              <a:rPr lang="ru-RU" dirty="0" err="1" smtClean="0"/>
              <a:t>звертання</a:t>
            </a:r>
            <a:r>
              <a:rPr lang="ru-RU" dirty="0" smtClean="0"/>
              <a:t> до </a:t>
            </a:r>
            <a:r>
              <a:rPr lang="ru-RU" dirty="0" err="1" smtClean="0"/>
              <a:t>довідкових</a:t>
            </a:r>
            <a:r>
              <a:rPr lang="ru-RU" dirty="0" smtClean="0"/>
              <a:t> </a:t>
            </a:r>
            <a:r>
              <a:rPr lang="ru-RU" dirty="0" err="1" smtClean="0"/>
              <a:t>джерел</a:t>
            </a:r>
            <a:r>
              <a:rPr lang="ru-RU" dirty="0" smtClean="0"/>
              <a:t>, </a:t>
            </a:r>
            <a:r>
              <a:rPr lang="ru-RU" dirty="0" err="1" smtClean="0"/>
              <a:t>рекомендації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ходу </a:t>
            </a:r>
            <a:r>
              <a:rPr lang="ru-RU" dirty="0" err="1" smtClean="0"/>
              <a:t>розв'язування</a:t>
            </a:r>
            <a:r>
              <a:rPr lang="ru-RU" dirty="0" smtClean="0"/>
              <a:t> задач, </a:t>
            </a:r>
            <a:r>
              <a:rPr lang="ru-RU" dirty="0" err="1" smtClean="0"/>
              <a:t>перевірку</a:t>
            </a:r>
            <a:r>
              <a:rPr lang="ru-RU" dirty="0" smtClean="0"/>
              <a:t> </a:t>
            </a:r>
            <a:r>
              <a:rPr lang="ru-RU" dirty="0" err="1" smtClean="0"/>
              <a:t>правильності</a:t>
            </a:r>
            <a:r>
              <a:rPr lang="ru-RU" dirty="0" smtClean="0"/>
              <a:t> </a:t>
            </a:r>
            <a:r>
              <a:rPr lang="ru-RU" dirty="0" err="1" smtClean="0"/>
              <a:t>виконання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Використання</a:t>
            </a:r>
            <a:r>
              <a:rPr lang="ru-RU" dirty="0" smtClean="0"/>
              <a:t>  </a:t>
            </a:r>
            <a:r>
              <a:rPr lang="ru-RU" dirty="0" err="1" smtClean="0"/>
              <a:t>Віртуальної</a:t>
            </a:r>
            <a:r>
              <a:rPr lang="ru-RU" dirty="0" smtClean="0"/>
              <a:t> </a:t>
            </a:r>
            <a:r>
              <a:rPr lang="ru-RU" dirty="0" err="1" smtClean="0"/>
              <a:t>хімічної</a:t>
            </a:r>
            <a:r>
              <a:rPr lang="ru-RU" dirty="0" smtClean="0"/>
              <a:t> </a:t>
            </a:r>
            <a:r>
              <a:rPr lang="ru-RU" dirty="0" err="1" smtClean="0"/>
              <a:t>лабораторії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361950">
              <a:buNone/>
            </a:pPr>
            <a:r>
              <a:rPr lang="ru-RU" dirty="0" err="1" smtClean="0"/>
              <a:t>Розглянемо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детально </a:t>
            </a:r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Віртуальної</a:t>
            </a:r>
            <a:r>
              <a:rPr lang="ru-RU" dirty="0" smtClean="0"/>
              <a:t> </a:t>
            </a:r>
            <a:r>
              <a:rPr lang="ru-RU" dirty="0" err="1" smtClean="0"/>
              <a:t>хімічної</a:t>
            </a:r>
            <a:r>
              <a:rPr lang="ru-RU" dirty="0" smtClean="0"/>
              <a:t> </a:t>
            </a:r>
            <a:r>
              <a:rPr lang="ru-RU" dirty="0" err="1" smtClean="0"/>
              <a:t>лабораторії</a:t>
            </a:r>
            <a:r>
              <a:rPr lang="ru-RU" dirty="0" smtClean="0"/>
              <a:t>. Головне </a:t>
            </a:r>
            <a:r>
              <a:rPr lang="ru-RU" dirty="0" err="1" smtClean="0"/>
              <a:t>вікно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педагогічного</a:t>
            </a:r>
            <a:r>
              <a:rPr lang="ru-RU" dirty="0" smtClean="0"/>
              <a:t> </a:t>
            </a:r>
            <a:r>
              <a:rPr lang="ru-RU" dirty="0" err="1" smtClean="0"/>
              <a:t>програмного</a:t>
            </a:r>
            <a:r>
              <a:rPr lang="ru-RU" dirty="0" smtClean="0"/>
              <a:t> </a:t>
            </a:r>
            <a:r>
              <a:rPr lang="ru-RU" dirty="0" err="1" smtClean="0"/>
              <a:t>засобу</a:t>
            </a:r>
            <a:r>
              <a:rPr lang="ru-RU" dirty="0" smtClean="0"/>
              <a:t> наведено на рисунку. На вкладках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вікна</a:t>
            </a:r>
            <a:r>
              <a:rPr lang="ru-RU" dirty="0" smtClean="0"/>
              <a:t> </a:t>
            </a:r>
            <a:r>
              <a:rPr lang="ru-RU" dirty="0" err="1" smtClean="0"/>
              <a:t>відображається</a:t>
            </a:r>
            <a:r>
              <a:rPr lang="ru-RU" dirty="0" smtClean="0"/>
              <a:t> </a:t>
            </a:r>
            <a:r>
              <a:rPr lang="ru-RU" dirty="0" err="1" smtClean="0"/>
              <a:t>перелік</a:t>
            </a:r>
            <a:r>
              <a:rPr lang="ru-RU" dirty="0" smtClean="0"/>
              <a:t> </a:t>
            </a:r>
            <a:r>
              <a:rPr lang="ru-RU" dirty="0" err="1" smtClean="0"/>
              <a:t>демонстрацій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переглянути</a:t>
            </a:r>
            <a:r>
              <a:rPr lang="ru-RU" dirty="0" smtClean="0"/>
              <a:t>, </a:t>
            </a:r>
            <a:r>
              <a:rPr lang="ru-RU" dirty="0" err="1" smtClean="0"/>
              <a:t>лабораторних</a:t>
            </a:r>
            <a:r>
              <a:rPr lang="ru-RU" dirty="0" smtClean="0"/>
              <a:t> </a:t>
            </a:r>
            <a:r>
              <a:rPr lang="ru-RU" dirty="0" err="1" smtClean="0"/>
              <a:t>дослідів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практичних</a:t>
            </a:r>
            <a:r>
              <a:rPr lang="ru-RU" dirty="0" smtClean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якими</a:t>
            </a:r>
            <a:r>
              <a:rPr lang="ru-RU" dirty="0" smtClean="0"/>
              <a:t> </a:t>
            </a:r>
            <a:r>
              <a:rPr lang="ru-RU" dirty="0" err="1" smtClean="0"/>
              <a:t>рекомендується</a:t>
            </a:r>
            <a:r>
              <a:rPr lang="ru-RU" dirty="0" smtClean="0"/>
              <a:t> </a:t>
            </a:r>
            <a:r>
              <a:rPr lang="ru-RU" dirty="0" err="1" smtClean="0"/>
              <a:t>ознайомитися</a:t>
            </a:r>
            <a:r>
              <a:rPr lang="ru-RU" dirty="0" smtClean="0"/>
              <a:t> </a:t>
            </a:r>
            <a:r>
              <a:rPr lang="ru-RU" dirty="0" err="1" smtClean="0"/>
              <a:t>учням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класів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err="1" smtClean="0"/>
              <a:t>Крім</a:t>
            </a:r>
            <a:r>
              <a:rPr lang="ru-RU" dirty="0" smtClean="0"/>
              <a:t> того,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вікна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звернутися</a:t>
            </a:r>
            <a:r>
              <a:rPr lang="ru-RU" dirty="0" smtClean="0"/>
              <a:t> до </a:t>
            </a:r>
            <a:r>
              <a:rPr lang="ru-RU" dirty="0" err="1" smtClean="0"/>
              <a:t>Довідника</a:t>
            </a:r>
            <a:r>
              <a:rPr lang="ru-RU" dirty="0" smtClean="0"/>
              <a:t> та </a:t>
            </a:r>
            <a:r>
              <a:rPr lang="ru-RU" dirty="0" err="1" smtClean="0"/>
              <a:t>Тлумач­ного</a:t>
            </a:r>
            <a:r>
              <a:rPr lang="ru-RU" dirty="0" smtClean="0"/>
              <a:t> словника, </a:t>
            </a:r>
            <a:r>
              <a:rPr lang="ru-RU" dirty="0" err="1" smtClean="0"/>
              <a:t>переглянути</a:t>
            </a:r>
            <a:r>
              <a:rPr lang="ru-RU" dirty="0" smtClean="0"/>
              <a:t> </a:t>
            </a:r>
            <a:r>
              <a:rPr lang="ru-RU" dirty="0" err="1" smtClean="0"/>
              <a:t>хімічні</a:t>
            </a:r>
            <a:r>
              <a:rPr lang="ru-RU" dirty="0" smtClean="0"/>
              <a:t> </a:t>
            </a:r>
            <a:r>
              <a:rPr lang="ru-RU" dirty="0" err="1" smtClean="0"/>
              <a:t>реактиви</a:t>
            </a:r>
            <a:r>
              <a:rPr lang="ru-RU" dirty="0" smtClean="0"/>
              <a:t>, </a:t>
            </a:r>
            <a:r>
              <a:rPr lang="ru-RU" dirty="0" err="1" smtClean="0"/>
              <a:t>ознайомитися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особли­востями</a:t>
            </a:r>
            <a:r>
              <a:rPr lang="ru-RU" dirty="0" smtClean="0"/>
              <a:t> </a:t>
            </a:r>
            <a:r>
              <a:rPr lang="ru-RU" dirty="0" err="1" smtClean="0"/>
              <a:t>запису</a:t>
            </a:r>
            <a:r>
              <a:rPr lang="ru-RU" dirty="0" smtClean="0"/>
              <a:t> </a:t>
            </a:r>
            <a:r>
              <a:rPr lang="ru-RU" dirty="0" err="1" smtClean="0"/>
              <a:t>хімічних</a:t>
            </a:r>
            <a:r>
              <a:rPr lang="ru-RU" dirty="0" smtClean="0"/>
              <a:t> </a:t>
            </a:r>
            <a:r>
              <a:rPr lang="ru-RU" dirty="0" err="1" smtClean="0"/>
              <a:t>рівнянь</a:t>
            </a:r>
            <a:r>
              <a:rPr lang="ru-RU" dirty="0" smtClean="0"/>
              <a:t>. Для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</a:t>
            </a:r>
            <a:r>
              <a:rPr lang="ru-RU" dirty="0" err="1" smtClean="0"/>
              <a:t>відповідну</a:t>
            </a:r>
            <a:r>
              <a:rPr lang="ru-RU" dirty="0" smtClean="0"/>
              <a:t> кнопку в </a:t>
            </a:r>
            <a:r>
              <a:rPr lang="ru-RU" dirty="0" err="1" smtClean="0"/>
              <a:t>нижній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</a:t>
            </a:r>
            <a:r>
              <a:rPr lang="ru-RU" dirty="0" err="1" smtClean="0"/>
              <a:t>вікна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вибору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 в списку </a:t>
            </a:r>
            <a:r>
              <a:rPr lang="ru-RU" dirty="0" err="1" smtClean="0"/>
              <a:t>розділів</a:t>
            </a:r>
            <a:r>
              <a:rPr lang="ru-RU" dirty="0" smtClean="0"/>
              <a:t> головного </a:t>
            </a:r>
            <a:r>
              <a:rPr lang="ru-RU" dirty="0" err="1" smtClean="0"/>
              <a:t>вікна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кнопку </a:t>
            </a:r>
            <a:r>
              <a:rPr lang="ru-RU" dirty="0" err="1" smtClean="0"/>
              <a:t>Почати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За </a:t>
            </a:r>
            <a:r>
              <a:rPr lang="ru-RU" dirty="0" err="1" smtClean="0"/>
              <a:t>вибору</a:t>
            </a:r>
            <a:r>
              <a:rPr lang="ru-RU" dirty="0" smtClean="0"/>
              <a:t> </a:t>
            </a:r>
            <a:r>
              <a:rPr lang="ru-RU" dirty="0" err="1" smtClean="0"/>
              <a:t>Демонстрації</a:t>
            </a:r>
            <a:r>
              <a:rPr lang="ru-RU" dirty="0" smtClean="0"/>
              <a:t> </a:t>
            </a:r>
            <a:r>
              <a:rPr lang="ru-RU" dirty="0" err="1" smtClean="0"/>
              <a:t>відкривається</a:t>
            </a:r>
            <a:r>
              <a:rPr lang="ru-RU" dirty="0" smtClean="0"/>
              <a:t> </a:t>
            </a:r>
            <a:r>
              <a:rPr lang="ru-RU" dirty="0" err="1" smtClean="0"/>
              <a:t>вікно</a:t>
            </a:r>
            <a:r>
              <a:rPr lang="ru-RU" dirty="0" smtClean="0"/>
              <a:t>, у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транслюється</a:t>
            </a:r>
            <a:r>
              <a:rPr lang="ru-RU" dirty="0" smtClean="0"/>
              <a:t> </a:t>
            </a:r>
            <a:r>
              <a:rPr lang="ru-RU" dirty="0" err="1" smtClean="0"/>
              <a:t>ві</a:t>
            </a:r>
            <a:r>
              <a:rPr lang="ru-RU" dirty="0" smtClean="0"/>
              <a:t>- </a:t>
            </a:r>
            <a:r>
              <a:rPr lang="ru-RU" dirty="0" err="1" smtClean="0"/>
              <a:t>деофрагмент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демонстрацією</a:t>
            </a:r>
            <a:r>
              <a:rPr lang="ru-RU" dirty="0" smtClean="0"/>
              <a:t> </a:t>
            </a:r>
            <a:r>
              <a:rPr lang="ru-RU" dirty="0" err="1" smtClean="0"/>
              <a:t>досліду</a:t>
            </a:r>
            <a:r>
              <a:rPr lang="ru-RU" dirty="0" smtClean="0"/>
              <a:t> та </a:t>
            </a:r>
            <a:r>
              <a:rPr lang="ru-RU" dirty="0" err="1" smtClean="0"/>
              <a:t>поясненням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особливостей</a:t>
            </a:r>
            <a:r>
              <a:rPr lang="ru-RU" dirty="0" smtClean="0"/>
              <a:t>.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500174"/>
            <a:ext cx="380389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Використання</a:t>
            </a:r>
            <a:r>
              <a:rPr lang="ru-RU" dirty="0" smtClean="0"/>
              <a:t>  </a:t>
            </a:r>
            <a:r>
              <a:rPr lang="ru-RU" dirty="0" err="1" smtClean="0"/>
              <a:t>Віртуальної</a:t>
            </a:r>
            <a:r>
              <a:rPr lang="ru-RU" dirty="0" smtClean="0"/>
              <a:t> </a:t>
            </a:r>
            <a:r>
              <a:rPr lang="ru-RU" dirty="0" err="1" smtClean="0"/>
              <a:t>хімічної</a:t>
            </a:r>
            <a:r>
              <a:rPr lang="ru-RU" dirty="0" smtClean="0"/>
              <a:t> </a:t>
            </a:r>
            <a:r>
              <a:rPr lang="ru-RU" dirty="0" err="1" smtClean="0"/>
              <a:t>лабораторії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361950">
              <a:buNone/>
            </a:pPr>
            <a:r>
              <a:rPr lang="ru-RU" dirty="0" smtClean="0"/>
              <a:t>За </a:t>
            </a:r>
            <a:r>
              <a:rPr lang="ru-RU" dirty="0" err="1" smtClean="0"/>
              <a:t>вибору</a:t>
            </a:r>
            <a:r>
              <a:rPr lang="ru-RU" dirty="0" smtClean="0"/>
              <a:t> Лабораторного </a:t>
            </a:r>
            <a:r>
              <a:rPr lang="ru-RU" dirty="0" err="1" smtClean="0"/>
              <a:t>досліду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Практичної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відкриється</a:t>
            </a:r>
            <a:r>
              <a:rPr lang="ru-RU" dirty="0" smtClean="0"/>
              <a:t> </a:t>
            </a:r>
            <a:r>
              <a:rPr lang="ru-RU" dirty="0" err="1" smtClean="0"/>
              <a:t>відповідне</a:t>
            </a:r>
            <a:r>
              <a:rPr lang="ru-RU" dirty="0" smtClean="0"/>
              <a:t> </a:t>
            </a:r>
            <a:r>
              <a:rPr lang="ru-RU" dirty="0" err="1" smtClean="0"/>
              <a:t>вікно</a:t>
            </a:r>
            <a:r>
              <a:rPr lang="ru-RU" dirty="0" smtClean="0"/>
              <a:t> (рис. 4.4). </a:t>
            </a:r>
            <a:r>
              <a:rPr lang="ru-RU" dirty="0" err="1" smtClean="0"/>
              <a:t>Вибравши</a:t>
            </a:r>
            <a:r>
              <a:rPr lang="ru-RU" dirty="0" smtClean="0"/>
              <a:t> в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вікні</a:t>
            </a:r>
            <a:r>
              <a:rPr lang="ru-RU" dirty="0" smtClean="0"/>
              <a:t> </a:t>
            </a:r>
            <a:r>
              <a:rPr lang="ru-RU" dirty="0" err="1" smtClean="0"/>
              <a:t>відповідну</a:t>
            </a:r>
            <a:r>
              <a:rPr lang="ru-RU" dirty="0" smtClean="0"/>
              <a:t> кнопку,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ознайомитися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метою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, </a:t>
            </a:r>
            <a:r>
              <a:rPr lang="ru-RU" dirty="0" err="1" smtClean="0"/>
              <a:t>потрібними</a:t>
            </a:r>
            <a:r>
              <a:rPr lang="ru-RU" dirty="0" smtClean="0"/>
              <a:t> реактивами, </a:t>
            </a:r>
            <a:r>
              <a:rPr lang="ru-RU" dirty="0" err="1" smtClean="0"/>
              <a:t>обладнанням</a:t>
            </a:r>
            <a:r>
              <a:rPr lang="ru-RU" dirty="0" smtClean="0"/>
              <a:t>, правилами </a:t>
            </a:r>
            <a:r>
              <a:rPr lang="ru-RU" dirty="0" err="1" smtClean="0"/>
              <a:t>техніки</a:t>
            </a:r>
            <a:r>
              <a:rPr lang="ru-RU" dirty="0" smtClean="0"/>
              <a:t> </a:t>
            </a:r>
            <a:r>
              <a:rPr lang="ru-RU" dirty="0" err="1" smtClean="0"/>
              <a:t>безпеки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роботи</a:t>
            </a:r>
            <a:r>
              <a:rPr lang="ru-RU" dirty="0" smtClean="0"/>
              <a:t> в </a:t>
            </a:r>
            <a:r>
              <a:rPr lang="ru-RU" dirty="0" err="1" smtClean="0"/>
              <a:t>хімічній</a:t>
            </a:r>
            <a:r>
              <a:rPr lang="ru-RU" dirty="0" smtClean="0"/>
              <a:t> </a:t>
            </a:r>
            <a:r>
              <a:rPr lang="ru-RU" dirty="0" err="1" smtClean="0"/>
              <a:t>лабораторії</a:t>
            </a:r>
            <a:r>
              <a:rPr lang="ru-RU" dirty="0" smtClean="0"/>
              <a:t>, ходом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Робота </a:t>
            </a:r>
            <a:r>
              <a:rPr lang="ru-RU" dirty="0" err="1" smtClean="0"/>
              <a:t>супроводжується</a:t>
            </a:r>
            <a:r>
              <a:rPr lang="ru-RU" dirty="0" smtClean="0"/>
              <a:t> </a:t>
            </a:r>
            <a:r>
              <a:rPr lang="ru-RU" dirty="0" err="1" smtClean="0"/>
              <a:t>відеозаписами</a:t>
            </a:r>
            <a:r>
              <a:rPr lang="ru-RU" dirty="0" smtClean="0"/>
              <a:t>. </a:t>
            </a:r>
            <a:r>
              <a:rPr lang="ru-RU" dirty="0" err="1" smtClean="0"/>
              <a:t>Відеофрагмент</a:t>
            </a:r>
            <a:r>
              <a:rPr lang="ru-RU" dirty="0" smtClean="0"/>
              <a:t> </a:t>
            </a:r>
            <a:r>
              <a:rPr lang="ru-RU" dirty="0" err="1" smtClean="0"/>
              <a:t>демонструєть­ся</a:t>
            </a:r>
            <a:r>
              <a:rPr lang="ru-RU" dirty="0" smtClean="0"/>
              <a:t> у </a:t>
            </a:r>
            <a:r>
              <a:rPr lang="ru-RU" dirty="0" err="1" smtClean="0"/>
              <a:t>верхній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</a:t>
            </a:r>
            <a:r>
              <a:rPr lang="ru-RU" dirty="0" err="1" smtClean="0"/>
              <a:t>вікна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. </a:t>
            </a:r>
            <a:r>
              <a:rPr lang="ru-RU" dirty="0" err="1" smtClean="0"/>
              <a:t>Збільшити</a:t>
            </a:r>
            <a:r>
              <a:rPr lang="ru-RU" dirty="0" smtClean="0"/>
              <a:t> </a:t>
            </a:r>
            <a:r>
              <a:rPr lang="ru-RU" dirty="0" err="1" smtClean="0"/>
              <a:t>розмір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 перегляду </a:t>
            </a:r>
            <a:r>
              <a:rPr lang="ru-RU" dirty="0" err="1" smtClean="0"/>
              <a:t>відеофрагмента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вибором</a:t>
            </a:r>
            <a:r>
              <a:rPr lang="ru-RU" dirty="0" smtClean="0"/>
              <a:t> </a:t>
            </a:r>
            <a:r>
              <a:rPr lang="ru-RU" dirty="0" err="1" smtClean="0"/>
              <a:t>довільної</a:t>
            </a:r>
            <a:r>
              <a:rPr lang="ru-RU" dirty="0" smtClean="0"/>
              <a:t> точки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. </a:t>
            </a:r>
            <a:r>
              <a:rPr lang="ru-RU" dirty="0" err="1" smtClean="0"/>
              <a:t>Демонстра­цію</a:t>
            </a:r>
            <a:r>
              <a:rPr lang="ru-RU" dirty="0" smtClean="0"/>
              <a:t> </a:t>
            </a:r>
            <a:r>
              <a:rPr lang="ru-RU" dirty="0" err="1" smtClean="0"/>
              <a:t>досліду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призупинити</a:t>
            </a:r>
            <a:r>
              <a:rPr lang="ru-RU" dirty="0" smtClean="0"/>
              <a:t>, </a:t>
            </a:r>
            <a:r>
              <a:rPr lang="ru-RU" dirty="0" err="1" smtClean="0"/>
              <a:t>продовжити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повторити</a:t>
            </a:r>
            <a:r>
              <a:rPr lang="ru-RU" dirty="0" smtClean="0"/>
              <a:t> </a:t>
            </a:r>
            <a:r>
              <a:rPr lang="ru-RU" dirty="0" err="1" smtClean="0"/>
              <a:t>спочатку</a:t>
            </a:r>
            <a:r>
              <a:rPr lang="ru-RU" dirty="0" smtClean="0"/>
              <a:t>,</a:t>
            </a:r>
          </a:p>
          <a:p>
            <a:pPr marL="0" indent="361950">
              <a:buNone/>
            </a:pPr>
            <a:r>
              <a:rPr lang="ru-RU" dirty="0" err="1" smtClean="0"/>
              <a:t>використовуючи</a:t>
            </a:r>
            <a:r>
              <a:rPr lang="ru-RU" dirty="0" smtClean="0"/>
              <a:t> кнопки </a:t>
            </a:r>
            <a:r>
              <a:rPr lang="ru-RU" dirty="0" err="1" smtClean="0"/>
              <a:t>керування</a:t>
            </a:r>
            <a:r>
              <a:rPr lang="ru-RU" dirty="0" smtClean="0"/>
              <a:t> переглядом </a:t>
            </a:r>
            <a:r>
              <a:rPr lang="en-US" dirty="0" smtClean="0"/>
              <a:t>t </a:t>
            </a:r>
            <a:r>
              <a:rPr lang="ru-RU" u="sng" dirty="0" err="1" smtClean="0"/>
              <a:t>О</a:t>
            </a:r>
            <a:r>
              <a:rPr lang="ru-RU" cap="small" dirty="0" err="1" smtClean="0"/>
              <a:t>і</a:t>
            </a:r>
            <a:r>
              <a:rPr lang="ru-RU" u="sng" dirty="0" err="1" smtClean="0"/>
              <a:t>Ш</a:t>
            </a:r>
            <a:r>
              <a:rPr lang="ru-RU" dirty="0" err="1" smtClean="0"/>
              <a:t>;</a:t>
            </a:r>
            <a:r>
              <a:rPr lang="ru-RU" u="sng" dirty="0" err="1" smtClean="0"/>
              <a:t>ц</a:t>
            </a:r>
            <a:r>
              <a:rPr lang="ru-RU" u="sng" dirty="0" smtClean="0"/>
              <a:t>)</a:t>
            </a:r>
            <a:endParaRPr lang="ru-RU" dirty="0" smtClean="0"/>
          </a:p>
          <a:p>
            <a:pPr marL="0" indent="361950">
              <a:buNone/>
            </a:pPr>
            <a:r>
              <a:rPr lang="ru-RU" dirty="0" err="1" smtClean="0"/>
              <a:t>Щоб</a:t>
            </a:r>
            <a:r>
              <a:rPr lang="ru-RU" dirty="0" smtClean="0"/>
              <a:t> перейти до </a:t>
            </a:r>
            <a:r>
              <a:rPr lang="ru-RU" dirty="0" err="1" smtClean="0"/>
              <a:t>наступного</a:t>
            </a:r>
            <a:r>
              <a:rPr lang="ru-RU" dirty="0" smtClean="0"/>
              <a:t> </a:t>
            </a:r>
            <a:r>
              <a:rPr lang="ru-RU" dirty="0" err="1" smtClean="0"/>
              <a:t>кроку</a:t>
            </a:r>
            <a:r>
              <a:rPr lang="ru-RU" dirty="0" smtClean="0"/>
              <a:t> </a:t>
            </a:r>
            <a:r>
              <a:rPr lang="ru-RU" dirty="0" err="1" smtClean="0"/>
              <a:t>досліду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практичної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,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кнопку </a:t>
            </a:r>
            <a:r>
              <a:rPr lang="ru-RU" dirty="0" err="1" smtClean="0"/>
              <a:t>Далі</a:t>
            </a:r>
            <a:r>
              <a:rPr lang="ru-RU" dirty="0" smtClean="0"/>
              <a:t>, </a:t>
            </a:r>
            <a:r>
              <a:rPr lang="ru-RU" dirty="0" err="1" smtClean="0"/>
              <a:t>повернутися</a:t>
            </a:r>
            <a:r>
              <a:rPr lang="ru-RU" dirty="0" smtClean="0"/>
              <a:t> до </a:t>
            </a:r>
            <a:r>
              <a:rPr lang="ru-RU" dirty="0" err="1" smtClean="0"/>
              <a:t>попереднього</a:t>
            </a:r>
            <a:r>
              <a:rPr lang="ru-RU" dirty="0" smtClean="0"/>
              <a:t> - кнопку Назад.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643050"/>
            <a:ext cx="292895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Використання</a:t>
            </a:r>
            <a:r>
              <a:rPr lang="ru-RU" dirty="0" smtClean="0"/>
              <a:t>  </a:t>
            </a:r>
            <a:r>
              <a:rPr lang="ru-RU" dirty="0" err="1" smtClean="0"/>
              <a:t>Віртуальної</a:t>
            </a:r>
            <a:r>
              <a:rPr lang="ru-RU" dirty="0" smtClean="0"/>
              <a:t> </a:t>
            </a:r>
            <a:r>
              <a:rPr lang="ru-RU" dirty="0" err="1" smtClean="0"/>
              <a:t>хімічної</a:t>
            </a:r>
            <a:r>
              <a:rPr lang="ru-RU" dirty="0" smtClean="0"/>
              <a:t> </a:t>
            </a:r>
            <a:r>
              <a:rPr lang="ru-RU" dirty="0" err="1" smtClean="0"/>
              <a:t>лабораторії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marL="0" indent="361950">
              <a:buNone/>
            </a:pPr>
            <a:r>
              <a:rPr lang="ru-RU" dirty="0" smtClean="0"/>
              <a:t>У </a:t>
            </a:r>
            <a:r>
              <a:rPr lang="ru-RU" dirty="0" err="1" smtClean="0"/>
              <a:t>нижній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</a:t>
            </a:r>
            <a:r>
              <a:rPr lang="ru-RU" dirty="0" err="1" smtClean="0"/>
              <a:t>вікна</a:t>
            </a:r>
            <a:r>
              <a:rPr lang="ru-RU" dirty="0" smtClean="0"/>
              <a:t> </a:t>
            </a:r>
            <a:r>
              <a:rPr lang="ru-RU" dirty="0" err="1" smtClean="0"/>
              <a:t>відображається</a:t>
            </a:r>
            <a:r>
              <a:rPr lang="ru-RU" dirty="0" smtClean="0"/>
              <a:t> </a:t>
            </a:r>
            <a:r>
              <a:rPr lang="ru-RU" dirty="0" err="1" smtClean="0"/>
              <a:t>опис</a:t>
            </a:r>
            <a:r>
              <a:rPr lang="ru-RU" dirty="0" smtClean="0"/>
              <a:t> </a:t>
            </a:r>
            <a:r>
              <a:rPr lang="ru-RU" dirty="0" err="1" smtClean="0"/>
              <a:t>дій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виконуються</a:t>
            </a:r>
            <a:r>
              <a:rPr lang="ru-RU" dirty="0" smtClean="0"/>
              <a:t> в </a:t>
            </a:r>
            <a:r>
              <a:rPr lang="ru-RU" dirty="0" err="1" smtClean="0"/>
              <a:t>ході</a:t>
            </a:r>
            <a:r>
              <a:rPr lang="ru-RU" dirty="0" smtClean="0"/>
              <a:t> </a:t>
            </a:r>
            <a:r>
              <a:rPr lang="ru-RU" dirty="0" err="1" smtClean="0"/>
              <a:t>досліду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практичної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. </a:t>
            </a:r>
            <a:r>
              <a:rPr lang="ru-RU" dirty="0" err="1" smtClean="0"/>
              <a:t>Після</a:t>
            </a:r>
            <a:r>
              <a:rPr lang="ru-RU" dirty="0" smtClean="0"/>
              <a:t> перегляду </a:t>
            </a:r>
            <a:r>
              <a:rPr lang="ru-RU" dirty="0" err="1" smtClean="0"/>
              <a:t>досліду</a:t>
            </a:r>
            <a:r>
              <a:rPr lang="ru-RU" dirty="0" smtClean="0"/>
              <a:t> </a:t>
            </a:r>
            <a:r>
              <a:rPr lang="ru-RU" dirty="0" err="1" smtClean="0"/>
              <a:t>рекомендується</a:t>
            </a:r>
            <a:r>
              <a:rPr lang="ru-RU" dirty="0" smtClean="0"/>
              <a:t> </a:t>
            </a:r>
            <a:r>
              <a:rPr lang="ru-RU" dirty="0" err="1" smtClean="0"/>
              <a:t>дати</a:t>
            </a:r>
            <a:r>
              <a:rPr lang="ru-RU" dirty="0" smtClean="0"/>
              <a:t> </a:t>
            </a:r>
            <a:r>
              <a:rPr lang="ru-RU" dirty="0" err="1" smtClean="0"/>
              <a:t>відповіді</a:t>
            </a:r>
            <a:r>
              <a:rPr lang="ru-RU" dirty="0" smtClean="0"/>
              <a:t> на </a:t>
            </a:r>
            <a:r>
              <a:rPr lang="ru-RU" dirty="0" err="1" smtClean="0"/>
              <a:t>запитання</a:t>
            </a:r>
            <a:r>
              <a:rPr lang="ru-RU" dirty="0" smtClean="0"/>
              <a:t> за результатами </a:t>
            </a:r>
            <a:r>
              <a:rPr lang="ru-RU" dirty="0" err="1" smtClean="0"/>
              <a:t>спостереження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вибрано</a:t>
            </a:r>
            <a:r>
              <a:rPr lang="ru-RU" dirty="0" smtClean="0"/>
              <a:t> </a:t>
            </a:r>
            <a:r>
              <a:rPr lang="ru-RU" dirty="0" err="1" smtClean="0"/>
              <a:t>правильний</a:t>
            </a:r>
            <a:r>
              <a:rPr lang="ru-RU" dirty="0" smtClean="0"/>
              <a:t> </a:t>
            </a:r>
            <a:r>
              <a:rPr lang="ru-RU" dirty="0" err="1" smtClean="0"/>
              <a:t>варіант</a:t>
            </a:r>
            <a:r>
              <a:rPr lang="ru-RU" dirty="0" smtClean="0"/>
              <a:t> </a:t>
            </a:r>
            <a:r>
              <a:rPr lang="ru-RU" dirty="0" err="1" smtClean="0"/>
              <a:t>відповіді</a:t>
            </a:r>
            <a:r>
              <a:rPr lang="ru-RU" dirty="0" smtClean="0"/>
              <a:t>, то </a:t>
            </a:r>
            <a:r>
              <a:rPr lang="ru-RU" dirty="0" err="1" smtClean="0"/>
              <a:t>колір</a:t>
            </a:r>
            <a:r>
              <a:rPr lang="ru-RU" dirty="0" smtClean="0"/>
              <a:t> тексту в </a:t>
            </a:r>
            <a:r>
              <a:rPr lang="ru-RU" dirty="0" err="1" smtClean="0"/>
              <a:t>ньому</a:t>
            </a:r>
            <a:r>
              <a:rPr lang="ru-RU" dirty="0" smtClean="0"/>
              <a:t> </a:t>
            </a:r>
            <a:r>
              <a:rPr lang="ru-RU" dirty="0" err="1" smtClean="0"/>
              <a:t>змінюється</a:t>
            </a:r>
            <a:r>
              <a:rPr lang="ru-RU" dirty="0" smtClean="0"/>
              <a:t> на </a:t>
            </a:r>
            <a:r>
              <a:rPr lang="ru-RU" dirty="0" err="1" smtClean="0"/>
              <a:t>зелений</a:t>
            </a:r>
            <a:r>
              <a:rPr lang="ru-RU" dirty="0" smtClean="0"/>
              <a:t>, за </a:t>
            </a:r>
            <a:r>
              <a:rPr lang="ru-RU" dirty="0" err="1" smtClean="0"/>
              <a:t>хибної</a:t>
            </a:r>
            <a:r>
              <a:rPr lang="ru-RU" dirty="0" smtClean="0"/>
              <a:t> </a:t>
            </a:r>
            <a:r>
              <a:rPr lang="ru-RU" dirty="0" err="1" smtClean="0"/>
              <a:t>відповіді</a:t>
            </a:r>
            <a:r>
              <a:rPr lang="ru-RU" dirty="0" smtClean="0"/>
              <a:t> - на </a:t>
            </a:r>
            <a:r>
              <a:rPr lang="ru-RU" dirty="0" err="1" smtClean="0"/>
              <a:t>червоний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err="1" smtClean="0"/>
              <a:t>Завдання</a:t>
            </a:r>
            <a:r>
              <a:rPr lang="ru-RU" dirty="0" smtClean="0"/>
              <a:t> виду </a:t>
            </a:r>
            <a:r>
              <a:rPr lang="ru-RU" b="1" dirty="0" err="1" smtClean="0"/>
              <a:t>Складіть</a:t>
            </a:r>
            <a:r>
              <a:rPr lang="ru-RU" b="1" dirty="0" smtClean="0"/>
              <a:t> </a:t>
            </a:r>
            <a:r>
              <a:rPr lang="ru-RU" b="1" dirty="0" err="1" smtClean="0"/>
              <a:t>рівняння</a:t>
            </a:r>
            <a:r>
              <a:rPr lang="ru-RU" b="1" dirty="0" smtClean="0"/>
              <a:t> </a:t>
            </a:r>
            <a:r>
              <a:rPr lang="ru-RU" b="1" dirty="0" err="1" smtClean="0"/>
              <a:t>реакції</a:t>
            </a:r>
            <a:r>
              <a:rPr lang="ru-RU" b="1" dirty="0" smtClean="0"/>
              <a:t> </a:t>
            </a:r>
            <a:r>
              <a:rPr lang="ru-RU" dirty="0" err="1" smtClean="0"/>
              <a:t>виконуються</a:t>
            </a:r>
            <a:r>
              <a:rPr lang="ru-RU" dirty="0" smtClean="0"/>
              <a:t> в </a:t>
            </a:r>
            <a:r>
              <a:rPr lang="ru-RU" dirty="0" err="1" smtClean="0"/>
              <a:t>зошиті</a:t>
            </a:r>
            <a:r>
              <a:rPr lang="ru-RU" dirty="0" smtClean="0"/>
              <a:t>. Для контролю </a:t>
            </a:r>
            <a:r>
              <a:rPr lang="ru-RU" dirty="0" err="1" smtClean="0"/>
              <a:t>правильності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кнопку </a:t>
            </a:r>
            <a:r>
              <a:rPr lang="ru-RU" b="1" dirty="0" err="1" smtClean="0"/>
              <a:t>Перевірити</a:t>
            </a:r>
            <a:r>
              <a:rPr lang="ru-RU" b="1" dirty="0" smtClean="0"/>
              <a:t>,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чого</a:t>
            </a:r>
            <a:r>
              <a:rPr lang="ru-RU" dirty="0" smtClean="0"/>
              <a:t> </a:t>
            </a:r>
            <a:r>
              <a:rPr lang="ru-RU" dirty="0" err="1" smtClean="0"/>
              <a:t>відображається</a:t>
            </a:r>
            <a:r>
              <a:rPr lang="ru-RU" dirty="0" smtClean="0"/>
              <a:t> </a:t>
            </a:r>
            <a:r>
              <a:rPr lang="ru-RU" dirty="0" err="1" smtClean="0"/>
              <a:t>правильний</a:t>
            </a:r>
            <a:r>
              <a:rPr lang="ru-RU" dirty="0" smtClean="0"/>
              <a:t> </a:t>
            </a:r>
            <a:r>
              <a:rPr lang="ru-RU" dirty="0" err="1" smtClean="0"/>
              <a:t>запис</a:t>
            </a:r>
            <a:r>
              <a:rPr lang="ru-RU" dirty="0" smtClean="0"/>
              <a:t> </a:t>
            </a:r>
            <a:r>
              <a:rPr lang="ru-RU" dirty="0" err="1" smtClean="0"/>
              <a:t>рівняння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smtClean="0"/>
              <a:t>У </a:t>
            </a:r>
            <a:r>
              <a:rPr lang="ru-RU" dirty="0" err="1" smtClean="0"/>
              <a:t>висновку</a:t>
            </a:r>
            <a:r>
              <a:rPr lang="ru-RU" dirty="0" smtClean="0"/>
              <a:t> </a:t>
            </a:r>
            <a:r>
              <a:rPr lang="ru-RU" dirty="0" err="1" smtClean="0"/>
              <a:t>пропонується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</a:t>
            </a:r>
            <a:r>
              <a:rPr lang="ru-RU" dirty="0" err="1" smtClean="0"/>
              <a:t>правильні</a:t>
            </a:r>
            <a:r>
              <a:rPr lang="ru-RU" dirty="0" smtClean="0"/>
              <a:t> </a:t>
            </a:r>
            <a:r>
              <a:rPr lang="ru-RU" dirty="0" err="1" smtClean="0"/>
              <a:t>твердження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отримані</a:t>
            </a:r>
            <a:r>
              <a:rPr lang="ru-RU" dirty="0" smtClean="0"/>
              <a:t> в </a:t>
            </a:r>
            <a:r>
              <a:rPr lang="ru-RU" dirty="0" err="1" smtClean="0"/>
              <a:t>ході</a:t>
            </a:r>
            <a:r>
              <a:rPr lang="ru-RU" dirty="0" smtClean="0"/>
              <a:t>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У </a:t>
            </a:r>
            <a:r>
              <a:rPr lang="ru-RU" dirty="0" err="1" smtClean="0"/>
              <a:t>деяких</a:t>
            </a:r>
            <a:r>
              <a:rPr lang="ru-RU" dirty="0" smtClean="0"/>
              <a:t> роботах </a:t>
            </a:r>
            <a:r>
              <a:rPr lang="ru-RU" dirty="0" err="1" smtClean="0"/>
              <a:t>пропонується</a:t>
            </a:r>
            <a:r>
              <a:rPr lang="ru-RU" dirty="0" smtClean="0"/>
              <a:t> </a:t>
            </a:r>
            <a:r>
              <a:rPr lang="ru-RU" dirty="0" err="1" smtClean="0"/>
              <a:t>виконати</a:t>
            </a:r>
            <a:r>
              <a:rPr lang="ru-RU" dirty="0" smtClean="0"/>
              <a:t> </a:t>
            </a:r>
            <a:r>
              <a:rPr lang="ru-RU" dirty="0" err="1" smtClean="0"/>
              <a:t>тестове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. Для </a:t>
            </a:r>
            <a:r>
              <a:rPr lang="ru-RU" dirty="0" err="1" smtClean="0"/>
              <a:t>пь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кнопку </a:t>
            </a:r>
            <a:r>
              <a:rPr lang="ru-RU" b="1" dirty="0" err="1" smtClean="0"/>
              <a:t>Тестування</a:t>
            </a:r>
            <a:r>
              <a:rPr lang="ru-RU" b="1" dirty="0" smtClean="0"/>
              <a:t>.</a:t>
            </a:r>
            <a:r>
              <a:rPr lang="ru-RU" dirty="0" smtClean="0"/>
              <a:t> У </a:t>
            </a:r>
            <a:r>
              <a:rPr lang="ru-RU" dirty="0" err="1" smtClean="0"/>
              <a:t>ході</a:t>
            </a:r>
            <a:r>
              <a:rPr lang="ru-RU" dirty="0" smtClean="0"/>
              <a:t> </a:t>
            </a:r>
            <a:r>
              <a:rPr lang="ru-RU" dirty="0" err="1" smtClean="0"/>
              <a:t>тестування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утворити</a:t>
            </a:r>
            <a:r>
              <a:rPr lang="ru-RU" dirty="0" smtClean="0"/>
              <a:t> </a:t>
            </a:r>
            <a:r>
              <a:rPr lang="ru-RU" dirty="0" err="1" smtClean="0"/>
              <a:t>правильні</a:t>
            </a:r>
            <a:r>
              <a:rPr lang="ru-RU" dirty="0" smtClean="0"/>
              <a:t> </a:t>
            </a:r>
            <a:r>
              <a:rPr lang="ru-RU" dirty="0" err="1" smtClean="0"/>
              <a:t>твердження</a:t>
            </a:r>
            <a:r>
              <a:rPr lang="ru-RU" dirty="0" smtClean="0"/>
              <a:t>, </a:t>
            </a:r>
            <a:r>
              <a:rPr lang="ru-RU" dirty="0" err="1" smtClean="0"/>
              <a:t>перемістивши</a:t>
            </a:r>
            <a:r>
              <a:rPr lang="ru-RU" dirty="0" smtClean="0"/>
              <a:t> </a:t>
            </a:r>
            <a:r>
              <a:rPr lang="ru-RU" dirty="0" err="1" smtClean="0"/>
              <a:t>написи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частинами</a:t>
            </a:r>
            <a:r>
              <a:rPr lang="ru-RU" dirty="0" smtClean="0"/>
              <a:t> </a:t>
            </a:r>
            <a:r>
              <a:rPr lang="ru-RU" dirty="0" err="1" smtClean="0"/>
              <a:t>твердження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розмістивши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правильній</a:t>
            </a:r>
            <a:r>
              <a:rPr lang="ru-RU" dirty="0" smtClean="0"/>
              <a:t> </a:t>
            </a:r>
            <a:r>
              <a:rPr lang="ru-RU" dirty="0" err="1" smtClean="0"/>
              <a:t>послідовності</a:t>
            </a:r>
            <a:r>
              <a:rPr lang="ru-RU" dirty="0" smtClean="0"/>
              <a:t>,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чого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кнопку </a:t>
            </a:r>
            <a:r>
              <a:rPr lang="ru-RU" b="1" dirty="0" err="1" smtClean="0"/>
              <a:t>Перевірити</a:t>
            </a:r>
            <a:r>
              <a:rPr lang="ru-RU" dirty="0" smtClean="0"/>
              <a:t> для </a:t>
            </a:r>
            <a:r>
              <a:rPr lang="ru-RU" dirty="0" err="1" smtClean="0"/>
              <a:t>здійснення</a:t>
            </a:r>
            <a:r>
              <a:rPr lang="ru-RU" dirty="0" smtClean="0"/>
              <a:t> контролю.</a:t>
            </a:r>
          </a:p>
          <a:p>
            <a:pPr marL="0" indent="361950">
              <a:buNone/>
            </a:pPr>
            <a:r>
              <a:rPr lang="ru-RU" dirty="0" err="1" smtClean="0"/>
              <a:t>Повернення</a:t>
            </a:r>
            <a:r>
              <a:rPr lang="ru-RU" dirty="0" smtClean="0"/>
              <a:t> до головного </a:t>
            </a:r>
            <a:r>
              <a:rPr lang="ru-RU" dirty="0" err="1" smtClean="0"/>
              <a:t>вікна</a:t>
            </a:r>
            <a:r>
              <a:rPr lang="ru-RU" dirty="0" smtClean="0"/>
              <a:t> </a:t>
            </a:r>
            <a:r>
              <a:rPr lang="ru-RU" dirty="0" err="1" smtClean="0"/>
              <a:t>віртуальної</a:t>
            </a:r>
            <a:r>
              <a:rPr lang="ru-RU" dirty="0" smtClean="0"/>
              <a:t> </a:t>
            </a:r>
            <a:r>
              <a:rPr lang="ru-RU" dirty="0" err="1" smtClean="0"/>
              <a:t>лабораторії</a:t>
            </a:r>
            <a:r>
              <a:rPr lang="ru-RU" dirty="0" smtClean="0"/>
              <a:t> </a:t>
            </a:r>
            <a:r>
              <a:rPr lang="ru-RU" dirty="0" err="1" smtClean="0"/>
              <a:t>здійснюєть</a:t>
            </a:r>
            <a:r>
              <a:rPr lang="ru-RU" dirty="0" smtClean="0"/>
              <a:t> </a:t>
            </a:r>
            <a:r>
              <a:rPr lang="ru-RU" dirty="0" err="1" smtClean="0"/>
              <a:t>вибором</a:t>
            </a:r>
            <a:r>
              <a:rPr lang="ru-RU" dirty="0" smtClean="0"/>
              <a:t> кнопки </a:t>
            </a:r>
            <a:r>
              <a:rPr lang="ru-RU" b="1" dirty="0" err="1" smtClean="0"/>
              <a:t>Зміст</a:t>
            </a:r>
            <a:r>
              <a:rPr lang="ru-RU" b="1" dirty="0" smtClean="0"/>
              <a:t>.</a:t>
            </a:r>
          </a:p>
          <a:p>
            <a:pPr marL="0" indent="361950">
              <a:buNone/>
            </a:pPr>
            <a:endParaRPr lang="ru-RU" dirty="0" smtClean="0"/>
          </a:p>
          <a:p>
            <a:pPr marL="0" indent="361950">
              <a:buNone/>
            </a:pPr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785926"/>
            <a:ext cx="4038600" cy="301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мультимедійних</a:t>
            </a:r>
            <a:r>
              <a:rPr lang="ru-RU" dirty="0" smtClean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 </a:t>
            </a:r>
            <a:r>
              <a:rPr lang="ru-RU" dirty="0" err="1" smtClean="0"/>
              <a:t>довідиикового</a:t>
            </a:r>
            <a:r>
              <a:rPr lang="ru-RU" dirty="0" smtClean="0"/>
              <a:t> </a:t>
            </a:r>
            <a:r>
              <a:rPr lang="ru-RU" dirty="0" err="1" smtClean="0"/>
              <a:t>спрямування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38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270248" cy="4986358"/>
          </a:xfrm>
        </p:spPr>
        <p:txBody>
          <a:bodyPr>
            <a:normAutofit fontScale="62500" lnSpcReduction="20000"/>
          </a:bodyPr>
          <a:lstStyle/>
          <a:p>
            <a:pPr marL="0" indent="361950">
              <a:buNone/>
            </a:pPr>
            <a:r>
              <a:rPr lang="ru-RU" dirty="0" err="1" smtClean="0"/>
              <a:t>Електронні</a:t>
            </a:r>
            <a:r>
              <a:rPr lang="ru-RU" dirty="0" smtClean="0"/>
              <a:t> </a:t>
            </a:r>
            <a:r>
              <a:rPr lang="ru-RU" dirty="0" err="1" smtClean="0"/>
              <a:t>атласи</a:t>
            </a:r>
            <a:r>
              <a:rPr lang="ru-RU" dirty="0" smtClean="0"/>
              <a:t>, </a:t>
            </a:r>
            <a:r>
              <a:rPr lang="ru-RU" dirty="0" err="1" smtClean="0"/>
              <a:t>хрестоматії</a:t>
            </a:r>
            <a:r>
              <a:rPr lang="ru-RU" dirty="0" smtClean="0"/>
              <a:t>, </a:t>
            </a:r>
            <a:r>
              <a:rPr lang="ru-RU" dirty="0" err="1" smtClean="0"/>
              <a:t>енциклопедії</a:t>
            </a:r>
            <a:r>
              <a:rPr lang="ru-RU" dirty="0" smtClean="0"/>
              <a:t> </a:t>
            </a:r>
            <a:r>
              <a:rPr lang="ru-RU" dirty="0" err="1" smtClean="0"/>
              <a:t>містять</a:t>
            </a:r>
            <a:r>
              <a:rPr lang="ru-RU" dirty="0" smtClean="0"/>
              <a:t> </a:t>
            </a:r>
            <a:r>
              <a:rPr lang="ru-RU" dirty="0" err="1" smtClean="0"/>
              <a:t>структуровані</a:t>
            </a:r>
            <a:r>
              <a:rPr lang="ru-RU" dirty="0" smtClean="0"/>
              <a:t> за темами </a:t>
            </a:r>
            <a:r>
              <a:rPr lang="ru-RU" dirty="0" err="1" smtClean="0"/>
              <a:t>добірку</a:t>
            </a:r>
            <a:r>
              <a:rPr lang="ru-RU" dirty="0" smtClean="0"/>
              <a:t> </a:t>
            </a:r>
            <a:r>
              <a:rPr lang="ru-RU" dirty="0" err="1" smtClean="0"/>
              <a:t>матеріалів</a:t>
            </a:r>
            <a:r>
              <a:rPr lang="ru-RU" dirty="0" smtClean="0"/>
              <a:t> </a:t>
            </a:r>
            <a:r>
              <a:rPr lang="ru-RU" dirty="0" err="1" smtClean="0"/>
              <a:t>певного</a:t>
            </a:r>
            <a:r>
              <a:rPr lang="ru-RU" dirty="0" smtClean="0"/>
              <a:t> виду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.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,</a:t>
            </a:r>
            <a:r>
              <a:rPr lang="en-US" cap="small" dirty="0" smtClean="0"/>
              <a:t> </a:t>
            </a:r>
            <a:r>
              <a:rPr lang="ru-RU" dirty="0" smtClean="0"/>
              <a:t>як правило,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пошуку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 та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друку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err="1" smtClean="0"/>
              <a:t>Розглянемо</a:t>
            </a:r>
            <a:r>
              <a:rPr lang="ru-RU" dirty="0" smtClean="0"/>
              <a:t> як приклад </a:t>
            </a:r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b="1" dirty="0" err="1" smtClean="0"/>
              <a:t>Електронного</a:t>
            </a:r>
            <a:r>
              <a:rPr lang="ru-RU" b="1" dirty="0" smtClean="0"/>
              <a:t> атласу </a:t>
            </a:r>
            <a:r>
              <a:rPr lang="ru-RU" b="1" dirty="0" err="1" smtClean="0"/>
              <a:t>з</a:t>
            </a:r>
            <a:r>
              <a:rPr lang="ru-RU" b="1" dirty="0" smtClean="0"/>
              <a:t> курсу «</a:t>
            </a:r>
            <a:r>
              <a:rPr lang="ru-RU" b="1" dirty="0" err="1" smtClean="0"/>
              <a:t>Історія</a:t>
            </a:r>
            <a:r>
              <a:rPr lang="ru-RU" b="1" dirty="0" smtClean="0"/>
              <a:t> </a:t>
            </a:r>
            <a:r>
              <a:rPr lang="ru-RU" b="1" dirty="0" err="1" smtClean="0"/>
              <a:t>України</a:t>
            </a:r>
            <a:r>
              <a:rPr lang="ru-RU" b="1" dirty="0" smtClean="0"/>
              <a:t>»</a:t>
            </a:r>
            <a:r>
              <a:rPr lang="ru-RU" dirty="0" smtClean="0"/>
              <a:t> для 10-го </a:t>
            </a:r>
            <a:r>
              <a:rPr lang="ru-RU" dirty="0" err="1" smtClean="0"/>
              <a:t>класу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err="1" smtClean="0"/>
              <a:t>Електронний</a:t>
            </a:r>
            <a:r>
              <a:rPr lang="ru-RU" dirty="0" smtClean="0"/>
              <a:t> атлас </a:t>
            </a:r>
            <a:r>
              <a:rPr lang="ru-RU" dirty="0" err="1" smtClean="0"/>
              <a:t>містить</a:t>
            </a:r>
            <a:r>
              <a:rPr lang="ru-RU" dirty="0" smtClean="0"/>
              <a:t> </a:t>
            </a:r>
            <a:r>
              <a:rPr lang="ru-RU" dirty="0" err="1" smtClean="0"/>
              <a:t>добірку</a:t>
            </a:r>
            <a:r>
              <a:rPr lang="ru-RU" dirty="0" smtClean="0"/>
              <a:t> </a:t>
            </a:r>
            <a:r>
              <a:rPr lang="ru-RU" dirty="0" err="1" smtClean="0"/>
              <a:t>мап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відображають</a:t>
            </a:r>
            <a:r>
              <a:rPr lang="ru-RU" dirty="0" smtClean="0"/>
              <a:t> </a:t>
            </a:r>
            <a:r>
              <a:rPr lang="ru-RU" dirty="0" err="1" smtClean="0"/>
              <a:t>події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історії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1914 по 1939 </a:t>
            </a:r>
            <a:r>
              <a:rPr lang="ru-RU" dirty="0" err="1" smtClean="0"/>
              <a:t>рік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відкриття</a:t>
            </a:r>
            <a:r>
              <a:rPr lang="ru-RU" dirty="0" smtClean="0"/>
              <a:t> </a:t>
            </a:r>
            <a:r>
              <a:rPr lang="ru-RU" dirty="0" err="1" smtClean="0"/>
              <a:t>змісту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кнопку </a:t>
            </a:r>
            <a:r>
              <a:rPr lang="ru-RU" b="1" dirty="0" err="1" smtClean="0"/>
              <a:t>Зміст</a:t>
            </a:r>
            <a:r>
              <a:rPr lang="ru-RU" dirty="0" smtClean="0"/>
              <a:t> у </a:t>
            </a:r>
            <a:r>
              <a:rPr lang="ru-RU" dirty="0" err="1" smtClean="0"/>
              <a:t>лівій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</a:t>
            </a:r>
            <a:r>
              <a:rPr lang="ru-RU" dirty="0" err="1" smtClean="0"/>
              <a:t>вікна</a:t>
            </a:r>
            <a:r>
              <a:rPr lang="ru-RU" dirty="0" smtClean="0"/>
              <a:t>. У </a:t>
            </a:r>
            <a:r>
              <a:rPr lang="ru-RU" dirty="0" err="1" smtClean="0"/>
              <a:t>змісті</a:t>
            </a:r>
            <a:r>
              <a:rPr lang="ru-RU" dirty="0" smtClean="0"/>
              <a:t> атласу </a:t>
            </a:r>
            <a:r>
              <a:rPr lang="ru-RU" dirty="0" err="1" smtClean="0"/>
              <a:t>мапи</a:t>
            </a:r>
            <a:r>
              <a:rPr lang="ru-RU" dirty="0" smtClean="0"/>
              <a:t> </a:t>
            </a:r>
            <a:r>
              <a:rPr lang="ru-RU" dirty="0" err="1" smtClean="0"/>
              <a:t>розподілені</a:t>
            </a:r>
            <a:r>
              <a:rPr lang="ru-RU" dirty="0" smtClean="0"/>
              <a:t> по темах,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відповідають</a:t>
            </a:r>
            <a:r>
              <a:rPr lang="ru-RU" dirty="0" smtClean="0"/>
              <a:t> темам </a:t>
            </a:r>
            <a:r>
              <a:rPr lang="ru-RU" dirty="0" err="1" smtClean="0"/>
              <a:t>програми</a:t>
            </a:r>
            <a:r>
              <a:rPr lang="ru-RU" dirty="0" smtClean="0"/>
              <a:t> 10-го </a:t>
            </a:r>
            <a:r>
              <a:rPr lang="ru-RU" dirty="0" err="1" smtClean="0"/>
              <a:t>класу</a:t>
            </a:r>
            <a:r>
              <a:rPr lang="ru-RU" dirty="0" smtClean="0"/>
              <a:t>. За </a:t>
            </a:r>
            <a:r>
              <a:rPr lang="ru-RU" dirty="0" err="1" smtClean="0"/>
              <a:t>вибору</a:t>
            </a:r>
            <a:r>
              <a:rPr lang="ru-RU" dirty="0" smtClean="0"/>
              <a:t> теми </a:t>
            </a:r>
            <a:r>
              <a:rPr lang="ru-RU" dirty="0" err="1" smtClean="0"/>
              <a:t>зображення</a:t>
            </a:r>
            <a:r>
              <a:rPr lang="ru-RU" dirty="0" smtClean="0"/>
              <a:t> </a:t>
            </a:r>
            <a:r>
              <a:rPr lang="ru-RU" dirty="0" err="1" smtClean="0"/>
              <a:t>відповідної</a:t>
            </a:r>
            <a:r>
              <a:rPr lang="ru-RU" dirty="0" smtClean="0"/>
              <a:t> </a:t>
            </a:r>
            <a:r>
              <a:rPr lang="ru-RU" dirty="0" err="1" smtClean="0"/>
              <a:t>мапи</a:t>
            </a:r>
            <a:r>
              <a:rPr lang="ru-RU" dirty="0" smtClean="0"/>
              <a:t> </a:t>
            </a:r>
            <a:r>
              <a:rPr lang="ru-RU" dirty="0" err="1" smtClean="0"/>
              <a:t>виводиться</a:t>
            </a:r>
            <a:r>
              <a:rPr lang="ru-RU" dirty="0" smtClean="0"/>
              <a:t> в головному </a:t>
            </a:r>
            <a:r>
              <a:rPr lang="ru-RU" dirty="0" err="1" smtClean="0"/>
              <a:t>вікні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86500" y="1071546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00438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39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572032" cy="4986358"/>
          </a:xfrm>
        </p:spPr>
        <p:txBody>
          <a:bodyPr>
            <a:noAutofit/>
          </a:bodyPr>
          <a:lstStyle/>
          <a:p>
            <a:pPr marL="0" indent="354013">
              <a:buNone/>
            </a:pPr>
            <a:r>
              <a:rPr lang="ru-RU" sz="1400" dirty="0" err="1" smtClean="0"/>
              <a:t>Зображення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можна</a:t>
            </a:r>
            <a:r>
              <a:rPr lang="ru-RU" sz="1400" dirty="0" smtClean="0"/>
              <a:t> </a:t>
            </a:r>
            <a:r>
              <a:rPr lang="ru-RU" sz="1400" dirty="0" err="1" smtClean="0"/>
              <a:t>збільшити</a:t>
            </a:r>
            <a:r>
              <a:rPr lang="ru-RU" sz="1400" dirty="0" smtClean="0"/>
              <a:t>, </a:t>
            </a:r>
            <a:r>
              <a:rPr lang="ru-RU" sz="1400" dirty="0" err="1" smtClean="0"/>
              <a:t>вибравши</a:t>
            </a:r>
            <a:r>
              <a:rPr lang="ru-RU" sz="1400" dirty="0" smtClean="0"/>
              <a:t> кнопку </a:t>
            </a:r>
            <a:r>
              <a:rPr lang="ru-RU" sz="1400" b="1" dirty="0" err="1" smtClean="0"/>
              <a:t>Збільшити</a:t>
            </a:r>
            <a:r>
              <a:rPr lang="ru-RU" sz="1400" dirty="0" smtClean="0"/>
              <a:t> у </a:t>
            </a:r>
            <a:r>
              <a:rPr lang="ru-RU" sz="1400" dirty="0" err="1" smtClean="0"/>
              <a:t>верхньому</a:t>
            </a:r>
            <a:r>
              <a:rPr lang="ru-RU" sz="1400" dirty="0" smtClean="0"/>
              <a:t> рядку </a:t>
            </a:r>
            <a:r>
              <a:rPr lang="ru-RU" sz="1400" dirty="0" err="1" smtClean="0"/>
              <a:t>вікна</a:t>
            </a:r>
            <a:r>
              <a:rPr lang="ru-RU" sz="1400" dirty="0" smtClean="0"/>
              <a:t>, </a:t>
            </a:r>
            <a:r>
              <a:rPr lang="ru-RU" sz="1400" dirty="0" err="1" smtClean="0"/>
              <a:t>або</a:t>
            </a:r>
            <a:r>
              <a:rPr lang="ru-RU" sz="1400" dirty="0" smtClean="0"/>
              <a:t> </a:t>
            </a:r>
            <a:r>
              <a:rPr lang="ru-RU" sz="1400" dirty="0" err="1" smtClean="0"/>
              <a:t>зменшити</a:t>
            </a:r>
            <a:r>
              <a:rPr lang="ru-RU" sz="1400" dirty="0" smtClean="0"/>
              <a:t> </a:t>
            </a:r>
            <a:r>
              <a:rPr lang="ru-RU" sz="1400" dirty="0" err="1" smtClean="0"/>
              <a:t>вибором</a:t>
            </a:r>
            <a:r>
              <a:rPr lang="ru-RU" sz="1400" dirty="0" smtClean="0"/>
              <a:t> кнопки </a:t>
            </a:r>
            <a:r>
              <a:rPr lang="ru-RU" sz="1400" b="1" dirty="0" err="1" smtClean="0"/>
              <a:t>Зменшити</a:t>
            </a:r>
            <a:r>
              <a:rPr lang="ru-RU" sz="1400" dirty="0" smtClean="0"/>
              <a:t> Для </a:t>
            </a:r>
            <a:r>
              <a:rPr lang="ru-RU" sz="1400" dirty="0" err="1" smtClean="0"/>
              <a:t>кращого</a:t>
            </a:r>
            <a:r>
              <a:rPr lang="ru-RU" sz="1400" dirty="0" smtClean="0"/>
              <a:t> перегляду </a:t>
            </a:r>
            <a:r>
              <a:rPr lang="ru-RU" sz="1400" dirty="0" err="1" smtClean="0"/>
              <a:t>збільшену</a:t>
            </a:r>
            <a:r>
              <a:rPr lang="ru-RU" sz="1400" dirty="0" smtClean="0"/>
              <a:t> </a:t>
            </a:r>
            <a:r>
              <a:rPr lang="ru-RU" sz="1400" dirty="0" err="1" smtClean="0"/>
              <a:t>мапу</a:t>
            </a:r>
            <a:r>
              <a:rPr lang="ru-RU" sz="1400" dirty="0" smtClean="0"/>
              <a:t> </a:t>
            </a:r>
            <a:r>
              <a:rPr lang="ru-RU" sz="1400" dirty="0" err="1" smtClean="0"/>
              <a:t>можна</a:t>
            </a:r>
            <a:r>
              <a:rPr lang="ru-RU" sz="1400" dirty="0" smtClean="0"/>
              <a:t> </a:t>
            </a:r>
            <a:r>
              <a:rPr lang="ru-RU" sz="1400" dirty="0" err="1" smtClean="0"/>
              <a:t>переміщувати</a:t>
            </a:r>
            <a:r>
              <a:rPr lang="ru-RU" sz="1400" dirty="0" smtClean="0"/>
              <a:t> </a:t>
            </a:r>
            <a:r>
              <a:rPr lang="ru-RU" sz="1400" dirty="0" err="1" smtClean="0"/>
              <a:t>перетягуванням</a:t>
            </a:r>
            <a:r>
              <a:rPr lang="ru-RU" sz="1400" dirty="0" smtClean="0"/>
              <a:t> </a:t>
            </a:r>
            <a:r>
              <a:rPr lang="ru-RU" sz="1400" dirty="0" err="1" smtClean="0"/>
              <a:t>або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використанням</a:t>
            </a:r>
            <a:r>
              <a:rPr lang="ru-RU" sz="1400" dirty="0" smtClean="0"/>
              <a:t> </a:t>
            </a:r>
            <a:r>
              <a:rPr lang="ru-RU" sz="1400" dirty="0" err="1" smtClean="0"/>
              <a:t>навігатора</a:t>
            </a:r>
            <a:r>
              <a:rPr lang="ru-RU" sz="1400" dirty="0" smtClean="0"/>
              <a:t>, </a:t>
            </a:r>
            <a:r>
              <a:rPr lang="ru-RU" sz="1400" dirty="0" err="1" smtClean="0"/>
              <a:t>вибором</a:t>
            </a:r>
            <a:r>
              <a:rPr lang="ru-RU" sz="1400" dirty="0" smtClean="0"/>
              <a:t> кнопки </a:t>
            </a:r>
            <a:r>
              <a:rPr lang="ru-RU" sz="1400" b="1" dirty="0" err="1" smtClean="0"/>
              <a:t>Навігатор</a:t>
            </a:r>
            <a:r>
              <a:rPr lang="ru-RU" sz="1400" dirty="0" smtClean="0"/>
              <a:t>.</a:t>
            </a:r>
          </a:p>
          <a:p>
            <a:pPr marL="0" indent="354013">
              <a:buNone/>
            </a:pPr>
            <a:r>
              <a:rPr lang="ru-RU" sz="1400" dirty="0" smtClean="0"/>
              <a:t> За потреби </a:t>
            </a:r>
            <a:r>
              <a:rPr lang="ru-RU" sz="1400" dirty="0" err="1" smtClean="0"/>
              <a:t>зображення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можна</a:t>
            </a:r>
            <a:r>
              <a:rPr lang="ru-RU" sz="1400" dirty="0" smtClean="0"/>
              <a:t> </a:t>
            </a:r>
            <a:r>
              <a:rPr lang="ru-RU" sz="1400" dirty="0" err="1" smtClean="0"/>
              <a:t>скопіювати</a:t>
            </a:r>
            <a:r>
              <a:rPr lang="ru-RU" sz="1400" dirty="0" smtClean="0"/>
              <a:t> до </a:t>
            </a:r>
            <a:r>
              <a:rPr lang="ru-RU" sz="1400" b="1" dirty="0" smtClean="0"/>
              <a:t>Буфера </a:t>
            </a:r>
            <a:r>
              <a:rPr lang="ru-RU" sz="1400" b="1" dirty="0" err="1" smtClean="0"/>
              <a:t>обміну</a:t>
            </a:r>
            <a:r>
              <a:rPr lang="ru-RU" sz="1400" b="1" dirty="0" smtClean="0"/>
              <a:t> </a:t>
            </a:r>
            <a:r>
              <a:rPr lang="ru-RU" sz="1400" dirty="0" err="1" smtClean="0"/>
              <a:t>або</a:t>
            </a:r>
            <a:r>
              <a:rPr lang="ru-RU" sz="1400" dirty="0" smtClean="0"/>
              <a:t> </a:t>
            </a:r>
            <a:r>
              <a:rPr lang="ru-RU" sz="1400" dirty="0" err="1" smtClean="0"/>
              <a:t>надрукувати</a:t>
            </a:r>
            <a:r>
              <a:rPr lang="ru-RU" sz="1400" dirty="0" smtClean="0"/>
              <a:t>. Для </a:t>
            </a:r>
            <a:r>
              <a:rPr lang="ru-RU" sz="1400" dirty="0" err="1" smtClean="0"/>
              <a:t>копіювання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потрібно</a:t>
            </a:r>
            <a:r>
              <a:rPr lang="ru-RU" sz="1400" dirty="0" smtClean="0"/>
              <a:t> </a:t>
            </a:r>
            <a:r>
              <a:rPr lang="ru-RU" sz="1400" dirty="0" err="1" smtClean="0"/>
              <a:t>вибрати</a:t>
            </a:r>
            <a:r>
              <a:rPr lang="ru-RU" sz="1400" dirty="0" smtClean="0"/>
              <a:t> кнопку </a:t>
            </a:r>
            <a:r>
              <a:rPr lang="ru-RU" sz="1400" b="1" dirty="0" err="1" smtClean="0"/>
              <a:t>Копіювати</a:t>
            </a:r>
            <a:r>
              <a:rPr lang="ru-RU" sz="1400" b="1" dirty="0" smtClean="0"/>
              <a:t> карту. </a:t>
            </a:r>
            <a:r>
              <a:rPr lang="ru-RU" sz="1400" dirty="0" err="1" smtClean="0"/>
              <a:t>Вікно</a:t>
            </a:r>
            <a:r>
              <a:rPr lang="ru-RU" sz="1400" dirty="0" smtClean="0"/>
              <a:t> </a:t>
            </a:r>
            <a:r>
              <a:rPr lang="ru-RU" sz="1400" dirty="0" err="1" smtClean="0"/>
              <a:t>попереднього</a:t>
            </a:r>
            <a:r>
              <a:rPr lang="ru-RU" sz="1400" dirty="0" smtClean="0"/>
              <a:t> перегляду та </a:t>
            </a:r>
            <a:r>
              <a:rPr lang="ru-RU" sz="1400" dirty="0" err="1" smtClean="0"/>
              <a:t>підготовки</a:t>
            </a:r>
            <a:r>
              <a:rPr lang="ru-RU" sz="1400" dirty="0" smtClean="0"/>
              <a:t> до </a:t>
            </a:r>
            <a:r>
              <a:rPr lang="ru-RU" sz="1400" dirty="0" err="1" smtClean="0"/>
              <a:t>друку</a:t>
            </a:r>
            <a:r>
              <a:rPr lang="ru-RU" sz="1400" dirty="0" smtClean="0"/>
              <a:t> </a:t>
            </a:r>
            <a:r>
              <a:rPr lang="ru-RU" sz="1400" dirty="0" err="1" smtClean="0"/>
              <a:t>можна</a:t>
            </a:r>
            <a:r>
              <a:rPr lang="ru-RU" sz="1400" dirty="0" smtClean="0"/>
              <a:t> </a:t>
            </a:r>
            <a:r>
              <a:rPr lang="ru-RU" sz="1400" dirty="0" err="1" smtClean="0"/>
              <a:t>відкрити</a:t>
            </a:r>
            <a:r>
              <a:rPr lang="ru-RU" sz="1400" dirty="0" smtClean="0"/>
              <a:t> кнопкою </a:t>
            </a:r>
            <a:r>
              <a:rPr lang="ru-RU" sz="1400" b="1" dirty="0" err="1" smtClean="0"/>
              <a:t>Друк</a:t>
            </a:r>
            <a:r>
              <a:rPr lang="ru-RU" sz="1400" dirty="0" smtClean="0"/>
              <a:t>.</a:t>
            </a:r>
          </a:p>
          <a:p>
            <a:pPr marL="0" indent="354013">
              <a:buNone/>
            </a:pPr>
            <a:r>
              <a:rPr lang="ru-RU" sz="1400" dirty="0" err="1" smtClean="0"/>
              <a:t>Картографічні</a:t>
            </a:r>
            <a:r>
              <a:rPr lang="ru-RU" sz="1400" dirty="0" smtClean="0"/>
              <a:t> </a:t>
            </a:r>
            <a:r>
              <a:rPr lang="ru-RU" sz="1400" dirty="0" err="1" smtClean="0"/>
              <a:t>дані</a:t>
            </a:r>
            <a:r>
              <a:rPr lang="ru-RU" sz="1400" dirty="0" smtClean="0"/>
              <a:t> </a:t>
            </a:r>
            <a:r>
              <a:rPr lang="ru-RU" sz="1400" dirty="0" err="1" smtClean="0"/>
              <a:t>доповнюються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текстовими</a:t>
            </a:r>
            <a:r>
              <a:rPr lang="ru-RU" sz="1400" dirty="0" smtClean="0"/>
              <a:t> </a:t>
            </a:r>
            <a:r>
              <a:rPr lang="ru-RU" sz="1400" dirty="0" err="1" smtClean="0"/>
              <a:t>описами</a:t>
            </a:r>
            <a:r>
              <a:rPr lang="ru-RU" sz="1400" dirty="0" smtClean="0"/>
              <a:t> </a:t>
            </a:r>
            <a:r>
              <a:rPr lang="ru-RU" sz="1400" dirty="0" err="1" smtClean="0"/>
              <a:t>подій</a:t>
            </a:r>
            <a:r>
              <a:rPr lang="ru-RU" sz="1400" dirty="0" smtClean="0"/>
              <a:t>, фото та </a:t>
            </a:r>
            <a:r>
              <a:rPr lang="ru-RU" sz="1400" dirty="0" err="1" smtClean="0"/>
              <a:t>ївшими</a:t>
            </a:r>
            <a:r>
              <a:rPr lang="ru-RU" sz="1400" dirty="0" smtClean="0"/>
              <a:t> </a:t>
            </a:r>
            <a:r>
              <a:rPr lang="ru-RU" sz="1400" dirty="0" err="1" smtClean="0"/>
              <a:t>ілюстративними</a:t>
            </a:r>
            <a:r>
              <a:rPr lang="ru-RU" sz="1400" dirty="0" smtClean="0"/>
              <a:t> </a:t>
            </a:r>
            <a:r>
              <a:rPr lang="ru-RU" sz="1400" dirty="0" err="1" smtClean="0"/>
              <a:t>матеріалами</a:t>
            </a:r>
            <a:r>
              <a:rPr lang="ru-RU" sz="1400" dirty="0" smtClean="0"/>
              <a:t>, </a:t>
            </a:r>
            <a:r>
              <a:rPr lang="ru-RU" sz="1400" dirty="0" err="1" smtClean="0"/>
              <a:t>відеосюжетами</a:t>
            </a:r>
            <a:r>
              <a:rPr lang="ru-RU" sz="1400" dirty="0" smtClean="0"/>
              <a:t>. </a:t>
            </a:r>
            <a:r>
              <a:rPr lang="ru-RU" sz="1400" dirty="0" err="1" smtClean="0"/>
              <a:t>Додатково</a:t>
            </a:r>
            <a:r>
              <a:rPr lang="ru-RU" sz="1400" dirty="0" smtClean="0"/>
              <a:t> до </a:t>
            </a:r>
            <a:r>
              <a:rPr lang="ru-RU" sz="1400" dirty="0" err="1" smtClean="0"/>
              <a:t>колекцій</a:t>
            </a:r>
            <a:r>
              <a:rPr lang="ru-RU" sz="1400" dirty="0" smtClean="0"/>
              <a:t> </a:t>
            </a:r>
            <a:r>
              <a:rPr lang="ru-RU" sz="1400" dirty="0" err="1" smtClean="0"/>
              <a:t>графічних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відеоматеріалів</a:t>
            </a:r>
            <a:r>
              <a:rPr lang="ru-RU" sz="1400" dirty="0" smtClean="0"/>
              <a:t> та текстового блока в </a:t>
            </a:r>
            <a:r>
              <a:rPr lang="ru-RU" sz="1400" dirty="0" err="1" smtClean="0"/>
              <a:t>атласі</a:t>
            </a:r>
            <a:r>
              <a:rPr lang="ru-RU" sz="1400" dirty="0" smtClean="0"/>
              <a:t> </a:t>
            </a:r>
            <a:r>
              <a:rPr lang="ru-RU" sz="1400" dirty="0" err="1" smtClean="0"/>
              <a:t>міститься</a:t>
            </a:r>
            <a:r>
              <a:rPr lang="ru-RU" sz="1400" dirty="0" smtClean="0"/>
              <a:t> блок для контролю </a:t>
            </a:r>
            <a:r>
              <a:rPr lang="ru-RU" sz="1400" dirty="0" err="1" smtClean="0"/>
              <a:t>або</a:t>
            </a:r>
            <a:r>
              <a:rPr lang="ru-RU" sz="1400" dirty="0" smtClean="0"/>
              <a:t> </a:t>
            </a:r>
            <a:r>
              <a:rPr lang="ru-RU" sz="1400" dirty="0" err="1" smtClean="0"/>
              <a:t>самоперевірки</a:t>
            </a:r>
            <a:r>
              <a:rPr lang="ru-RU" sz="1400" dirty="0" smtClean="0"/>
              <a:t> </a:t>
            </a:r>
            <a:r>
              <a:rPr lang="ru-RU" sz="1400" dirty="0" err="1" smtClean="0"/>
              <a:t>знань</a:t>
            </a:r>
            <a:r>
              <a:rPr lang="ru-RU" sz="1400" dirty="0" smtClean="0"/>
              <a:t> </a:t>
            </a:r>
            <a:r>
              <a:rPr lang="ru-RU" sz="1400" dirty="0" err="1" smtClean="0"/>
              <a:t>учнів</a:t>
            </a:r>
            <a:r>
              <a:rPr lang="ru-RU" sz="1400" dirty="0" smtClean="0"/>
              <a:t>. Для </a:t>
            </a:r>
            <a:r>
              <a:rPr lang="ru-RU" sz="1400" dirty="0" err="1" smtClean="0"/>
              <a:t>звернення</a:t>
            </a:r>
            <a:r>
              <a:rPr lang="ru-RU" sz="1400" dirty="0" smtClean="0"/>
              <a:t> до них </a:t>
            </a:r>
            <a:r>
              <a:rPr lang="ru-RU" sz="1400" dirty="0" err="1" smtClean="0"/>
              <a:t>матеріалів</a:t>
            </a:r>
            <a:r>
              <a:rPr lang="ru-RU" sz="1400" dirty="0" smtClean="0"/>
              <a:t> </a:t>
            </a:r>
            <a:r>
              <a:rPr lang="ru-RU" sz="1400" dirty="0" err="1" smtClean="0"/>
              <a:t>використовують</a:t>
            </a:r>
            <a:r>
              <a:rPr lang="ru-RU" sz="1400" dirty="0" smtClean="0"/>
              <a:t> кнопки, </a:t>
            </a:r>
            <a:r>
              <a:rPr lang="ru-RU" sz="1400" dirty="0" err="1" smtClean="0"/>
              <a:t>призначення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яких</a:t>
            </a:r>
            <a:r>
              <a:rPr lang="ru-RU" sz="1400" dirty="0" smtClean="0"/>
              <a:t> наведено в </a:t>
            </a:r>
            <a:r>
              <a:rPr lang="ru-RU" sz="1400" dirty="0" err="1" smtClean="0"/>
              <a:t>таблиці</a:t>
            </a:r>
            <a:endParaRPr lang="ru-RU" sz="1400" dirty="0" smtClean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14900" y="2269331"/>
            <a:ext cx="38100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Програмні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 </a:t>
            </a:r>
            <a:r>
              <a:rPr lang="ru-RU" dirty="0" err="1" smtClean="0"/>
              <a:t>навчального</a:t>
            </a:r>
            <a:r>
              <a:rPr lang="ru-RU" dirty="0" smtClean="0"/>
              <a:t> </a:t>
            </a:r>
            <a:r>
              <a:rPr lang="ru-RU" dirty="0" err="1" smtClean="0"/>
              <a:t>призначення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39F6-C3D7-4E19-9414-C85EEFC7446B}" type="datetime1">
              <a:rPr lang="uk-UA" smtClean="0"/>
              <a:pPr/>
              <a:t>18.06.2012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643470" cy="4986358"/>
          </a:xfrm>
        </p:spPr>
        <p:txBody>
          <a:bodyPr>
            <a:normAutofit fontScale="55000" lnSpcReduction="20000"/>
          </a:bodyPr>
          <a:lstStyle/>
          <a:p>
            <a:pPr marL="0" indent="361950">
              <a:buNone/>
            </a:pPr>
            <a:r>
              <a:rPr lang="ru-RU" dirty="0" smtClean="0"/>
              <a:t>Коли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виконуєте</a:t>
            </a:r>
            <a:r>
              <a:rPr lang="ru-RU" dirty="0" smtClean="0"/>
              <a:t> </a:t>
            </a:r>
            <a:r>
              <a:rPr lang="ru-RU" dirty="0" err="1" smtClean="0"/>
              <a:t>домашнє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, </a:t>
            </a:r>
            <a:r>
              <a:rPr lang="ru-RU" dirty="0" err="1" smtClean="0"/>
              <a:t>добираєте</a:t>
            </a:r>
            <a:r>
              <a:rPr lang="ru-RU" dirty="0" smtClean="0"/>
              <a:t> </a:t>
            </a:r>
            <a:r>
              <a:rPr lang="ru-RU" dirty="0" err="1" smtClean="0"/>
              <a:t>матеріал</a:t>
            </a:r>
            <a:r>
              <a:rPr lang="ru-RU" dirty="0" smtClean="0"/>
              <a:t> для </a:t>
            </a:r>
            <a:r>
              <a:rPr lang="ru-RU" dirty="0" err="1" smtClean="0"/>
              <a:t>написання</a:t>
            </a:r>
            <a:r>
              <a:rPr lang="ru-RU" dirty="0" smtClean="0"/>
              <a:t> реферату, </a:t>
            </a:r>
            <a:r>
              <a:rPr lang="ru-RU" dirty="0" err="1" smtClean="0"/>
              <a:t>готуєтеся</a:t>
            </a:r>
            <a:r>
              <a:rPr lang="ru-RU" dirty="0" smtClean="0"/>
              <a:t> до </a:t>
            </a:r>
            <a:r>
              <a:rPr lang="ru-RU" dirty="0" err="1" smtClean="0"/>
              <a:t>контрольної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, вам </a:t>
            </a:r>
            <a:r>
              <a:rPr lang="ru-RU" dirty="0" err="1" smtClean="0"/>
              <a:t>потрібні</a:t>
            </a:r>
            <a:r>
              <a:rPr lang="ru-RU" dirty="0" smtClean="0"/>
              <a:t> </a:t>
            </a:r>
            <a:r>
              <a:rPr lang="ru-RU" dirty="0" err="1" smtClean="0"/>
              <a:t>різноманітні</a:t>
            </a:r>
            <a:r>
              <a:rPr lang="ru-RU" dirty="0" smtClean="0"/>
              <a:t> </a:t>
            </a:r>
            <a:r>
              <a:rPr lang="ru-RU" b="1" dirty="0" err="1" smtClean="0"/>
              <a:t>джерела</a:t>
            </a:r>
            <a:r>
              <a:rPr lang="ru-RU" b="1" dirty="0" smtClean="0"/>
              <a:t> </a:t>
            </a:r>
            <a:r>
              <a:rPr lang="ru-RU" b="1" dirty="0" err="1" smtClean="0"/>
              <a:t>інформації</a:t>
            </a:r>
            <a:r>
              <a:rPr lang="ru-RU" dirty="0" smtClean="0"/>
              <a:t>. </a:t>
            </a:r>
            <a:endParaRPr lang="en-US" dirty="0" smtClean="0"/>
          </a:p>
          <a:p>
            <a:pPr marL="0" indent="361950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навчальних</a:t>
            </a:r>
            <a:r>
              <a:rPr lang="ru-RU" dirty="0" smtClean="0"/>
              <a:t> </a:t>
            </a:r>
            <a:r>
              <a:rPr lang="ru-RU" dirty="0" err="1" smtClean="0"/>
              <a:t>завдань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використовуєте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різноманітні</a:t>
            </a:r>
            <a:r>
              <a:rPr lang="ru-RU" dirty="0" smtClean="0"/>
              <a:t> </a:t>
            </a:r>
            <a:r>
              <a:rPr lang="ru-RU" dirty="0" err="1" smtClean="0"/>
              <a:t>електронні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b="1" dirty="0" err="1" smtClean="0"/>
              <a:t>ресурси</a:t>
            </a:r>
            <a:r>
              <a:rPr lang="ru-RU" b="1" dirty="0" smtClean="0"/>
              <a:t> </a:t>
            </a:r>
            <a:r>
              <a:rPr lang="ru-RU" b="1" dirty="0" err="1" smtClean="0"/>
              <a:t>Інтернету</a:t>
            </a:r>
            <a:r>
              <a:rPr lang="ru-RU" dirty="0" smtClean="0"/>
              <a:t>, </a:t>
            </a:r>
            <a:r>
              <a:rPr lang="ru-RU" b="1" dirty="0" err="1" smtClean="0"/>
              <a:t>електронні</a:t>
            </a:r>
            <a:r>
              <a:rPr lang="ru-RU" b="1" dirty="0" smtClean="0"/>
              <a:t> </a:t>
            </a:r>
            <a:r>
              <a:rPr lang="ru-RU" b="1" dirty="0" err="1" smtClean="0"/>
              <a:t>енциклопедії</a:t>
            </a:r>
            <a:r>
              <a:rPr lang="ru-RU" b="1" dirty="0" smtClean="0"/>
              <a:t>, </a:t>
            </a:r>
            <a:r>
              <a:rPr lang="ru-RU" b="1" dirty="0" err="1" smtClean="0"/>
              <a:t>галереї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зображень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b="1" dirty="0" err="1" smtClean="0"/>
              <a:t>прикладні</a:t>
            </a:r>
            <a:r>
              <a:rPr lang="ru-RU" b="1" dirty="0" smtClean="0"/>
              <a:t> </a:t>
            </a:r>
            <a:r>
              <a:rPr lang="ru-RU" b="1" dirty="0" err="1" smtClean="0"/>
              <a:t>програми</a:t>
            </a:r>
            <a:r>
              <a:rPr lang="ru-RU" b="1" dirty="0" smtClean="0"/>
              <a:t> </a:t>
            </a:r>
            <a:r>
              <a:rPr lang="ru-RU" b="1" dirty="0" err="1" smtClean="0"/>
              <a:t>загального</a:t>
            </a:r>
            <a:r>
              <a:rPr lang="ru-RU" b="1" dirty="0" smtClean="0"/>
              <a:t> </a:t>
            </a:r>
            <a:r>
              <a:rPr lang="ru-RU" b="1" dirty="0" err="1" smtClean="0"/>
              <a:t>призначення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для </a:t>
            </a: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розрахунків</a:t>
            </a:r>
            <a:r>
              <a:rPr lang="ru-RU" dirty="0" smtClean="0"/>
              <a:t> (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b="1" dirty="0" smtClean="0"/>
              <a:t>Калькулятор</a:t>
            </a:r>
            <a:r>
              <a:rPr lang="ru-RU" dirty="0" smtClean="0"/>
              <a:t>), для </a:t>
            </a:r>
            <a:r>
              <a:rPr lang="ru-RU" dirty="0" err="1" smtClean="0"/>
              <a:t>підготовки</a:t>
            </a:r>
            <a:r>
              <a:rPr lang="ru-RU" dirty="0" smtClean="0"/>
              <a:t> </a:t>
            </a:r>
            <a:r>
              <a:rPr lang="ru-RU" dirty="0" err="1" smtClean="0"/>
              <a:t>рефератів</a:t>
            </a:r>
            <a:r>
              <a:rPr lang="ru-RU" dirty="0" smtClean="0"/>
              <a:t> (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текстовий</a:t>
            </a:r>
            <a:r>
              <a:rPr lang="ru-RU" dirty="0" smtClean="0"/>
              <a:t> </a:t>
            </a:r>
            <a:r>
              <a:rPr lang="ru-RU" dirty="0" err="1" smtClean="0"/>
              <a:t>процесор</a:t>
            </a:r>
            <a:r>
              <a:rPr lang="ru-RU" dirty="0" smtClean="0"/>
              <a:t> </a:t>
            </a:r>
            <a:r>
              <a:rPr lang="en-US" b="1" dirty="0" smtClean="0"/>
              <a:t>Word </a:t>
            </a:r>
            <a:r>
              <a:rPr lang="ru-RU" dirty="0" smtClean="0"/>
              <a:t>2007), для </a:t>
            </a:r>
            <a:r>
              <a:rPr lang="ru-RU" dirty="0" err="1" smtClean="0"/>
              <a:t>створення</a:t>
            </a:r>
            <a:r>
              <a:rPr lang="ru-RU" dirty="0" smtClean="0"/>
              <a:t> та </a:t>
            </a:r>
            <a:r>
              <a:rPr lang="ru-RU" dirty="0" err="1" smtClean="0"/>
              <a:t>редагування</a:t>
            </a:r>
            <a:r>
              <a:rPr lang="ru-RU" dirty="0" smtClean="0"/>
              <a:t> </a:t>
            </a:r>
            <a:r>
              <a:rPr lang="ru-RU" dirty="0" err="1" smtClean="0"/>
              <a:t>рисунків</a:t>
            </a:r>
            <a:r>
              <a:rPr lang="ru-RU" dirty="0" smtClean="0"/>
              <a:t> (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графічний</a:t>
            </a:r>
            <a:r>
              <a:rPr lang="ru-RU" dirty="0" smtClean="0"/>
              <a:t> редактор </a:t>
            </a:r>
            <a:r>
              <a:rPr lang="en-US" b="1" dirty="0" smtClean="0"/>
              <a:t>Paint</a:t>
            </a:r>
            <a:r>
              <a:rPr lang="ru-RU" b="1" dirty="0" smtClean="0"/>
              <a:t>)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r>
              <a:rPr lang="ru-RU" dirty="0" smtClean="0"/>
              <a:t>Разом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, </a:t>
            </a:r>
            <a:r>
              <a:rPr lang="ru-RU" dirty="0" err="1" smtClean="0"/>
              <a:t>існує</a:t>
            </a:r>
            <a:r>
              <a:rPr lang="ru-RU" dirty="0" smtClean="0"/>
              <a:t> </a:t>
            </a:r>
            <a:r>
              <a:rPr lang="ru-RU" dirty="0" err="1" smtClean="0"/>
              <a:t>цілий</a:t>
            </a:r>
            <a:r>
              <a:rPr lang="ru-RU" dirty="0" smtClean="0"/>
              <a:t> ряд </a:t>
            </a:r>
            <a:r>
              <a:rPr lang="ru-RU" dirty="0" err="1" smtClean="0"/>
              <a:t>програм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безпосередньо</a:t>
            </a:r>
            <a:r>
              <a:rPr lang="ru-RU" dirty="0" smtClean="0"/>
              <a:t> </a:t>
            </a:r>
            <a:r>
              <a:rPr lang="ru-RU" dirty="0" err="1" smtClean="0"/>
              <a:t>призначені</a:t>
            </a:r>
            <a:r>
              <a:rPr lang="ru-RU" dirty="0" smtClean="0"/>
              <a:t> для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.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b="1" dirty="0" err="1" smtClean="0"/>
              <a:t>програмними</a:t>
            </a:r>
            <a:r>
              <a:rPr lang="ru-RU" b="1" dirty="0" smtClean="0"/>
              <a:t> </a:t>
            </a:r>
            <a:r>
              <a:rPr lang="ru-RU" b="1" dirty="0" err="1" smtClean="0"/>
              <a:t>засобами</a:t>
            </a:r>
            <a:r>
              <a:rPr lang="ru-RU" b="1" dirty="0" smtClean="0"/>
              <a:t> </a:t>
            </a:r>
            <a:r>
              <a:rPr lang="ru-RU" b="1" dirty="0" err="1" smtClean="0"/>
              <a:t>навчального</a:t>
            </a:r>
            <a:r>
              <a:rPr lang="ru-RU" b="1" dirty="0" smtClean="0"/>
              <a:t> </a:t>
            </a:r>
            <a:r>
              <a:rPr lang="ru-RU" b="1" dirty="0" err="1" smtClean="0"/>
              <a:t>призначення</a:t>
            </a:r>
            <a:r>
              <a:rPr lang="ru-RU" b="1" dirty="0" smtClean="0"/>
              <a:t>,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b="1" dirty="0" err="1" smtClean="0"/>
              <a:t>педагогічними</a:t>
            </a:r>
            <a:r>
              <a:rPr lang="ru-RU" b="1" dirty="0" smtClean="0"/>
              <a:t> </a:t>
            </a:r>
            <a:r>
              <a:rPr lang="ru-RU" b="1" dirty="0" err="1" smtClean="0"/>
              <a:t>програмними</a:t>
            </a:r>
            <a:r>
              <a:rPr lang="ru-RU" b="1" dirty="0" smtClean="0"/>
              <a:t> </a:t>
            </a:r>
            <a:r>
              <a:rPr lang="ru-RU" b="1" dirty="0" err="1" smtClean="0"/>
              <a:t>засобами</a:t>
            </a:r>
            <a:r>
              <a:rPr lang="ru-RU" b="1" dirty="0" smtClean="0"/>
              <a:t> </a:t>
            </a:r>
            <a:r>
              <a:rPr lang="ru-RU" dirty="0" smtClean="0"/>
              <a:t>(ППЗ). Прикладами таких </a:t>
            </a:r>
            <a:r>
              <a:rPr lang="ru-RU" dirty="0" err="1" smtClean="0"/>
              <a:t>програм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Програмно-методичний</a:t>
            </a:r>
            <a:r>
              <a:rPr lang="ru-RU" dirty="0" smtClean="0"/>
              <a:t> комплекс «</a:t>
            </a:r>
            <a:r>
              <a:rPr lang="ru-RU" b="1" i="1" dirty="0" err="1" smtClean="0"/>
              <a:t>Таблиця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Менделєєва</a:t>
            </a:r>
            <a:r>
              <a:rPr lang="ru-RU" dirty="0" smtClean="0"/>
              <a:t>», </a:t>
            </a:r>
            <a:r>
              <a:rPr lang="ru-RU" dirty="0" err="1" smtClean="0"/>
              <a:t>Електронний</a:t>
            </a:r>
            <a:r>
              <a:rPr lang="ru-RU" dirty="0" smtClean="0"/>
              <a:t> </a:t>
            </a:r>
            <a:r>
              <a:rPr lang="ru-RU" dirty="0" err="1" smtClean="0"/>
              <a:t>посібник</a:t>
            </a:r>
            <a:r>
              <a:rPr lang="ru-RU" dirty="0" smtClean="0"/>
              <a:t> «</a:t>
            </a:r>
            <a:r>
              <a:rPr lang="ru-RU" b="1" i="1" dirty="0" err="1" smtClean="0"/>
              <a:t>Біологія</a:t>
            </a:r>
            <a:r>
              <a:rPr lang="ru-RU" b="1" i="1" dirty="0" smtClean="0"/>
              <a:t> 8-9</a:t>
            </a:r>
            <a:r>
              <a:rPr lang="ru-RU" dirty="0" smtClean="0"/>
              <a:t>», </a:t>
            </a:r>
            <a:r>
              <a:rPr lang="ru-RU" dirty="0" err="1" smtClean="0"/>
              <a:t>Програмне</a:t>
            </a:r>
            <a:r>
              <a:rPr lang="ru-RU" dirty="0" smtClean="0"/>
              <a:t> </a:t>
            </a:r>
            <a:r>
              <a:rPr lang="ru-RU" dirty="0" err="1" smtClean="0"/>
              <a:t>середовище</a:t>
            </a:r>
            <a:r>
              <a:rPr lang="ru-RU" dirty="0" smtClean="0"/>
              <a:t> «</a:t>
            </a:r>
            <a:r>
              <a:rPr lang="ru-RU" b="1" i="1" dirty="0" smtClean="0"/>
              <a:t>Система </a:t>
            </a:r>
            <a:r>
              <a:rPr lang="ru-RU" b="1" i="1" dirty="0" err="1" smtClean="0"/>
              <a:t>лінійних</a:t>
            </a:r>
            <a:r>
              <a:rPr lang="ru-RU" b="1" i="1" dirty="0" smtClean="0"/>
              <a:t> </a:t>
            </a:r>
            <a:r>
              <a:rPr lang="ru-RU" b="1" i="1" dirty="0" err="1" smtClean="0"/>
              <a:t>рівнянь</a:t>
            </a:r>
            <a:r>
              <a:rPr lang="ru-RU" dirty="0" smtClean="0"/>
              <a:t>» та </a:t>
            </a:r>
            <a:r>
              <a:rPr lang="ru-RU" dirty="0" err="1" smtClean="0"/>
              <a:t>інші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використову</a:t>
            </a:r>
            <a:r>
              <a:rPr lang="uk-UA" dirty="0" err="1" smtClean="0"/>
              <a:t>ються</a:t>
            </a:r>
            <a:r>
              <a:rPr lang="ru-RU" dirty="0" smtClean="0"/>
              <a:t> на уроках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підготовки</a:t>
            </a:r>
            <a:r>
              <a:rPr lang="ru-RU" dirty="0" smtClean="0"/>
              <a:t> до </a:t>
            </a:r>
            <a:r>
              <a:rPr lang="ru-RU" dirty="0" err="1" smtClean="0"/>
              <a:t>навчальних</a:t>
            </a:r>
            <a:r>
              <a:rPr lang="ru-RU" dirty="0" smtClean="0"/>
              <a:t> занять у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класах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1285860"/>
            <a:ext cx="418147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3714752"/>
            <a:ext cx="3071834" cy="2686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4294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Призначення</a:t>
            </a:r>
            <a:r>
              <a:rPr lang="ru-RU" dirty="0" smtClean="0"/>
              <a:t> кнопок у </a:t>
            </a:r>
            <a:r>
              <a:rPr lang="ru-RU" dirty="0" err="1" smtClean="0"/>
              <a:t>вікні</a:t>
            </a:r>
            <a:r>
              <a:rPr lang="ru-RU" dirty="0" smtClean="0"/>
              <a:t> </a:t>
            </a:r>
            <a:r>
              <a:rPr lang="ru-RU" dirty="0" err="1" smtClean="0"/>
              <a:t>Електронного</a:t>
            </a:r>
            <a:r>
              <a:rPr lang="ru-RU" dirty="0" smtClean="0"/>
              <a:t> атласу </a:t>
            </a:r>
            <a:r>
              <a:rPr lang="ru-RU" dirty="0" err="1" smtClean="0"/>
              <a:t>з</a:t>
            </a:r>
            <a:r>
              <a:rPr lang="ru-RU" dirty="0" smtClean="0"/>
              <a:t> курсу «</a:t>
            </a:r>
            <a:r>
              <a:rPr lang="ru-RU" dirty="0" err="1" smtClean="0"/>
              <a:t>Історія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» 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40</a:t>
            </a:fld>
            <a:endParaRPr lang="ru-RU"/>
          </a:p>
        </p:txBody>
      </p:sp>
      <p:graphicFrame>
        <p:nvGraphicFramePr>
          <p:cNvPr id="7" name="Схема 6"/>
          <p:cNvGraphicFramePr/>
          <p:nvPr/>
        </p:nvGraphicFramePr>
        <p:xfrm>
          <a:off x="214282" y="1643050"/>
          <a:ext cx="8643998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Призначення</a:t>
            </a:r>
            <a:r>
              <a:rPr lang="ru-RU" dirty="0" smtClean="0"/>
              <a:t> кнопок у </a:t>
            </a:r>
            <a:r>
              <a:rPr lang="ru-RU" dirty="0" err="1" smtClean="0"/>
              <a:t>вікні</a:t>
            </a:r>
            <a:r>
              <a:rPr lang="ru-RU" dirty="0" smtClean="0"/>
              <a:t> </a:t>
            </a:r>
            <a:r>
              <a:rPr lang="ru-RU" dirty="0" err="1" smtClean="0"/>
              <a:t>Електронного</a:t>
            </a:r>
            <a:r>
              <a:rPr lang="ru-RU" dirty="0" smtClean="0"/>
              <a:t> атласу </a:t>
            </a:r>
            <a:r>
              <a:rPr lang="ru-RU" dirty="0" err="1" smtClean="0"/>
              <a:t>з</a:t>
            </a:r>
            <a:r>
              <a:rPr lang="ru-RU" dirty="0" smtClean="0"/>
              <a:t> курсу «</a:t>
            </a:r>
            <a:r>
              <a:rPr lang="ru-RU" dirty="0" err="1" smtClean="0"/>
              <a:t>Історія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» 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41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85000" lnSpcReduction="10000"/>
          </a:bodyPr>
          <a:lstStyle/>
          <a:p>
            <a:pPr marL="0" indent="354013">
              <a:buNone/>
            </a:pPr>
            <a:r>
              <a:rPr lang="ru-RU" dirty="0" smtClean="0"/>
              <a:t> </a:t>
            </a:r>
            <a:r>
              <a:rPr lang="ru-RU" dirty="0" err="1" smtClean="0"/>
              <a:t>Хронологічна</a:t>
            </a:r>
            <a:r>
              <a:rPr lang="ru-RU" dirty="0" smtClean="0"/>
              <a:t> </a:t>
            </a:r>
            <a:r>
              <a:rPr lang="ru-RU" dirty="0" err="1" smtClean="0"/>
              <a:t>таблиця</a:t>
            </a:r>
            <a:r>
              <a:rPr lang="ru-RU" dirty="0" smtClean="0"/>
              <a:t> у </a:t>
            </a:r>
            <a:r>
              <a:rPr lang="ru-RU" dirty="0" err="1" smtClean="0"/>
              <a:t>складі</a:t>
            </a:r>
            <a:r>
              <a:rPr lang="ru-RU" dirty="0" smtClean="0"/>
              <a:t> атласу </a:t>
            </a:r>
            <a:r>
              <a:rPr lang="ru-RU" dirty="0" err="1" smtClean="0"/>
              <a:t>містить</a:t>
            </a:r>
            <a:r>
              <a:rPr lang="ru-RU" dirty="0" smtClean="0"/>
              <a:t> короткий </a:t>
            </a:r>
            <a:r>
              <a:rPr lang="ru-RU" dirty="0" err="1" smtClean="0"/>
              <a:t>опис</a:t>
            </a:r>
            <a:r>
              <a:rPr lang="ru-RU" dirty="0" smtClean="0"/>
              <a:t>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подій</a:t>
            </a:r>
            <a:r>
              <a:rPr lang="ru-RU" dirty="0" smtClean="0"/>
              <a:t> названого </a:t>
            </a:r>
            <a:r>
              <a:rPr lang="ru-RU" dirty="0" err="1" smtClean="0"/>
              <a:t>періоду</a:t>
            </a:r>
            <a:r>
              <a:rPr lang="ru-RU" dirty="0" smtClean="0"/>
              <a:t>. </a:t>
            </a:r>
          </a:p>
          <a:p>
            <a:pPr marL="0" indent="354013">
              <a:buNone/>
            </a:pPr>
            <a:r>
              <a:rPr lang="ru-RU" dirty="0" smtClean="0"/>
              <a:t>У словнику атласу </a:t>
            </a:r>
            <a:r>
              <a:rPr lang="ru-RU" dirty="0" err="1" smtClean="0"/>
              <a:t>зібрані</a:t>
            </a:r>
            <a:r>
              <a:rPr lang="ru-RU" dirty="0" smtClean="0"/>
              <a:t>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терміни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в </a:t>
            </a:r>
            <a:r>
              <a:rPr lang="ru-RU" dirty="0" err="1" smtClean="0"/>
              <a:t>тексті</a:t>
            </a:r>
            <a:r>
              <a:rPr lang="ru-RU" dirty="0" smtClean="0"/>
              <a:t> для </a:t>
            </a:r>
            <a:r>
              <a:rPr lang="ru-RU" dirty="0" err="1" smtClean="0"/>
              <a:t>опису</a:t>
            </a:r>
            <a:r>
              <a:rPr lang="ru-RU" dirty="0" smtClean="0"/>
              <a:t> </a:t>
            </a:r>
            <a:r>
              <a:rPr lang="ru-RU" dirty="0" err="1" smtClean="0"/>
              <a:t>історичних</a:t>
            </a:r>
            <a:r>
              <a:rPr lang="ru-RU" dirty="0" smtClean="0"/>
              <a:t> </a:t>
            </a:r>
            <a:r>
              <a:rPr lang="ru-RU" dirty="0" err="1" smtClean="0"/>
              <a:t>подій</a:t>
            </a:r>
            <a:r>
              <a:rPr lang="ru-RU" dirty="0" smtClean="0"/>
              <a:t>, та </a:t>
            </a:r>
            <a:r>
              <a:rPr lang="ru-RU" dirty="0" err="1" smtClean="0"/>
              <a:t>їхні</a:t>
            </a:r>
            <a:r>
              <a:rPr lang="ru-RU" dirty="0" smtClean="0"/>
              <a:t> </a:t>
            </a:r>
            <a:r>
              <a:rPr lang="ru-RU" dirty="0" err="1" smtClean="0"/>
              <a:t>пояснення</a:t>
            </a:r>
            <a:r>
              <a:rPr lang="ru-RU" dirty="0" smtClean="0"/>
              <a:t>.</a:t>
            </a:r>
          </a:p>
          <a:p>
            <a:pPr marL="0" indent="354013">
              <a:buNone/>
            </a:pPr>
            <a:r>
              <a:rPr lang="ru-RU" dirty="0" smtClean="0"/>
              <a:t>За результатами </a:t>
            </a:r>
            <a:r>
              <a:rPr lang="ru-RU" dirty="0" err="1" smtClean="0"/>
              <a:t>тестування</a:t>
            </a:r>
            <a:r>
              <a:rPr lang="ru-RU" dirty="0" smtClean="0"/>
              <a:t> </a:t>
            </a:r>
            <a:r>
              <a:rPr lang="ru-RU" dirty="0" err="1" smtClean="0"/>
              <a:t>учні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не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дізнатися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правильних</a:t>
            </a:r>
            <a:r>
              <a:rPr lang="ru-RU" dirty="0" smtClean="0"/>
              <a:t> </a:t>
            </a:r>
            <a:r>
              <a:rPr lang="ru-RU" dirty="0" err="1" smtClean="0"/>
              <a:t>відповідей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побачити</a:t>
            </a:r>
            <a:r>
              <a:rPr lang="ru-RU" dirty="0" smtClean="0"/>
              <a:t> та </a:t>
            </a:r>
            <a:r>
              <a:rPr lang="ru-RU" dirty="0" err="1" smtClean="0"/>
              <a:t>проаналізувати</a:t>
            </a:r>
            <a:r>
              <a:rPr lang="ru-RU" dirty="0" smtClean="0"/>
              <a:t> </a:t>
            </a:r>
            <a:r>
              <a:rPr lang="ru-RU" dirty="0" err="1" smtClean="0"/>
              <a:t>власні</a:t>
            </a:r>
            <a:r>
              <a:rPr lang="ru-RU" dirty="0" smtClean="0"/>
              <a:t> </a:t>
            </a:r>
            <a:r>
              <a:rPr lang="ru-RU" dirty="0" err="1" smtClean="0"/>
              <a:t>відповіді</a:t>
            </a:r>
            <a:r>
              <a:rPr lang="ru-RU" dirty="0" smtClean="0"/>
              <a:t>, </a:t>
            </a:r>
            <a:r>
              <a:rPr lang="ru-RU" dirty="0" err="1" smtClean="0"/>
              <a:t>порівняти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наведеними</a:t>
            </a:r>
            <a:r>
              <a:rPr lang="ru-RU" dirty="0" smtClean="0"/>
              <a:t> </a:t>
            </a:r>
            <a:r>
              <a:rPr lang="ru-RU" dirty="0" err="1" smtClean="0"/>
              <a:t>правильними</a:t>
            </a:r>
            <a:r>
              <a:rPr lang="ru-RU" dirty="0" smtClean="0"/>
              <a:t> </a:t>
            </a:r>
            <a:r>
              <a:rPr lang="ru-RU" dirty="0" err="1" smtClean="0"/>
              <a:t>відповідями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643050"/>
            <a:ext cx="4455048" cy="442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18.06.2012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4786347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785926"/>
            <a:ext cx="4038600" cy="461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Програмн</a:t>
            </a:r>
            <a:r>
              <a:rPr lang="uk-UA" dirty="0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 </a:t>
            </a:r>
            <a:r>
              <a:rPr lang="ru-RU" dirty="0" err="1" smtClean="0"/>
              <a:t>навчального</a:t>
            </a:r>
            <a:r>
              <a:rPr lang="ru-RU" dirty="0" smtClean="0"/>
              <a:t> </a:t>
            </a:r>
            <a:r>
              <a:rPr lang="ru-RU" dirty="0" err="1" smtClean="0"/>
              <a:t>призначення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270248" cy="4986358"/>
          </a:xfrm>
        </p:spPr>
        <p:txBody>
          <a:bodyPr>
            <a:normAutofit fontScale="62500" lnSpcReduction="20000"/>
          </a:bodyPr>
          <a:lstStyle/>
          <a:p>
            <a:pPr marL="0" indent="361950">
              <a:buNone/>
            </a:pPr>
            <a:r>
              <a:rPr lang="ru-RU" dirty="0" err="1" smtClean="0"/>
              <a:t>Перевагою</a:t>
            </a:r>
            <a:r>
              <a:rPr lang="ru-RU" dirty="0" smtClean="0"/>
              <a:t> </a:t>
            </a:r>
            <a:r>
              <a:rPr lang="ru-RU" dirty="0" err="1" smtClean="0"/>
              <a:t>програмних</a:t>
            </a:r>
            <a:r>
              <a:rPr lang="ru-RU" dirty="0" smtClean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 </a:t>
            </a:r>
            <a:r>
              <a:rPr lang="ru-RU" dirty="0" err="1" smtClean="0"/>
              <a:t>навчального</a:t>
            </a:r>
            <a:r>
              <a:rPr lang="ru-RU" dirty="0" smtClean="0"/>
              <a:t> </a:t>
            </a:r>
            <a:r>
              <a:rPr lang="ru-RU" dirty="0" err="1" smtClean="0"/>
              <a:t>призначення</a:t>
            </a:r>
            <a:r>
              <a:rPr lang="ru-RU" dirty="0" smtClean="0"/>
              <a:t> </a:t>
            </a:r>
            <a:r>
              <a:rPr lang="ru-RU" dirty="0" err="1" smtClean="0"/>
              <a:t>порівняно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традиційними</a:t>
            </a:r>
            <a:r>
              <a:rPr lang="ru-RU" dirty="0" smtClean="0"/>
              <a:t> </a:t>
            </a:r>
            <a:r>
              <a:rPr lang="ru-RU" dirty="0" err="1" smtClean="0"/>
              <a:t>засобами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наявність</a:t>
            </a:r>
            <a:r>
              <a:rPr lang="ru-RU" dirty="0" smtClean="0"/>
              <a:t> </a:t>
            </a:r>
            <a:r>
              <a:rPr lang="ru-RU" dirty="0" err="1" smtClean="0"/>
              <a:t>зручних</a:t>
            </a:r>
            <a:r>
              <a:rPr lang="ru-RU" dirty="0" smtClean="0"/>
              <a:t> у </a:t>
            </a:r>
            <a:r>
              <a:rPr lang="ru-RU" dirty="0" err="1" smtClean="0"/>
              <a:t>використанні</a:t>
            </a:r>
            <a:r>
              <a:rPr lang="ru-RU" dirty="0" smtClean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 </a:t>
            </a:r>
            <a:r>
              <a:rPr lang="ru-RU" dirty="0" err="1" smtClean="0"/>
              <a:t>візуалізації</a:t>
            </a:r>
            <a:r>
              <a:rPr lang="ru-RU" dirty="0" smtClean="0"/>
              <a:t> </a:t>
            </a:r>
            <a:r>
              <a:rPr lang="ru-RU" dirty="0" err="1" smtClean="0"/>
              <a:t>навчального</a:t>
            </a:r>
            <a:r>
              <a:rPr lang="ru-RU" dirty="0" smtClean="0"/>
              <a:t> </a:t>
            </a:r>
            <a:r>
              <a:rPr lang="ru-RU" dirty="0" err="1" smtClean="0"/>
              <a:t>матеріалу</a:t>
            </a:r>
            <a:r>
              <a:rPr lang="ru-RU" dirty="0" smtClean="0"/>
              <a:t>: </a:t>
            </a:r>
            <a:r>
              <a:rPr lang="ru-RU" dirty="0" err="1" smtClean="0"/>
              <a:t>статичне</a:t>
            </a:r>
            <a:r>
              <a:rPr lang="ru-RU" dirty="0" smtClean="0"/>
              <a:t> та </a:t>
            </a:r>
            <a:r>
              <a:rPr lang="ru-RU" dirty="0" err="1" smtClean="0"/>
              <a:t>динамічне</a:t>
            </a:r>
            <a:r>
              <a:rPr lang="ru-RU" dirty="0" smtClean="0"/>
              <a:t> </a:t>
            </a:r>
            <a:r>
              <a:rPr lang="ru-RU" dirty="0" err="1" smtClean="0"/>
              <a:t>представлення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, </a:t>
            </a:r>
            <a:r>
              <a:rPr lang="ru-RU" dirty="0" err="1" smtClean="0"/>
              <a:t>процесів</a:t>
            </a:r>
            <a:r>
              <a:rPr lang="ru-RU" dirty="0" smtClean="0"/>
              <a:t>, </a:t>
            </a:r>
            <a:r>
              <a:rPr lang="ru-RU" dirty="0" err="1" smtClean="0"/>
              <a:t>явищ</a:t>
            </a:r>
            <a:r>
              <a:rPr lang="ru-RU" dirty="0" smtClean="0"/>
              <a:t>,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складових</a:t>
            </a:r>
            <a:r>
              <a:rPr lang="ru-RU" dirty="0" smtClean="0"/>
              <a:t>, </a:t>
            </a:r>
            <a:r>
              <a:rPr lang="ru-RU" dirty="0" err="1" smtClean="0"/>
              <a:t>графічне</a:t>
            </a:r>
            <a:r>
              <a:rPr lang="ru-RU" dirty="0" smtClean="0"/>
              <a:t> </a:t>
            </a:r>
            <a:r>
              <a:rPr lang="ru-RU" dirty="0" err="1" smtClean="0"/>
              <a:t>представлення</a:t>
            </a:r>
            <a:r>
              <a:rPr lang="ru-RU" dirty="0" smtClean="0"/>
              <a:t> </a:t>
            </a:r>
            <a:r>
              <a:rPr lang="ru-RU" dirty="0" err="1" smtClean="0"/>
              <a:t>закономірностей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результатів</a:t>
            </a:r>
            <a:r>
              <a:rPr lang="ru-RU" dirty="0" smtClean="0"/>
              <a:t> </a:t>
            </a:r>
            <a:r>
              <a:rPr lang="ru-RU" dirty="0" err="1" smtClean="0"/>
              <a:t>проведених</a:t>
            </a:r>
            <a:r>
              <a:rPr lang="ru-RU" dirty="0" smtClean="0"/>
              <a:t> </a:t>
            </a:r>
            <a:r>
              <a:rPr lang="ru-RU" dirty="0" err="1" smtClean="0"/>
              <a:t>учнем</a:t>
            </a:r>
            <a:r>
              <a:rPr lang="ru-RU" dirty="0" smtClean="0"/>
              <a:t> </a:t>
            </a:r>
            <a:r>
              <a:rPr lang="ru-RU" dirty="0" err="1" smtClean="0"/>
              <a:t>експериментів</a:t>
            </a:r>
            <a:r>
              <a:rPr lang="ru-RU" dirty="0" smtClean="0"/>
              <a:t>, </a:t>
            </a:r>
            <a:r>
              <a:rPr lang="ru-RU" dirty="0" err="1" smtClean="0"/>
              <a:t>дослідів</a:t>
            </a:r>
            <a:r>
              <a:rPr lang="ru-RU" dirty="0" smtClean="0"/>
              <a:t>, </a:t>
            </a:r>
            <a:r>
              <a:rPr lang="ru-RU" dirty="0" err="1" smtClean="0"/>
              <a:t>розв'язків</a:t>
            </a:r>
            <a:r>
              <a:rPr lang="ru-RU" dirty="0" smtClean="0"/>
              <a:t> задач. </a:t>
            </a:r>
          </a:p>
          <a:p>
            <a:pPr marL="0" indent="361950">
              <a:buNone/>
            </a:pPr>
            <a:r>
              <a:rPr lang="ru-RU" dirty="0" err="1" smtClean="0"/>
              <a:t>Однією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переваг</a:t>
            </a:r>
            <a:r>
              <a:rPr lang="ru-RU" dirty="0" smtClean="0"/>
              <a:t> ППЗ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швидкий</a:t>
            </a:r>
            <a:r>
              <a:rPr lang="ru-RU" dirty="0" smtClean="0"/>
              <a:t> </a:t>
            </a:r>
            <a:r>
              <a:rPr lang="ru-RU" dirty="0" err="1" smtClean="0"/>
              <a:t>зворотний</a:t>
            </a:r>
            <a:r>
              <a:rPr lang="ru-RU" dirty="0" smtClean="0"/>
              <a:t> </a:t>
            </a:r>
            <a:r>
              <a:rPr lang="ru-RU" dirty="0" err="1" smtClean="0"/>
              <a:t>зв'язок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користувачем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засобами</a:t>
            </a:r>
            <a:r>
              <a:rPr lang="ru-RU" dirty="0" smtClean="0"/>
              <a:t> ІКТ,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забезпечує</a:t>
            </a:r>
            <a:r>
              <a:rPr lang="ru-RU" dirty="0" smtClean="0"/>
              <a:t> </a:t>
            </a:r>
            <a:r>
              <a:rPr lang="ru-RU" dirty="0" err="1" smtClean="0"/>
              <a:t>реалізацію</a:t>
            </a:r>
            <a:r>
              <a:rPr lang="ru-RU" dirty="0" smtClean="0"/>
              <a:t> </a:t>
            </a:r>
            <a:r>
              <a:rPr lang="ru-RU" dirty="0" err="1" smtClean="0"/>
              <a:t>діалогу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учнем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учителем,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учнем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програмним</a:t>
            </a:r>
            <a:r>
              <a:rPr lang="ru-RU" dirty="0" smtClean="0"/>
              <a:t> </a:t>
            </a:r>
            <a:r>
              <a:rPr lang="ru-RU" dirty="0" err="1" smtClean="0"/>
              <a:t>навчальним</a:t>
            </a:r>
            <a:r>
              <a:rPr lang="ru-RU" dirty="0" smtClean="0"/>
              <a:t> </a:t>
            </a:r>
            <a:r>
              <a:rPr lang="ru-RU" dirty="0" err="1" smtClean="0"/>
              <a:t>середовищем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ru-RU" dirty="0" err="1" smtClean="0"/>
              <a:t>зворотний</a:t>
            </a:r>
            <a:r>
              <a:rPr lang="ru-RU" dirty="0" smtClean="0"/>
              <a:t> </a:t>
            </a:r>
            <a:r>
              <a:rPr lang="ru-RU" dirty="0" err="1" smtClean="0"/>
              <a:t>зв'язок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b="1" dirty="0" err="1" smtClean="0"/>
              <a:t>інтерактивністю</a:t>
            </a:r>
            <a:r>
              <a:rPr lang="ru-RU" b="1" dirty="0" smtClean="0"/>
              <a:t> </a:t>
            </a:r>
            <a:r>
              <a:rPr lang="ru-RU" b="1" dirty="0" err="1" smtClean="0"/>
              <a:t>програмного</a:t>
            </a:r>
            <a:r>
              <a:rPr lang="ru-RU" b="1" dirty="0" smtClean="0"/>
              <a:t> </a:t>
            </a:r>
            <a:r>
              <a:rPr lang="ru-RU" b="1" dirty="0" err="1" smtClean="0"/>
              <a:t>засобу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використанню</a:t>
            </a:r>
            <a:r>
              <a:rPr lang="ru-RU" dirty="0" smtClean="0"/>
              <a:t> ППЗ, </a:t>
            </a:r>
            <a:r>
              <a:rPr lang="ru-RU" dirty="0" err="1" smtClean="0"/>
              <a:t>навчання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здійснюватись</a:t>
            </a:r>
            <a:r>
              <a:rPr lang="ru-RU" dirty="0" smtClean="0"/>
              <a:t> у тому </a:t>
            </a:r>
            <a:r>
              <a:rPr lang="ru-RU" dirty="0" err="1" smtClean="0"/>
              <a:t>темпі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найбільше</a:t>
            </a:r>
            <a:r>
              <a:rPr lang="ru-RU" dirty="0" smtClean="0"/>
              <a:t> </a:t>
            </a:r>
            <a:r>
              <a:rPr lang="ru-RU" dirty="0" err="1" smtClean="0"/>
              <a:t>задовольняє</a:t>
            </a:r>
            <a:r>
              <a:rPr lang="ru-RU" dirty="0" smtClean="0"/>
              <a:t> </a:t>
            </a:r>
            <a:r>
              <a:rPr lang="ru-RU" dirty="0" err="1" smtClean="0"/>
              <a:t>учнів</a:t>
            </a:r>
            <a:r>
              <a:rPr lang="ru-RU" dirty="0" smtClean="0"/>
              <a:t>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3214686"/>
            <a:ext cx="3157562" cy="31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1059618"/>
            <a:ext cx="314327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err="1" smtClean="0"/>
              <a:t>Педагогічні</a:t>
            </a:r>
            <a:r>
              <a:rPr lang="ru-RU" sz="3600" dirty="0" smtClean="0"/>
              <a:t> </a:t>
            </a:r>
            <a:r>
              <a:rPr lang="ru-RU" sz="3600" dirty="0" err="1" smtClean="0"/>
              <a:t>програмні</a:t>
            </a:r>
            <a:r>
              <a:rPr lang="ru-RU" sz="3600" dirty="0" smtClean="0"/>
              <a:t> </a:t>
            </a:r>
            <a:r>
              <a:rPr lang="ru-RU" sz="3600" dirty="0" err="1" smtClean="0"/>
              <a:t>засоби</a:t>
            </a:r>
            <a:r>
              <a:rPr lang="ru-RU" sz="3600" dirty="0" smtClean="0"/>
              <a:t> </a:t>
            </a:r>
            <a:r>
              <a:rPr lang="ru-RU" sz="3600" dirty="0" err="1" smtClean="0"/>
              <a:t>можна</a:t>
            </a:r>
            <a:r>
              <a:rPr lang="ru-RU" sz="3600" dirty="0" smtClean="0"/>
              <a:t> </a:t>
            </a:r>
            <a:r>
              <a:rPr lang="ru-RU" sz="3600" dirty="0" err="1" smtClean="0"/>
              <a:t>розподілити</a:t>
            </a:r>
            <a:r>
              <a:rPr lang="ru-RU" sz="3600" dirty="0" smtClean="0"/>
              <a:t> на </a:t>
            </a:r>
            <a:r>
              <a:rPr lang="ru-RU" sz="3600" dirty="0" err="1" smtClean="0"/>
              <a:t>такі</a:t>
            </a:r>
            <a:r>
              <a:rPr lang="ru-RU" sz="3600" dirty="0" smtClean="0"/>
              <a:t> </a:t>
            </a:r>
            <a:r>
              <a:rPr lang="ru-RU" sz="3600" dirty="0" err="1" smtClean="0"/>
              <a:t>групи</a:t>
            </a:r>
            <a:r>
              <a:rPr lang="ru-RU" sz="3600" dirty="0" smtClean="0"/>
              <a:t>: 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18.06.2012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180975" indent="-180975">
              <a:buNone/>
            </a:pPr>
            <a:r>
              <a:rPr lang="ru-RU" sz="1200" i="1" dirty="0" smtClean="0"/>
              <a:t>1). </a:t>
            </a:r>
            <a:r>
              <a:rPr lang="ru-RU" sz="1200" i="1" dirty="0" err="1" smtClean="0"/>
              <a:t>Електронні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посібники</a:t>
            </a:r>
            <a:r>
              <a:rPr lang="ru-RU" sz="1200" dirty="0" smtClean="0"/>
              <a:t> - </a:t>
            </a:r>
            <a:r>
              <a:rPr lang="ru-RU" sz="1200" dirty="0" err="1" smtClean="0"/>
              <a:t>електронні</a:t>
            </a:r>
            <a:r>
              <a:rPr lang="ru-RU" sz="1200" dirty="0" smtClean="0"/>
              <a:t> </a:t>
            </a:r>
            <a:r>
              <a:rPr lang="ru-RU" sz="1200" dirty="0" err="1" smtClean="0"/>
              <a:t>навчальні</a:t>
            </a:r>
            <a:r>
              <a:rPr lang="ru-RU" sz="1200" dirty="0" smtClean="0"/>
              <a:t> </a:t>
            </a:r>
            <a:r>
              <a:rPr lang="ru-RU" sz="1200" dirty="0" err="1" smtClean="0"/>
              <a:t>видання</a:t>
            </a:r>
            <a:r>
              <a:rPr lang="ru-RU" sz="1200" dirty="0" smtClean="0"/>
              <a:t>, </a:t>
            </a:r>
            <a:r>
              <a:rPr lang="ru-RU" sz="1200" dirty="0" err="1" smtClean="0"/>
              <a:t>які</a:t>
            </a:r>
            <a:r>
              <a:rPr lang="ru-RU" sz="1200" dirty="0" smtClean="0"/>
              <a:t> </a:t>
            </a:r>
            <a:r>
              <a:rPr lang="ru-RU" sz="1200" dirty="0" err="1" smtClean="0"/>
              <a:t>доповнюють</a:t>
            </a:r>
            <a:r>
              <a:rPr lang="ru-RU" sz="1200" dirty="0" smtClean="0"/>
              <a:t> </a:t>
            </a:r>
            <a:r>
              <a:rPr lang="ru-RU" sz="1200" dirty="0" err="1" smtClean="0"/>
              <a:t>підручники</a:t>
            </a:r>
            <a:r>
              <a:rPr lang="ru-RU" sz="1200" dirty="0" smtClean="0"/>
              <a:t> та </a:t>
            </a:r>
            <a:r>
              <a:rPr lang="ru-RU" sz="1200" dirty="0" err="1" smtClean="0"/>
              <a:t>містять</a:t>
            </a:r>
            <a:r>
              <a:rPr lang="ru-RU" sz="1200" dirty="0" smtClean="0"/>
              <a:t> </a:t>
            </a:r>
            <a:r>
              <a:rPr lang="ru-RU" sz="1200" dirty="0" err="1" smtClean="0"/>
              <a:t>навчальний</a:t>
            </a:r>
            <a:r>
              <a:rPr lang="ru-RU" sz="1200" dirty="0" smtClean="0"/>
              <a:t> </a:t>
            </a:r>
            <a:r>
              <a:rPr lang="ru-RU" sz="1200" dirty="0" err="1" smtClean="0"/>
              <a:t>матеріал</a:t>
            </a:r>
            <a:r>
              <a:rPr lang="ru-RU" sz="1200" dirty="0" smtClean="0"/>
              <a:t> </a:t>
            </a:r>
            <a:r>
              <a:rPr lang="ru-RU" sz="1200" dirty="0" err="1" smtClean="0"/>
              <a:t>з</a:t>
            </a:r>
            <a:r>
              <a:rPr lang="ru-RU" sz="1200" dirty="0" smtClean="0"/>
              <a:t> </a:t>
            </a:r>
            <a:r>
              <a:rPr lang="ru-RU" sz="1200" dirty="0" err="1" smtClean="0"/>
              <a:t>певного</a:t>
            </a:r>
            <a:r>
              <a:rPr lang="ru-RU" sz="1200" dirty="0" smtClean="0"/>
              <a:t> предмета, </a:t>
            </a:r>
            <a:r>
              <a:rPr lang="ru-RU" sz="1200" dirty="0" err="1" smtClean="0"/>
              <a:t>окремих</a:t>
            </a:r>
            <a:r>
              <a:rPr lang="ru-RU" sz="1200" dirty="0" smtClean="0"/>
              <a:t> </a:t>
            </a:r>
            <a:r>
              <a:rPr lang="ru-RU" sz="1200" dirty="0" err="1" smtClean="0"/>
              <a:t>розділів</a:t>
            </a:r>
            <a:r>
              <a:rPr lang="ru-RU" sz="1200" dirty="0" smtClean="0"/>
              <a:t> </a:t>
            </a:r>
            <a:r>
              <a:rPr lang="ru-RU" sz="1200" dirty="0" err="1" smtClean="0"/>
              <a:t>навчальної</a:t>
            </a:r>
            <a:r>
              <a:rPr lang="ru-RU" sz="1200" dirty="0" smtClean="0"/>
              <a:t> </a:t>
            </a:r>
            <a:r>
              <a:rPr lang="ru-RU" sz="1200" dirty="0" err="1" smtClean="0"/>
              <a:t>дисципліни</a:t>
            </a:r>
            <a:r>
              <a:rPr lang="ru-RU" sz="1200" dirty="0" smtClean="0"/>
              <a:t>, факультативного курсу </a:t>
            </a:r>
            <a:r>
              <a:rPr lang="ru-RU" sz="1200" dirty="0" err="1" smtClean="0"/>
              <a:t>або</a:t>
            </a:r>
            <a:r>
              <a:rPr lang="ru-RU" sz="1200" dirty="0" smtClean="0"/>
              <a:t> </a:t>
            </a:r>
            <a:r>
              <a:rPr lang="ru-RU" sz="1200" dirty="0" err="1" smtClean="0"/>
              <a:t>курсу</a:t>
            </a:r>
            <a:r>
              <a:rPr lang="ru-RU" sz="1200" dirty="0" smtClean="0"/>
              <a:t> за </a:t>
            </a:r>
            <a:r>
              <a:rPr lang="ru-RU" sz="1200" dirty="0" err="1" smtClean="0"/>
              <a:t>вибором</a:t>
            </a:r>
            <a:r>
              <a:rPr lang="ru-RU" sz="1200" dirty="0" smtClean="0"/>
              <a:t>, </a:t>
            </a:r>
            <a:r>
              <a:rPr lang="ru-RU" sz="1200" dirty="0" err="1" smtClean="0"/>
              <a:t>найчастіше</a:t>
            </a:r>
            <a:r>
              <a:rPr lang="ru-RU" sz="1200" dirty="0" smtClean="0"/>
              <a:t> представлений </a:t>
            </a:r>
            <a:r>
              <a:rPr lang="ru-RU" sz="1200" dirty="0" err="1" smtClean="0"/>
              <a:t>з</a:t>
            </a:r>
            <a:r>
              <a:rPr lang="ru-RU" sz="1200" dirty="0" smtClean="0"/>
              <a:t> </a:t>
            </a:r>
            <a:r>
              <a:rPr lang="ru-RU" sz="1200" dirty="0" err="1" smtClean="0"/>
              <a:t>використанням</a:t>
            </a:r>
            <a:r>
              <a:rPr lang="ru-RU" sz="1200" dirty="0" smtClean="0"/>
              <a:t> </a:t>
            </a:r>
            <a:r>
              <a:rPr lang="ru-RU" sz="1200" dirty="0" err="1" smtClean="0"/>
              <a:t>мультимедійних</a:t>
            </a:r>
            <a:r>
              <a:rPr lang="ru-RU" sz="1200" dirty="0" smtClean="0"/>
              <a:t> </a:t>
            </a:r>
            <a:r>
              <a:rPr lang="ru-RU" sz="1200" dirty="0" err="1" smtClean="0"/>
              <a:t>засобів</a:t>
            </a:r>
            <a:r>
              <a:rPr lang="ru-RU" sz="1200" dirty="0" smtClean="0"/>
              <a:t>, </a:t>
            </a:r>
            <a:r>
              <a:rPr lang="ru-RU" sz="1200" dirty="0" err="1" smtClean="0"/>
              <a:t>наприклад</a:t>
            </a:r>
            <a:r>
              <a:rPr lang="ru-RU" sz="1200" dirty="0" smtClean="0"/>
              <a:t> </a:t>
            </a:r>
            <a:r>
              <a:rPr lang="ru-RU" sz="1200" b="1" dirty="0" err="1" smtClean="0"/>
              <a:t>Електронний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посібник</a:t>
            </a:r>
            <a:r>
              <a:rPr lang="ru-RU" sz="1200" b="1" dirty="0" smtClean="0"/>
              <a:t> «Футбол - </a:t>
            </a:r>
            <a:r>
              <a:rPr lang="ru-RU" sz="1200" b="1" dirty="0" err="1" smtClean="0"/>
              <a:t>джерело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здоров'я</a:t>
            </a:r>
            <a:r>
              <a:rPr lang="ru-RU" sz="1200" b="1" dirty="0" smtClean="0"/>
              <a:t>»; </a:t>
            </a:r>
          </a:p>
          <a:p>
            <a:pPr marL="180975" indent="-180975">
              <a:buNone/>
            </a:pPr>
            <a:r>
              <a:rPr lang="ru-RU" sz="1200" i="1" dirty="0" smtClean="0"/>
              <a:t>2). </a:t>
            </a:r>
            <a:r>
              <a:rPr lang="ru-RU" sz="1200" i="1" dirty="0" err="1" smtClean="0"/>
              <a:t>Електронні</a:t>
            </a:r>
            <a:r>
              <a:rPr lang="ru-RU" sz="1200" i="1" dirty="0" smtClean="0"/>
              <a:t> (</a:t>
            </a:r>
            <a:r>
              <a:rPr lang="ru-RU" sz="1200" i="1" dirty="0" err="1" smtClean="0"/>
              <a:t>віртуальні</a:t>
            </a:r>
            <a:r>
              <a:rPr lang="ru-RU" sz="1200" i="1" dirty="0" smtClean="0"/>
              <a:t>) </a:t>
            </a:r>
            <a:r>
              <a:rPr lang="ru-RU" sz="1200" i="1" dirty="0" err="1" smtClean="0"/>
              <a:t>практикуми</a:t>
            </a:r>
            <a:r>
              <a:rPr lang="ru-RU" sz="1200" dirty="0" smtClean="0"/>
              <a:t> - </a:t>
            </a:r>
            <a:r>
              <a:rPr lang="ru-RU" sz="1200" dirty="0" err="1" smtClean="0"/>
              <a:t>електронні</a:t>
            </a:r>
            <a:r>
              <a:rPr lang="ru-RU" sz="1200" dirty="0" smtClean="0"/>
              <a:t> </a:t>
            </a:r>
            <a:r>
              <a:rPr lang="ru-RU" sz="1200" dirty="0" err="1" smtClean="0"/>
              <a:t>навчальні</a:t>
            </a:r>
            <a:r>
              <a:rPr lang="ru-RU" sz="1200" dirty="0" smtClean="0"/>
              <a:t> </a:t>
            </a:r>
            <a:r>
              <a:rPr lang="ru-RU" sz="1200" dirty="0" err="1" smtClean="0"/>
              <a:t>збірки</a:t>
            </a:r>
            <a:r>
              <a:rPr lang="ru-RU" sz="1200" dirty="0" smtClean="0"/>
              <a:t> </a:t>
            </a:r>
            <a:r>
              <a:rPr lang="ru-RU" sz="1200" dirty="0" err="1" smtClean="0"/>
              <a:t>практичних</a:t>
            </a:r>
            <a:r>
              <a:rPr lang="ru-RU" sz="1200" dirty="0" smtClean="0"/>
              <a:t> </a:t>
            </a:r>
            <a:r>
              <a:rPr lang="ru-RU" sz="1200" dirty="0" err="1" smtClean="0"/>
              <a:t>завдань</a:t>
            </a:r>
            <a:r>
              <a:rPr lang="ru-RU" sz="1200" dirty="0" smtClean="0"/>
              <a:t>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вправ</a:t>
            </a:r>
            <a:r>
              <a:rPr lang="ru-RU" sz="1200" dirty="0" smtClean="0"/>
              <a:t>;</a:t>
            </a:r>
          </a:p>
          <a:p>
            <a:pPr marL="180975" indent="-180975">
              <a:buNone/>
            </a:pPr>
            <a:r>
              <a:rPr lang="ru-RU" sz="1200" dirty="0" smtClean="0"/>
              <a:t>3). </a:t>
            </a:r>
            <a:r>
              <a:rPr lang="ru-RU" sz="1200" dirty="0" err="1" smtClean="0"/>
              <a:t>Комп'ютерні</a:t>
            </a:r>
            <a:r>
              <a:rPr lang="ru-RU" sz="1200" dirty="0" smtClean="0"/>
              <a:t> </a:t>
            </a:r>
            <a:r>
              <a:rPr lang="ru-RU" sz="1200" dirty="0" err="1" smtClean="0"/>
              <a:t>програми</a:t>
            </a:r>
            <a:r>
              <a:rPr lang="ru-RU" sz="1200" dirty="0" smtClean="0"/>
              <a:t>, </a:t>
            </a:r>
            <a:r>
              <a:rPr lang="ru-RU" sz="1200" dirty="0" err="1" smtClean="0"/>
              <a:t>призначені</a:t>
            </a:r>
            <a:r>
              <a:rPr lang="ru-RU" sz="1200" dirty="0" smtClean="0"/>
              <a:t> для </a:t>
            </a:r>
            <a:r>
              <a:rPr lang="ru-RU" sz="1200" dirty="0" err="1" smtClean="0"/>
              <a:t>створення</a:t>
            </a:r>
            <a:r>
              <a:rPr lang="ru-RU" sz="1200" dirty="0" smtClean="0"/>
              <a:t> </a:t>
            </a:r>
            <a:r>
              <a:rPr lang="ru-RU" sz="1200" dirty="0" err="1" smtClean="0"/>
              <a:t>тестових</a:t>
            </a:r>
            <a:r>
              <a:rPr lang="ru-RU" sz="1200" dirty="0" smtClean="0"/>
              <a:t> </a:t>
            </a:r>
            <a:r>
              <a:rPr lang="ru-RU" sz="1200" dirty="0" err="1" smtClean="0"/>
              <a:t>завдань</a:t>
            </a:r>
            <a:r>
              <a:rPr lang="ru-RU" sz="1200" dirty="0" smtClean="0"/>
              <a:t>, </a:t>
            </a:r>
            <a:r>
              <a:rPr lang="ru-RU" sz="1200" dirty="0" err="1" smtClean="0"/>
              <a:t>проведення</a:t>
            </a:r>
            <a:r>
              <a:rPr lang="ru-RU" sz="1200" dirty="0" smtClean="0"/>
              <a:t> </a:t>
            </a:r>
            <a:r>
              <a:rPr lang="ru-RU" sz="1200" dirty="0" err="1" smtClean="0"/>
              <a:t>тестування</a:t>
            </a:r>
            <a:r>
              <a:rPr lang="ru-RU" sz="1200" dirty="0" smtClean="0"/>
              <a:t> та </a:t>
            </a:r>
            <a:r>
              <a:rPr lang="ru-RU" sz="1200" dirty="0" err="1" smtClean="0"/>
              <a:t>фіксації</a:t>
            </a:r>
            <a:r>
              <a:rPr lang="ru-RU" sz="1200" dirty="0" smtClean="0"/>
              <a:t> </a:t>
            </a:r>
            <a:r>
              <a:rPr lang="ru-RU" sz="1200" dirty="0" err="1" smtClean="0"/>
              <a:t>результатів</a:t>
            </a:r>
            <a:r>
              <a:rPr lang="ru-RU" sz="1200" dirty="0" smtClean="0"/>
              <a:t>, </a:t>
            </a:r>
            <a:r>
              <a:rPr lang="ru-RU" sz="1200" dirty="0" err="1" smtClean="0"/>
              <a:t>наприклад</a:t>
            </a:r>
            <a:r>
              <a:rPr lang="ru-RU" sz="1200" dirty="0" smtClean="0"/>
              <a:t> </a:t>
            </a:r>
            <a:r>
              <a:rPr lang="ru-RU" sz="1200" b="1" dirty="0" smtClean="0"/>
              <a:t>Система </a:t>
            </a:r>
            <a:r>
              <a:rPr lang="ru-RU" sz="1200" b="1" dirty="0" err="1" smtClean="0"/>
              <a:t>інтерактивного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тестування</a:t>
            </a:r>
            <a:r>
              <a:rPr lang="ru-RU" sz="1200" b="1" dirty="0" smtClean="0"/>
              <a:t> «</a:t>
            </a:r>
            <a:r>
              <a:rPr lang="ru-RU" sz="1200" b="1" dirty="0" err="1" smtClean="0"/>
              <a:t>Школярик</a:t>
            </a:r>
            <a:r>
              <a:rPr lang="ru-RU" sz="1200" dirty="0" smtClean="0"/>
              <a:t>»;</a:t>
            </a:r>
          </a:p>
          <a:p>
            <a:pPr marL="180975" indent="-180975">
              <a:buNone/>
            </a:pPr>
            <a:r>
              <a:rPr lang="ru-RU" sz="1200" i="1" dirty="0" smtClean="0"/>
              <a:t>4). </a:t>
            </a:r>
            <a:r>
              <a:rPr lang="ru-RU" sz="1200" i="1" dirty="0" err="1" smtClean="0"/>
              <a:t>Мультимедійні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засоби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ілюстративного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і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довідникового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спрямування</a:t>
            </a:r>
            <a:r>
              <a:rPr lang="ru-RU" sz="1200" i="1" dirty="0" smtClean="0"/>
              <a:t>.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643050"/>
            <a:ext cx="3286148" cy="307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18.06.2012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3739306" cy="375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571472" y="5143512"/>
            <a:ext cx="371477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Педагогічний</a:t>
            </a:r>
            <a:r>
              <a:rPr lang="ru-RU" dirty="0" smtClean="0"/>
              <a:t> </a:t>
            </a:r>
            <a:r>
              <a:rPr lang="ru-RU" dirty="0" err="1" smtClean="0"/>
              <a:t>програмний</a:t>
            </a:r>
            <a:r>
              <a:rPr lang="ru-RU" dirty="0" smtClean="0"/>
              <a:t> </a:t>
            </a:r>
            <a:r>
              <a:rPr lang="ru-RU" dirty="0" err="1" smtClean="0"/>
              <a:t>засіб</a:t>
            </a:r>
            <a:r>
              <a:rPr lang="ru-RU" dirty="0" smtClean="0"/>
              <a:t> «</a:t>
            </a:r>
            <a:r>
              <a:rPr lang="ru-RU" dirty="0" err="1" smtClean="0"/>
              <a:t>Географія</a:t>
            </a:r>
            <a:r>
              <a:rPr lang="ru-RU" dirty="0" smtClean="0"/>
              <a:t>. 6 </a:t>
            </a:r>
            <a:r>
              <a:rPr lang="ru-RU" dirty="0" err="1" smtClean="0"/>
              <a:t>кл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428736"/>
            <a:ext cx="3710583" cy="365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4786314" y="5072074"/>
            <a:ext cx="371477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Електронний</a:t>
            </a:r>
            <a:r>
              <a:rPr lang="ru-RU" dirty="0" smtClean="0"/>
              <a:t> атлас «</a:t>
            </a:r>
            <a:r>
              <a:rPr lang="ru-RU" dirty="0" err="1" smtClean="0"/>
              <a:t>Географія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. 8-9 </a:t>
            </a:r>
            <a:r>
              <a:rPr lang="ru-RU" dirty="0" err="1" smtClean="0"/>
              <a:t>кл</a:t>
            </a:r>
            <a:r>
              <a:rPr lang="ru-RU" dirty="0" smtClean="0"/>
              <a:t>.»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A310-136E-4C08-9C8E-EA150189B312}" type="datetime1">
              <a:rPr lang="uk-UA" smtClean="0"/>
              <a:pPr/>
              <a:t>18.06.2012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3783883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500034" y="4929198"/>
            <a:ext cx="3857652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Інтегрований</a:t>
            </a:r>
            <a:r>
              <a:rPr lang="ru-RU" dirty="0" smtClean="0"/>
              <a:t> </a:t>
            </a:r>
            <a:r>
              <a:rPr lang="ru-RU" dirty="0" err="1" smtClean="0"/>
              <a:t>електронний</a:t>
            </a:r>
            <a:r>
              <a:rPr lang="ru-RU" dirty="0" smtClean="0"/>
              <a:t> комплекс «</a:t>
            </a:r>
            <a:r>
              <a:rPr lang="ru-RU" dirty="0" err="1" smtClean="0"/>
              <a:t>Економічна</a:t>
            </a:r>
            <a:r>
              <a:rPr lang="ru-RU" dirty="0" smtClean="0"/>
              <a:t> та </a:t>
            </a:r>
            <a:r>
              <a:rPr lang="ru-RU" dirty="0" err="1" smtClean="0"/>
              <a:t>соціальна</a:t>
            </a:r>
            <a:r>
              <a:rPr lang="ru-RU" dirty="0" smtClean="0"/>
              <a:t> </a:t>
            </a:r>
            <a:r>
              <a:rPr lang="ru-RU" dirty="0" err="1" smtClean="0"/>
              <a:t>географія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. 10 </a:t>
            </a:r>
            <a:r>
              <a:rPr lang="ru-RU" dirty="0" err="1" smtClean="0"/>
              <a:t>кл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428736"/>
            <a:ext cx="3506206" cy="3488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4929190" y="5000636"/>
            <a:ext cx="3500462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Електронний</a:t>
            </a:r>
            <a:r>
              <a:rPr lang="ru-RU" dirty="0" smtClean="0"/>
              <a:t> атлас «</a:t>
            </a:r>
            <a:r>
              <a:rPr lang="ru-RU" dirty="0" err="1" smtClean="0"/>
              <a:t>Економічна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соціальна</a:t>
            </a:r>
            <a:r>
              <a:rPr lang="ru-RU" dirty="0" smtClean="0"/>
              <a:t> </a:t>
            </a:r>
            <a:r>
              <a:rPr lang="ru-RU" dirty="0" err="1" smtClean="0"/>
              <a:t>географія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. 10-11 </a:t>
            </a:r>
            <a:r>
              <a:rPr lang="ru-RU" dirty="0" err="1" smtClean="0"/>
              <a:t>кл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415</TotalTime>
  <Words>3266</Words>
  <Application>Microsoft Office PowerPoint</Application>
  <PresentationFormat>Екран (4:3)</PresentationFormat>
  <Paragraphs>309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41</vt:i4>
      </vt:variant>
    </vt:vector>
  </HeadingPairs>
  <TitlesOfParts>
    <vt:vector size="42" baseType="lpstr">
      <vt:lpstr>Официальная</vt:lpstr>
      <vt:lpstr>Вивчаємо інформатику</vt:lpstr>
      <vt:lpstr>Розділ 4 Програмні засоби навчального призначення. Інформаційні технології у навчанні</vt:lpstr>
      <vt:lpstr>4.1. Програмні засоби навчання шкільних предметів</vt:lpstr>
      <vt:lpstr>Програмні засоби навчального призначення</vt:lpstr>
      <vt:lpstr>Презентація PowerPoint</vt:lpstr>
      <vt:lpstr>Програмні засоби навчального призначення</vt:lpstr>
      <vt:lpstr>Педагогічні програмні засоби можна розподілити на такі групи: </vt:lpstr>
      <vt:lpstr>Презентація PowerPoint</vt:lpstr>
      <vt:lpstr>Презентація PowerPoint</vt:lpstr>
      <vt:lpstr>Презентація PowerPoint</vt:lpstr>
      <vt:lpstr>Презентація PowerPoint</vt:lpstr>
      <vt:lpstr>Електронні (віртуальні) практикуми</vt:lpstr>
      <vt:lpstr>Мультимедійні засоби ілюстративного і довідникового спрямування</vt:lpstr>
      <vt:lpstr>Комбіновані ППЗ</vt:lpstr>
      <vt:lpstr>Комбіновані ППЗ</vt:lpstr>
      <vt:lpstr>Модулі програми</vt:lpstr>
      <vt:lpstr>Модулі програми</vt:lpstr>
      <vt:lpstr>Класифікація основних опорних конспектів</vt:lpstr>
      <vt:lpstr>Конспект-алгоритм розв’язання задачі</vt:lpstr>
      <vt:lpstr>Конспект - приклад застосування алгебраїчної властивості</vt:lpstr>
      <vt:lpstr>Конспект-графічне побудування</vt:lpstr>
      <vt:lpstr>Конспект – анімація реального процесу</vt:lpstr>
      <vt:lpstr>Графічний спосіб розв’язання системи лінійних рівнянь</vt:lpstr>
      <vt:lpstr>Демонстрація ходу розв’язання задачі на геометричні побудування</vt:lpstr>
      <vt:lpstr>Розв’язання задачі на пошук області значень графічним способом</vt:lpstr>
      <vt:lpstr>Розв’язання найпростішої задачі на геометричні перетворення графіків</vt:lpstr>
      <vt:lpstr>Електронні навчальні комплекти</vt:lpstr>
      <vt:lpstr>Комбіновані ППЗ</vt:lpstr>
      <vt:lpstr>Комбіновані ППЗ</vt:lpstr>
      <vt:lpstr>Програмні засоби навчального призначення</vt:lpstr>
      <vt:lpstr>Особливості використання електронних посібників</vt:lpstr>
      <vt:lpstr>Особливості використання електронних посібників</vt:lpstr>
      <vt:lpstr>Особливості використання електронних посібників</vt:lpstr>
      <vt:lpstr>Особливості використання електронних (віртуальних) практикумів</vt:lpstr>
      <vt:lpstr>Використання  Віртуальної хімічної лабораторії</vt:lpstr>
      <vt:lpstr>Використання  Віртуальної хімічної лабораторії</vt:lpstr>
      <vt:lpstr>Використання  Віртуальної хімічної лабораторії</vt:lpstr>
      <vt:lpstr>Особливості використання мультимедійних засобів довідиикового спрямування</vt:lpstr>
      <vt:lpstr>Презентація PowerPoint</vt:lpstr>
      <vt:lpstr>Призначення кнопок у вікні Електронного атласу з курсу «Історія України» </vt:lpstr>
      <vt:lpstr>Призначення кнопок у вікні Електронного атласу з курсу «Історія України»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Вивчаємо інформатику</dc:title>
  <dc:creator>KEK$</dc:creator>
  <cp:lastModifiedBy>Мацаенко</cp:lastModifiedBy>
  <cp:revision>66</cp:revision>
  <dcterms:created xsi:type="dcterms:W3CDTF">2011-06-30T05:49:19Z</dcterms:created>
  <dcterms:modified xsi:type="dcterms:W3CDTF">2012-06-18T05:42:51Z</dcterms:modified>
</cp:coreProperties>
</file>