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8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33CCFF"/>
    <a:srgbClr val="0066FF"/>
    <a:srgbClr val="0000FF"/>
    <a:srgbClr val="00FFCC"/>
    <a:srgbClr val="FFFF00"/>
    <a:srgbClr val="FFFF99"/>
    <a:srgbClr val="CC99FF"/>
    <a:srgbClr val="50F6C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21" autoAdjust="0"/>
    <p:restoredTop sz="94676" autoAdjust="0"/>
  </p:normalViewPr>
  <p:slideViewPr>
    <p:cSldViewPr>
      <p:cViewPr varScale="1">
        <p:scale>
          <a:sx n="104" d="100"/>
          <a:sy n="104" d="100"/>
        </p:scale>
        <p:origin x="-18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71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20.03.2015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20.03.2015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20.03.2015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20.03.2015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20.03.2015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20.03.2015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20.03.2015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20.03.2015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20.03.2015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20.03.2015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20.03.2015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77538-9BC7-4F48-9729-69194E274F4B}" type="datetimeFigureOut">
              <a:rPr lang="uk-UA" smtClean="0"/>
              <a:pPr/>
              <a:t>20.03.2015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35.png"/><Relationship Id="rId4" Type="http://schemas.microsoft.com/office/2007/relationships/media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5.png"/><Relationship Id="rId4" Type="http://schemas.microsoft.com/office/2007/relationships/media" Target="../media/media4.mp3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35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2808312"/>
          </a:xfrm>
        </p:spPr>
        <p:txBody>
          <a:bodyPr>
            <a:noAutofit/>
          </a:bodyPr>
          <a:lstStyle/>
          <a:p>
            <a:r>
              <a:rPr lang="uk-UA" sz="1400" b="1" dirty="0" smtClean="0"/>
              <a:t>Дрогобицька гімназія</a:t>
            </a:r>
            <a:br>
              <a:rPr lang="uk-UA" sz="1400" b="1" dirty="0" smtClean="0"/>
            </a:br>
            <a:r>
              <a:rPr lang="uk-UA" sz="1400" b="1" dirty="0" smtClean="0"/>
              <a:t>Кафедра математики</a:t>
            </a:r>
            <a:br>
              <a:rPr lang="uk-UA" sz="1400" b="1" dirty="0" smtClean="0"/>
            </a:br>
            <a:r>
              <a:rPr lang="uk-UA" sz="1400" b="1" dirty="0"/>
              <a:t/>
            </a:r>
            <a:br>
              <a:rPr lang="uk-UA" sz="1400" b="1" dirty="0"/>
            </a:br>
            <a:r>
              <a:rPr lang="uk-UA" sz="1100" b="1" dirty="0"/>
              <a:t/>
            </a:r>
            <a:br>
              <a:rPr lang="uk-UA" sz="1100" b="1" dirty="0"/>
            </a:br>
            <a:r>
              <a:rPr lang="uk-UA" sz="1100" b="1" dirty="0" smtClean="0"/>
              <a:t/>
            </a:r>
            <a:br>
              <a:rPr lang="uk-UA" sz="1100" b="1" dirty="0" smtClean="0"/>
            </a:br>
            <a:r>
              <a:rPr lang="uk-UA" b="1" dirty="0" smtClean="0"/>
              <a:t>Курсова робота на тему:</a:t>
            </a:r>
            <a:br>
              <a:rPr lang="uk-UA" b="1" dirty="0" smtClean="0"/>
            </a:br>
            <a:r>
              <a:rPr lang="uk-UA" b="1" dirty="0" smtClean="0"/>
              <a:t>«Соціальні мережі»</a:t>
            </a:r>
            <a:endParaRPr lang="uk-UA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725144"/>
            <a:ext cx="7592888" cy="2057198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uk-UA" sz="2000" b="1" dirty="0" smtClean="0">
                <a:solidFill>
                  <a:schemeClr val="tx1"/>
                </a:solidFill>
              </a:rPr>
              <a:t>Виконала: учениця 6-А класу</a:t>
            </a:r>
          </a:p>
          <a:p>
            <a:pPr algn="r"/>
            <a:r>
              <a:rPr lang="uk-UA" sz="2000" b="1" dirty="0" err="1" smtClean="0">
                <a:solidFill>
                  <a:schemeClr val="tx1"/>
                </a:solidFill>
              </a:rPr>
              <a:t>Мокринська</a:t>
            </a:r>
            <a:r>
              <a:rPr lang="uk-UA" sz="2000" b="1" dirty="0" smtClean="0">
                <a:solidFill>
                  <a:schemeClr val="tx1"/>
                </a:solidFill>
              </a:rPr>
              <a:t> Я.О.</a:t>
            </a:r>
          </a:p>
          <a:p>
            <a:pPr algn="r"/>
            <a:r>
              <a:rPr lang="uk-UA" sz="2000" b="1" dirty="0" smtClean="0">
                <a:solidFill>
                  <a:schemeClr val="tx1"/>
                </a:solidFill>
              </a:rPr>
              <a:t>Керівник: вчитель інформатики</a:t>
            </a:r>
          </a:p>
          <a:p>
            <a:pPr algn="r"/>
            <a:r>
              <a:rPr lang="uk-UA" sz="2000" b="1" dirty="0" err="1" smtClean="0">
                <a:solidFill>
                  <a:schemeClr val="tx1"/>
                </a:solidFill>
              </a:rPr>
              <a:t>Павлікович</a:t>
            </a:r>
            <a:r>
              <a:rPr lang="uk-UA" sz="2000" b="1" dirty="0" smtClean="0">
                <a:solidFill>
                  <a:schemeClr val="tx1"/>
                </a:solidFill>
              </a:rPr>
              <a:t> С.Б.</a:t>
            </a:r>
          </a:p>
          <a:p>
            <a:pPr algn="r"/>
            <a:endParaRPr lang="uk-UA" sz="2000" b="1" dirty="0">
              <a:solidFill>
                <a:schemeClr val="tx1"/>
              </a:solidFill>
            </a:endParaRPr>
          </a:p>
          <a:p>
            <a:pPr algn="r"/>
            <a:endParaRPr lang="uk-UA" sz="2000" b="1" dirty="0" smtClean="0">
              <a:solidFill>
                <a:schemeClr val="tx1"/>
              </a:solidFill>
            </a:endParaRPr>
          </a:p>
          <a:p>
            <a:r>
              <a:rPr lang="uk-UA" sz="1600" b="1" dirty="0" smtClean="0">
                <a:solidFill>
                  <a:schemeClr val="tx1"/>
                </a:solidFill>
              </a:rPr>
              <a:t>Дрогобич 2013</a:t>
            </a:r>
            <a:endParaRPr lang="uk-UA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304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Марк</a:t>
            </a:r>
            <a:r>
              <a:rPr lang="uk-U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Цукерберг</a:t>
            </a:r>
            <a:endParaRPr lang="uk-U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1484784"/>
            <a:ext cx="5349426" cy="3748620"/>
          </a:xfrm>
        </p:spPr>
      </p:pic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Американський програміст та підприємець, розробник і засновник соціальної мережі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Facebook.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Наймолодший у світі мільярдер. Йому 28 років. Мешкає в </a:t>
            </a:r>
            <a:r>
              <a:rPr lang="uk-UA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Пало-Альто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Каліфорнія.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775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14000">
        <p14:ripple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4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Історія створення 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Марк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Цукерберг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написав сайт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Facemash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”,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навчаючись на 2 курсі Гарвардського університету.</a:t>
            </a:r>
          </a:p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 проник у захищені зони комп’ютерної мережі Гарварду і скопіював фотографії студентів. Сайт швидко почав набирати популярність. 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наступний день він був заблокований адміністрацією університету.</a:t>
            </a:r>
          </a:p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Наступного семестру </a:t>
            </a:r>
            <a:r>
              <a:rPr lang="uk-UA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Марк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почав писати код для створення нового сайту, доступ до якого мали лише студенти Гарварду.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62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20000">
        <p14:prism isInverted="1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Історія створення 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Згодом Марка почали підтримувати безліч підприємців. Завдяки їм сайт став доступним у США та Канаді.</a:t>
            </a:r>
          </a:p>
          <a:p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Компанію «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Facebook»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засновано влітку 2004 року. Її очолив підприємець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Шон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Паркер, неофіційний радник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Цукерберга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Уже в 2006 році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 доступним усім, кому було 13 років.</a:t>
            </a:r>
          </a:p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 цього сайт розміщував рекламу різноманітних компаній, отримуючи шалені прибутки.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61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20000">
        <p14:prism isInverted="1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Цікаві факти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Щодня користувачі ставлять майже 3 млрд. </a:t>
            </a:r>
            <a:r>
              <a:rPr lang="uk-UA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лайків</a:t>
            </a:r>
            <a:endParaRPr lang="uk-UA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Щодня завантажується 300 </a:t>
            </a:r>
            <a:r>
              <a:rPr lang="uk-UA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фотографій </a:t>
            </a:r>
          </a:p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кожному користувачеві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 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заробляє 30 центів щомісячно 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2092302"/>
            <a:ext cx="1050231" cy="669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7716" y="3140969"/>
            <a:ext cx="886334" cy="720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4293095"/>
            <a:ext cx="936103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2893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16000">
        <p14:doors dir="vert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Офіс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Facebook`y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Знаходиться у </a:t>
            </a:r>
            <a:r>
              <a:rPr lang="uk-UA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Пало-Альто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Каліфорнія.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2252752"/>
            <a:ext cx="2627417" cy="1968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2780928"/>
            <a:ext cx="2895167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4639401"/>
            <a:ext cx="283822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155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1000">
        <p14:gallery dir="l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Офіс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Facebook`y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Директором є </a:t>
            </a:r>
            <a:r>
              <a:rPr lang="uk-UA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Шеріл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Сандберг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Американська бізнес-леді.</a:t>
            </a:r>
            <a:b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Навчалася у Гарвардському </a:t>
            </a: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ніверситеті. Працювала у </a:t>
            </a: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омпанії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“Google”.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5" y="1700808"/>
            <a:ext cx="2848327" cy="427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746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0">
        <p:blinds dir="vert"/>
      </p:transition>
    </mc:Choice>
    <mc:Fallback>
      <p:transition spd="slow" advClick="0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3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3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3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Можливості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 дає змогу користувачам вибрати власні налаштування щодо </a:t>
            </a:r>
            <a:r>
              <a:rPr lang="uk-UA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приватності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оформлення сторінки, безпеки тощо.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3284984"/>
            <a:ext cx="484822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123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0000">
        <p14:flip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5818658"/>
          </a:xfrm>
        </p:spPr>
        <p:txBody>
          <a:bodyPr>
            <a:normAutofit/>
          </a:bodyPr>
          <a:lstStyle/>
          <a:p>
            <a:pPr algn="l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 функцій, які пропонує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Стіна — простір на профільній сторінці кожного користувача, де друзі можуть розміщувати свої повідомлення.</a:t>
            </a:r>
            <a:b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Стусани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користувачі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віртуального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стусана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один одному (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повідомлення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те,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користувача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штурхонули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Статус — за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допомогою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користувачі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повідомляти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друзів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місцезнаходження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діяльність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Стрічка новин, яка з'являється на сторінці кожного користувача і виділяє інформацію, в тому числі зміни профілю, найближчі події та дні народження друзів користувача.</a:t>
            </a:r>
            <a:b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Додаток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Подарунки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за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допомогою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якого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користувачі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надіслати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своїм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друзям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віртуальні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подарунки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з'являються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профілі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отримувача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Вартість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такого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подарунка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$1.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можливо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переглядати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68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мовами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25000">
        <p14:switch dir="r"/>
      </p:transition>
    </mc:Choice>
    <mc:Fallback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708920"/>
            <a:ext cx="7772400" cy="1470025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Соціальна мережа «Однокласники»</a:t>
            </a:r>
            <a:endParaRPr lang="uk-UA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85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4000">
        <p14:prism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93"/>
            <a:ext cx="7974632" cy="2779035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Однокласники</a:t>
            </a:r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 </a:t>
            </a:r>
            <a:r>
              <a:rPr lang="ru-RU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соціальна</a:t>
            </a:r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мережа та один з </a:t>
            </a:r>
            <a:r>
              <a:rPr lang="ru-RU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найбільш</a:t>
            </a:r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відвідуваних</a:t>
            </a:r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сайтів</a:t>
            </a:r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російськомовного</a:t>
            </a:r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сектору </a:t>
            </a:r>
            <a:r>
              <a:rPr lang="ru-RU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Інтернету</a:t>
            </a:r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endParaRPr lang="uk-UA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2852936"/>
            <a:ext cx="5904656" cy="377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603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2376264"/>
          </a:xfrm>
        </p:spPr>
        <p:txBody>
          <a:bodyPr>
            <a:noAutofit/>
          </a:bodyPr>
          <a:lstStyle/>
          <a:p>
            <a:r>
              <a:rPr lang="ru-RU" sz="2800" b="1" dirty="0" err="1"/>
              <a:t>Соціальними</a:t>
            </a:r>
            <a:r>
              <a:rPr lang="ru-RU" sz="2800" b="1" dirty="0"/>
              <a:t> мережами </a:t>
            </a:r>
            <a:r>
              <a:rPr lang="ru-RU" sz="2800" b="1" dirty="0" err="1"/>
              <a:t>називають</a:t>
            </a:r>
            <a:r>
              <a:rPr lang="ru-RU" sz="2800" b="1" dirty="0"/>
              <a:t> </a:t>
            </a:r>
            <a:r>
              <a:rPr lang="ru-RU" sz="2800" b="1" dirty="0" err="1" smtClean="0"/>
              <a:t>інтернет-програми</a:t>
            </a:r>
            <a:r>
              <a:rPr lang="ru-RU" sz="2800" b="1" dirty="0"/>
              <a:t>, </a:t>
            </a:r>
            <a:r>
              <a:rPr lang="ru-RU" sz="2800" b="1" dirty="0" err="1"/>
              <a:t>які</a:t>
            </a:r>
            <a:r>
              <a:rPr lang="ru-RU" sz="2800" b="1" dirty="0"/>
              <a:t> </a:t>
            </a:r>
            <a:r>
              <a:rPr lang="ru-RU" sz="2800" b="1" dirty="0" err="1"/>
              <a:t>допомагають</a:t>
            </a:r>
            <a:r>
              <a:rPr lang="ru-RU" sz="2800" b="1" dirty="0"/>
              <a:t> </a:t>
            </a:r>
            <a:r>
              <a:rPr lang="ru-RU" sz="2800" b="1" dirty="0" err="1"/>
              <a:t>друзям</a:t>
            </a:r>
            <a:r>
              <a:rPr lang="ru-RU" sz="2800" b="1" dirty="0"/>
              <a:t>, </a:t>
            </a:r>
            <a:r>
              <a:rPr lang="ru-RU" sz="2800" b="1" dirty="0" err="1"/>
              <a:t>бізнес</a:t>
            </a:r>
            <a:r>
              <a:rPr lang="ru-RU" sz="2800" b="1" dirty="0"/>
              <a:t>-партнерам </a:t>
            </a:r>
            <a:r>
              <a:rPr lang="ru-RU" sz="2800" b="1" dirty="0" err="1"/>
              <a:t>або</a:t>
            </a:r>
            <a:r>
              <a:rPr lang="ru-RU" sz="2800" b="1" dirty="0"/>
              <a:t> </a:t>
            </a:r>
            <a:r>
              <a:rPr lang="ru-RU" sz="2800" b="1" dirty="0" err="1"/>
              <a:t>іншим</a:t>
            </a:r>
            <a:r>
              <a:rPr lang="ru-RU" sz="2800" b="1" dirty="0"/>
              <a:t> особам </a:t>
            </a:r>
            <a:r>
              <a:rPr lang="ru-RU" sz="2800" b="1" dirty="0" err="1"/>
              <a:t>спілкуватись</a:t>
            </a:r>
            <a:r>
              <a:rPr lang="ru-RU" sz="2800" b="1" dirty="0"/>
              <a:t> та </a:t>
            </a:r>
            <a:r>
              <a:rPr lang="ru-RU" sz="2800" b="1" dirty="0" err="1"/>
              <a:t>встановлювати</a:t>
            </a:r>
            <a:r>
              <a:rPr lang="ru-RU" sz="2800" b="1" dirty="0"/>
              <a:t> </a:t>
            </a:r>
            <a:r>
              <a:rPr lang="ru-RU" sz="2800" b="1" dirty="0" err="1"/>
              <a:t>зв'язки</a:t>
            </a:r>
            <a:r>
              <a:rPr lang="ru-RU" sz="2800" b="1" dirty="0"/>
              <a:t> </a:t>
            </a:r>
            <a:r>
              <a:rPr lang="ru-RU" sz="2800" b="1" dirty="0" err="1"/>
              <a:t>між</a:t>
            </a:r>
            <a:r>
              <a:rPr lang="ru-RU" sz="2800" b="1" dirty="0"/>
              <a:t> собою </a:t>
            </a:r>
            <a:r>
              <a:rPr lang="ru-RU" sz="2800" b="1" dirty="0" err="1"/>
              <a:t>використовуючи</a:t>
            </a:r>
            <a:r>
              <a:rPr lang="ru-RU" sz="2800" b="1" dirty="0"/>
              <a:t> </a:t>
            </a:r>
            <a:r>
              <a:rPr lang="ru-RU" sz="2800" b="1" dirty="0" err="1"/>
              <a:t>набір</a:t>
            </a:r>
            <a:r>
              <a:rPr lang="ru-RU" sz="2800" b="1" dirty="0"/>
              <a:t> </a:t>
            </a:r>
            <a:r>
              <a:rPr lang="ru-RU" sz="2800" b="1" dirty="0" err="1"/>
              <a:t>інструментів</a:t>
            </a:r>
            <a:r>
              <a:rPr lang="ru-RU" sz="2800" b="1" dirty="0"/>
              <a:t>.</a:t>
            </a:r>
            <a:endParaRPr lang="uk-UA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5733256"/>
            <a:ext cx="8024936" cy="841648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Ці програми, відомі як «</a:t>
            </a:r>
            <a:r>
              <a:rPr lang="uk-UA" sz="2400" b="1" dirty="0" err="1">
                <a:solidFill>
                  <a:schemeClr val="tx1"/>
                </a:solidFill>
              </a:rPr>
              <a:t>Онлайнові</a:t>
            </a:r>
            <a:r>
              <a:rPr lang="uk-UA" sz="2400" b="1" dirty="0">
                <a:solidFill>
                  <a:schemeClr val="tx1"/>
                </a:solidFill>
              </a:rPr>
              <a:t> соціальні мережі», стають дедалі популярнішими.</a:t>
            </a:r>
          </a:p>
        </p:txBody>
      </p:sp>
    </p:spTree>
    <p:extLst>
      <p:ext uri="{BB962C8B-B14F-4D97-AF65-F5344CB8AC3E}">
        <p14:creationId xmlns:p14="http://schemas.microsoft.com/office/powerpoint/2010/main" xmlns="" val="112873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1000">
        <p14:flip dir="r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70386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Користувачі цього сайту – це переважно дорослі люди, які реєструються для того, щоб знайти тут своїх однокласників, одногрупників та друзів дитинства.</a:t>
            </a:r>
            <a:endParaRPr lang="uk-UA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773" y="3718721"/>
            <a:ext cx="3843204" cy="240744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2234" y="3716338"/>
            <a:ext cx="3950532" cy="2409825"/>
          </a:xfrm>
        </p:spPr>
      </p:pic>
    </p:spTree>
    <p:extLst>
      <p:ext uri="{BB962C8B-B14F-4D97-AF65-F5344CB8AC3E}">
        <p14:creationId xmlns:p14="http://schemas.microsoft.com/office/powerpoint/2010/main" xmlns="" val="386268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6000">
        <p14:gallery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24744"/>
            <a:ext cx="3008313" cy="1378074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Альберт Михайлович </a:t>
            </a:r>
            <a:r>
              <a:rPr lang="uk-UA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Попков</a:t>
            </a:r>
            <a:endParaRPr lang="uk-UA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052736"/>
            <a:ext cx="4463678" cy="331236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2708920"/>
            <a:ext cx="3312368" cy="3600400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Народився у </a:t>
            </a:r>
            <a:r>
              <a:rPr lang="uk-UA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Южно-Сахалінську</a:t>
            </a:r>
            <a:r>
              <a:rPr lang="uk-UA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26 вересня 1972 року. В 16 років він поступив у технікум, а паралельно працював програмістом. У 1995 році Альберт почав розробляти сайти на замовлення американських компаній. Став засновником сайту «</a:t>
            </a:r>
            <a:r>
              <a:rPr lang="uk-UA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О</a:t>
            </a:r>
            <a:r>
              <a:rPr lang="uk-UA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дноклассники</a:t>
            </a:r>
            <a:r>
              <a:rPr lang="uk-UA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».</a:t>
            </a:r>
            <a:endParaRPr lang="uk-UA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792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5000">
        <p14:prism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Історія</a:t>
            </a:r>
            <a:r>
              <a:rPr lang="uk-UA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uk-UA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створення</a:t>
            </a:r>
            <a:endParaRPr lang="uk-UA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Проект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був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запущений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у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березні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2006 року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З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березня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по листопад 2006 проект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існував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як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хобі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і в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комерційному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плані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згадувався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тільки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в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дружньому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рекламному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агентстві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як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новий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майданчик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для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розміщення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реклами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endParaRPr lang="ru-RU" sz="24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Засновником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проекту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було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прийнято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рішення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про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створення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окремої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юридичної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особи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У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листопаді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2006 року сайт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нараховував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вже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1,5 млн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користувачів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У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серпні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2008 року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був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зареєстрований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20-мільйонний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користувач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endParaRPr lang="ru-RU" sz="24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uk-U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3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20000">
        <p14:doors dir="vert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Цікаві факти</a:t>
            </a:r>
            <a:endParaRPr lang="uk-UA" sz="4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За 1 квартал «</a:t>
            </a:r>
            <a:r>
              <a:rPr lang="uk-UA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Одноклассники</a:t>
            </a: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» заробляють 300 тис. млн. доларів. </a:t>
            </a:r>
          </a:p>
          <a:p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Щодня кожен користувач переглядає понад 50 сторінок.</a:t>
            </a:r>
          </a:p>
          <a:p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Фотографії можна застрахувати від поганих оцінок.</a:t>
            </a:r>
          </a:p>
          <a:p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У 2008 році сайт «</a:t>
            </a:r>
            <a:r>
              <a:rPr lang="uk-UA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О</a:t>
            </a:r>
            <a:r>
              <a:rPr lang="uk-UA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дноклассники</a:t>
            </a: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» був нагороджений Премією </a:t>
            </a:r>
            <a:r>
              <a:rPr lang="uk-UA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Рунета</a:t>
            </a: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endParaRPr lang="uk-UA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2147132"/>
            <a:ext cx="1553996" cy="691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2677" y="3212976"/>
            <a:ext cx="617984" cy="617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9279" y="4221088"/>
            <a:ext cx="865210" cy="648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5445224"/>
            <a:ext cx="78427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516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8000">
        <p14:prism isInverted="1"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000"/>
                            </p:stCondLst>
                            <p:childTnLst>
                              <p:par>
                                <p:cTn id="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Офіс Однокласників</a:t>
            </a:r>
            <a:endParaRPr lang="uk-UA" sz="4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Офіс знаходиться у місті Рига, Латвія.</a:t>
            </a:r>
          </a:p>
          <a:p>
            <a:pPr marL="0" indent="0">
              <a:buNone/>
            </a:pPr>
            <a:endParaRPr lang="uk-UA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4" y="2420888"/>
            <a:ext cx="2799667" cy="18611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7538" y="3212976"/>
            <a:ext cx="2976779" cy="1947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2437" y="4509120"/>
            <a:ext cx="252399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17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11000">
        <p14:warp dir="in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Офіс Однокласників</a:t>
            </a:r>
            <a:endParaRPr lang="uk-UA" sz="4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Комерційним директором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компанії «</a:t>
            </a:r>
            <a:r>
              <a:rPr lang="uk-UA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Одноклассники</a:t>
            </a: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»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є Тетяна </a:t>
            </a:r>
            <a:r>
              <a:rPr lang="uk-UA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Хандурова</a:t>
            </a: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Їй 35 років.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Проживає у Ризі.</a:t>
            </a:r>
            <a:endParaRPr lang="uk-UA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772816"/>
            <a:ext cx="310896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839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9000">
        <p14:warp dir="in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Обмеження на </a:t>
            </a:r>
            <a:r>
              <a:rPr lang="uk-UA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посилання</a:t>
            </a:r>
            <a:endParaRPr lang="uk-UA" sz="4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 сайті заборонено робити посилання на одного з головних конкурентів сайту </a:t>
            </a:r>
            <a:r>
              <a:rPr lang="uk-UA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Одноклассники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ru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—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сайт В Контакті. Так, посилання з текстом «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vkontakte.ru»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не відправляються зовсім, користувач отримує попередження «в тексті повідомлення містяться неприпустимі слова або вислови», а текст «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vkontakte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»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замінюється на «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vkonyakte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».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Варто відзначити, що на сайті «В контакті» подібних обмежень немає.</a:t>
            </a:r>
          </a:p>
        </p:txBody>
      </p:sp>
    </p:spTree>
    <p:extLst>
      <p:ext uri="{BB962C8B-B14F-4D97-AF65-F5344CB8AC3E}">
        <p14:creationId xmlns:p14="http://schemas.microsoft.com/office/powerpoint/2010/main" xmlns="" val="406115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17000">
        <p14:shred/>
      </p:transition>
    </mc:Choice>
    <mc:Fallback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Можливості сайту</a:t>
            </a:r>
            <a:endParaRPr lang="uk-UA" sz="4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Кожен користувач бачить імена всіх, хто заходив подивитися на його анкету </a:t>
            </a: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Крім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того, всі публічні дії </a:t>
            </a:r>
            <a:endParaRPr lang="uk-UA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користувачів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(повідомлення </a:t>
            </a:r>
            <a:endParaRPr lang="uk-UA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у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форумах, додавання друзів, </a:t>
            </a:r>
            <a:endParaRPr lang="uk-UA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завантаження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фотографій) </a:t>
            </a:r>
            <a:endParaRPr lang="uk-UA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відображаються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 доступній іншим користувачам «Стрічці активності».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248" y="2927412"/>
            <a:ext cx="277723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2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15000">
        <p14:glitter pattern="hexagon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Можливості сайту</a:t>
            </a:r>
            <a:endParaRPr lang="uk-UA" sz="4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З жовтня 2008 року зареєструвати безкоштовно можна тільки обмежений у функціональності обліковий запис. У даній версії користувачі можуть надсилати повідомлення, завантажувати і оцінювати фотографії, залишати коментарі у форумах і відвідувати сторінки інших користувачів. Щоб отримати можливість користуватися цими функціями, необхідно надіслати платне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SMS-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повідомлення.</a:t>
            </a:r>
          </a:p>
        </p:txBody>
      </p:sp>
    </p:spTree>
    <p:extLst>
      <p:ext uri="{BB962C8B-B14F-4D97-AF65-F5344CB8AC3E}">
        <p14:creationId xmlns:p14="http://schemas.microsoft.com/office/powerpoint/2010/main" xmlns="" val="303933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16000">
        <p14:honeycomb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916832"/>
            <a:ext cx="7772400" cy="2304256"/>
          </a:xfrm>
        </p:spPr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Соціальна мережа</a:t>
            </a:r>
            <a:br>
              <a:rPr lang="uk-UA" b="1" dirty="0" smtClean="0">
                <a:solidFill>
                  <a:srgbClr val="00FFFF"/>
                </a:solidFill>
              </a:rPr>
            </a:br>
            <a:r>
              <a:rPr lang="uk-UA" b="1" dirty="0" smtClean="0">
                <a:solidFill>
                  <a:srgbClr val="00FFFF"/>
                </a:solidFill>
              </a:rPr>
              <a:t>«</a:t>
            </a:r>
            <a:r>
              <a:rPr lang="uk-UA" b="1" dirty="0" err="1" smtClean="0">
                <a:solidFill>
                  <a:srgbClr val="00FFFF"/>
                </a:solidFill>
              </a:rPr>
              <a:t>Вконтакті</a:t>
            </a:r>
            <a:r>
              <a:rPr lang="uk-UA" b="1" dirty="0" smtClean="0">
                <a:solidFill>
                  <a:srgbClr val="00FFFF"/>
                </a:solidFill>
              </a:rPr>
              <a:t>»</a:t>
            </a:r>
            <a:endParaRPr lang="uk-UA" b="1" dirty="0">
              <a:solidFill>
                <a:srgbClr val="00FFFF"/>
              </a:solidFill>
            </a:endParaRPr>
          </a:p>
        </p:txBody>
      </p:sp>
      <p:pic>
        <p:nvPicPr>
          <p:cNvPr id="4" name="fun._-_tonight_we_are_young_(zaycev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25152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9020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41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2376264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chemeClr val="accent2"/>
                </a:solidFill>
              </a:rPr>
              <a:t>Соціальна мережа полегшує створення персонального профілю і віртуальних взаємин. Соціальні мережі використовуються для пошуку людей зі схожими інтересами та об'єктів цих інтересів.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5733256"/>
            <a:ext cx="8024936" cy="841648"/>
          </a:xfrm>
        </p:spPr>
        <p:txBody>
          <a:bodyPr>
            <a:normAutofit fontScale="92500"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У </a:t>
            </a:r>
            <a:r>
              <a:rPr lang="ru-RU" sz="2400" b="1" dirty="0" err="1">
                <a:solidFill>
                  <a:schemeClr val="accent2"/>
                </a:solidFill>
              </a:rPr>
              <a:t>соціальних</a:t>
            </a:r>
            <a:r>
              <a:rPr lang="ru-RU" sz="2400" b="1" dirty="0">
                <a:solidFill>
                  <a:schemeClr val="accent2"/>
                </a:solidFill>
              </a:rPr>
              <a:t> мережах </a:t>
            </a:r>
            <a:r>
              <a:rPr lang="ru-RU" sz="2400" b="1" dirty="0" err="1">
                <a:solidFill>
                  <a:schemeClr val="accent2"/>
                </a:solidFill>
              </a:rPr>
              <a:t>звичайно</a:t>
            </a:r>
            <a:r>
              <a:rPr lang="ru-RU" sz="2400" b="1" dirty="0">
                <a:solidFill>
                  <a:schemeClr val="accent2"/>
                </a:solidFill>
              </a:rPr>
              <a:t> </a:t>
            </a:r>
            <a:r>
              <a:rPr lang="ru-RU" sz="2400" b="1" dirty="0" err="1">
                <a:solidFill>
                  <a:schemeClr val="accent2"/>
                </a:solidFill>
              </a:rPr>
              <a:t>використовується</a:t>
            </a:r>
            <a:r>
              <a:rPr lang="ru-RU" sz="2400" b="1" dirty="0">
                <a:solidFill>
                  <a:schemeClr val="accent2"/>
                </a:solidFill>
              </a:rPr>
              <a:t> народна </a:t>
            </a:r>
            <a:r>
              <a:rPr lang="ru-RU" sz="2400" b="1" dirty="0" err="1">
                <a:solidFill>
                  <a:schemeClr val="accent2"/>
                </a:solidFill>
              </a:rPr>
              <a:t>класифікація</a:t>
            </a:r>
            <a:r>
              <a:rPr lang="ru-RU" sz="2400" b="1" dirty="0">
                <a:solidFill>
                  <a:schemeClr val="accent2"/>
                </a:solidFill>
              </a:rPr>
              <a:t>, практика </a:t>
            </a:r>
            <a:r>
              <a:rPr lang="ru-RU" sz="2400" b="1" dirty="0" err="1">
                <a:solidFill>
                  <a:schemeClr val="accent2"/>
                </a:solidFill>
              </a:rPr>
              <a:t>спільної</a:t>
            </a:r>
            <a:r>
              <a:rPr lang="ru-RU" sz="2400" b="1" dirty="0">
                <a:solidFill>
                  <a:schemeClr val="accent2"/>
                </a:solidFill>
              </a:rPr>
              <a:t> </a:t>
            </a:r>
            <a:r>
              <a:rPr lang="ru-RU" sz="2400" b="1" dirty="0" err="1">
                <a:solidFill>
                  <a:schemeClr val="accent2"/>
                </a:solidFill>
              </a:rPr>
              <a:t>категоризації</a:t>
            </a:r>
            <a:r>
              <a:rPr lang="ru-RU" sz="2400" b="1" dirty="0">
                <a:solidFill>
                  <a:schemeClr val="accent2"/>
                </a:solidFill>
              </a:rPr>
              <a:t> </a:t>
            </a:r>
            <a:r>
              <a:rPr lang="ru-RU" sz="2400" b="1" dirty="0" err="1">
                <a:solidFill>
                  <a:schemeClr val="accent2"/>
                </a:solidFill>
              </a:rPr>
              <a:t>інформації</a:t>
            </a:r>
            <a:r>
              <a:rPr lang="ru-RU" sz="2400" b="1" dirty="0">
                <a:solidFill>
                  <a:schemeClr val="accent2"/>
                </a:solidFill>
              </a:rPr>
              <a:t>.</a:t>
            </a:r>
            <a:endParaRPr lang="uk-UA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32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13000">
        <p14:glitter pattern="hexagon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FFFF"/>
                </a:solidFill>
              </a:rPr>
              <a:t>Vk.com (</a:t>
            </a:r>
            <a:r>
              <a:rPr lang="uk-UA" b="1" dirty="0" err="1" smtClean="0">
                <a:solidFill>
                  <a:srgbClr val="00FFFF"/>
                </a:solidFill>
              </a:rPr>
              <a:t>Вконтакті</a:t>
            </a:r>
            <a:r>
              <a:rPr lang="uk-UA" b="1" dirty="0" smtClean="0">
                <a:solidFill>
                  <a:srgbClr val="00FFFF"/>
                </a:solidFill>
              </a:rPr>
              <a:t>)</a:t>
            </a:r>
            <a:r>
              <a:rPr lang="uk-UA" b="1" dirty="0" err="1" smtClean="0">
                <a:solidFill>
                  <a:srgbClr val="00FFFF"/>
                </a:solidFill>
              </a:rPr>
              <a:t>-соціальна</a:t>
            </a:r>
            <a:r>
              <a:rPr lang="uk-UA" b="1" dirty="0" smtClean="0">
                <a:solidFill>
                  <a:srgbClr val="00FFFF"/>
                </a:solidFill>
              </a:rPr>
              <a:t> мережа, російський аналог сервісу </a:t>
            </a:r>
            <a:r>
              <a:rPr lang="en-US" b="1" dirty="0" smtClean="0">
                <a:solidFill>
                  <a:srgbClr val="00FFFF"/>
                </a:solidFill>
              </a:rPr>
              <a:t>Facebook.</a:t>
            </a:r>
            <a:endParaRPr lang="uk-UA" b="1" dirty="0">
              <a:solidFill>
                <a:srgbClr val="00FFFF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2780928"/>
            <a:ext cx="5785913" cy="3473341"/>
          </a:xfrm>
        </p:spPr>
      </p:pic>
    </p:spTree>
    <p:extLst>
      <p:ext uri="{BB962C8B-B14F-4D97-AF65-F5344CB8AC3E}">
        <p14:creationId xmlns:p14="http://schemas.microsoft.com/office/powerpoint/2010/main" xmlns="" val="65047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243428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FFFF"/>
                </a:solidFill>
              </a:rPr>
              <a:t>На </a:t>
            </a:r>
            <a:r>
              <a:rPr lang="ru-RU" sz="2800" b="1" dirty="0" err="1">
                <a:solidFill>
                  <a:srgbClr val="00FFFF"/>
                </a:solidFill>
              </a:rPr>
              <a:t>сайті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ВКонтакте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можна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зустріти</a:t>
            </a:r>
            <a:r>
              <a:rPr lang="ru-RU" sz="2800" b="1" dirty="0">
                <a:solidFill>
                  <a:srgbClr val="00FFFF"/>
                </a:solidFill>
              </a:rPr>
              <a:t> людей </a:t>
            </a:r>
            <a:r>
              <a:rPr lang="ru-RU" sz="2800" b="1" dirty="0" err="1">
                <a:solidFill>
                  <a:srgbClr val="00FFFF"/>
                </a:solidFill>
              </a:rPr>
              <a:t>різних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професій</a:t>
            </a:r>
            <a:r>
              <a:rPr lang="ru-RU" sz="2800" b="1" dirty="0">
                <a:solidFill>
                  <a:srgbClr val="00FFFF"/>
                </a:solidFill>
              </a:rPr>
              <a:t> і занять, а </a:t>
            </a:r>
            <a:r>
              <a:rPr lang="ru-RU" sz="2800" b="1" dirty="0" err="1">
                <a:solidFill>
                  <a:srgbClr val="00FFFF"/>
                </a:solidFill>
              </a:rPr>
              <a:t>також</a:t>
            </a:r>
            <a:r>
              <a:rPr lang="ru-RU" sz="2800" b="1" dirty="0">
                <a:solidFill>
                  <a:srgbClr val="00FFFF"/>
                </a:solidFill>
              </a:rPr>
              <a:t> знаменитостей, </a:t>
            </a:r>
            <a:r>
              <a:rPr lang="ru-RU" sz="2800" b="1" dirty="0" err="1">
                <a:solidFill>
                  <a:srgbClr val="00FFFF"/>
                </a:solidFill>
              </a:rPr>
              <a:t>зірок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естради</a:t>
            </a:r>
            <a:r>
              <a:rPr lang="ru-RU" sz="2800" b="1" dirty="0">
                <a:solidFill>
                  <a:srgbClr val="00FFFF"/>
                </a:solidFill>
              </a:rPr>
              <a:t> і </a:t>
            </a:r>
            <a:r>
              <a:rPr lang="ru-RU" sz="2800" b="1" dirty="0" err="1">
                <a:solidFill>
                  <a:srgbClr val="00FFFF"/>
                </a:solidFill>
              </a:rPr>
              <a:t>кінофільмів</a:t>
            </a:r>
            <a:r>
              <a:rPr lang="ru-RU" sz="2800" b="1" dirty="0">
                <a:solidFill>
                  <a:srgbClr val="00FFFF"/>
                </a:solidFill>
              </a:rPr>
              <a:t>, </a:t>
            </a:r>
            <a:r>
              <a:rPr lang="ru-RU" sz="2800" b="1" dirty="0" err="1">
                <a:solidFill>
                  <a:srgbClr val="00FFFF"/>
                </a:solidFill>
              </a:rPr>
              <a:t>письменників</a:t>
            </a:r>
            <a:r>
              <a:rPr lang="ru-RU" sz="2800" b="1" dirty="0">
                <a:solidFill>
                  <a:srgbClr val="00FFFF"/>
                </a:solidFill>
              </a:rPr>
              <a:t>, </a:t>
            </a:r>
            <a:r>
              <a:rPr lang="ru-RU" sz="2800" b="1" dirty="0" err="1">
                <a:solidFill>
                  <a:srgbClr val="00FFFF"/>
                </a:solidFill>
              </a:rPr>
              <a:t>політиків</a:t>
            </a:r>
            <a:r>
              <a:rPr lang="ru-RU" sz="2800" b="1" dirty="0">
                <a:solidFill>
                  <a:srgbClr val="00FFFF"/>
                </a:solidFill>
              </a:rPr>
              <a:t>, але </a:t>
            </a:r>
            <a:r>
              <a:rPr lang="ru-RU" sz="2800" b="1" dirty="0" err="1">
                <a:solidFill>
                  <a:srgbClr val="00FFFF"/>
                </a:solidFill>
              </a:rPr>
              <a:t>частіше</a:t>
            </a:r>
            <a:r>
              <a:rPr lang="ru-RU" sz="2800" b="1" dirty="0">
                <a:solidFill>
                  <a:srgbClr val="00FFFF"/>
                </a:solidFill>
              </a:rPr>
              <a:t> за все вони </a:t>
            </a:r>
            <a:r>
              <a:rPr lang="ru-RU" sz="2800" b="1" dirty="0" err="1">
                <a:solidFill>
                  <a:srgbClr val="00FFFF"/>
                </a:solidFill>
              </a:rPr>
              <a:t>закривають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свої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сторінки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від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інших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користувачів</a:t>
            </a:r>
            <a:r>
              <a:rPr lang="ru-RU" sz="2800" b="1" dirty="0">
                <a:solidFill>
                  <a:srgbClr val="00FFFF"/>
                </a:solidFill>
              </a:rPr>
              <a:t>.</a:t>
            </a:r>
            <a:endParaRPr lang="uk-UA" sz="2800" b="1" dirty="0">
              <a:solidFill>
                <a:srgbClr val="00FFFF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429000"/>
            <a:ext cx="3528392" cy="266429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3429000"/>
            <a:ext cx="378338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996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14000">
        <p14:switch dir="r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75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355750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00FFFF"/>
                </a:solidFill>
              </a:rPr>
              <a:t>Павло Валерійович Дуров</a:t>
            </a:r>
            <a:endParaRPr lang="uk-UA" sz="2800" dirty="0">
              <a:solidFill>
                <a:srgbClr val="00FFFF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1052736"/>
            <a:ext cx="4895726" cy="311816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322712" cy="4425355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FFFF"/>
                </a:solidFill>
              </a:rPr>
              <a:t>Російський</a:t>
            </a:r>
            <a:r>
              <a:rPr lang="ru-RU" sz="2000" b="1" dirty="0" smtClean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програміст</a:t>
            </a:r>
            <a:r>
              <a:rPr lang="ru-RU" sz="2000" b="1" dirty="0">
                <a:solidFill>
                  <a:srgbClr val="00FFFF"/>
                </a:solidFill>
              </a:rPr>
              <a:t>, один </a:t>
            </a:r>
            <a:r>
              <a:rPr lang="ru-RU" sz="2000" b="1" dirty="0" err="1">
                <a:solidFill>
                  <a:srgbClr val="00FFFF"/>
                </a:solidFill>
              </a:rPr>
              <a:t>із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творців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соціальної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мережі</a:t>
            </a:r>
            <a:r>
              <a:rPr lang="ru-RU" sz="2000" b="1" dirty="0">
                <a:solidFill>
                  <a:srgbClr val="00FFFF"/>
                </a:solidFill>
              </a:rPr>
              <a:t> «</a:t>
            </a:r>
            <a:r>
              <a:rPr lang="ru-RU" sz="2000" b="1" dirty="0" err="1">
                <a:solidFill>
                  <a:srgbClr val="00FFFF"/>
                </a:solidFill>
              </a:rPr>
              <a:t>ВКонтакті</a:t>
            </a:r>
            <a:r>
              <a:rPr lang="ru-RU" sz="2000" b="1" dirty="0" smtClean="0">
                <a:solidFill>
                  <a:srgbClr val="00FFFF"/>
                </a:solidFill>
              </a:rPr>
              <a:t>». </a:t>
            </a:r>
            <a:r>
              <a:rPr lang="ru-RU" sz="2000" b="1" dirty="0" err="1" smtClean="0">
                <a:solidFill>
                  <a:srgbClr val="00FFFF"/>
                </a:solidFill>
              </a:rPr>
              <a:t>Народився</a:t>
            </a:r>
            <a:r>
              <a:rPr lang="ru-RU" sz="2000" b="1" dirty="0" smtClean="0">
                <a:solidFill>
                  <a:srgbClr val="00FFFF"/>
                </a:solidFill>
              </a:rPr>
              <a:t> 10 </a:t>
            </a:r>
            <a:r>
              <a:rPr lang="ru-RU" sz="2000" b="1" dirty="0" err="1" smtClean="0">
                <a:solidFill>
                  <a:srgbClr val="00FFFF"/>
                </a:solidFill>
              </a:rPr>
              <a:t>жовтня</a:t>
            </a:r>
            <a:r>
              <a:rPr lang="ru-RU" sz="2000" b="1" dirty="0" smtClean="0">
                <a:solidFill>
                  <a:srgbClr val="00FFFF"/>
                </a:solidFill>
              </a:rPr>
              <a:t> 1984 року у </a:t>
            </a:r>
            <a:r>
              <a:rPr lang="ru-RU" sz="2000" b="1" dirty="0" err="1" smtClean="0">
                <a:solidFill>
                  <a:srgbClr val="00FFFF"/>
                </a:solidFill>
              </a:rPr>
              <a:t>місті</a:t>
            </a:r>
            <a:r>
              <a:rPr lang="ru-RU" sz="2000" b="1" dirty="0" smtClean="0">
                <a:solidFill>
                  <a:srgbClr val="00FFFF"/>
                </a:solidFill>
              </a:rPr>
              <a:t> Санкт-Петербург.</a:t>
            </a:r>
          </a:p>
          <a:p>
            <a:r>
              <a:rPr lang="uk-UA" sz="2000" b="1" dirty="0">
                <a:solidFill>
                  <a:srgbClr val="00FFFF"/>
                </a:solidFill>
              </a:rPr>
              <a:t>Лауреат стипендії Президента РФ, лауреат стипендії Уряду РФ, триразовий лауреат стипендії Володимира Потаніна, переможець олімпіад з лінгвістики, інформатики та </a:t>
            </a:r>
            <a:r>
              <a:rPr lang="uk-UA" sz="2000" b="1" dirty="0" smtClean="0">
                <a:solidFill>
                  <a:srgbClr val="00FFFF"/>
                </a:solidFill>
              </a:rPr>
              <a:t>дизайну.</a:t>
            </a:r>
            <a:endParaRPr lang="uk-UA" sz="20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825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34000">
        <p14:doors dir="vert"/>
      </p:transition>
    </mc:Choice>
    <mc:Fallback>
      <p:transition spd="slow" advClick="0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8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2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Історія створення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000" b="1" dirty="0">
                <a:solidFill>
                  <a:srgbClr val="00FFFF"/>
                </a:solidFill>
              </a:rPr>
              <a:t>2006 рік — 1 жовтня було зареєстроване доменне ім'я </a:t>
            </a:r>
            <a:r>
              <a:rPr lang="en-US" sz="2000" b="1" dirty="0">
                <a:solidFill>
                  <a:srgbClr val="00FFFF"/>
                </a:solidFill>
              </a:rPr>
              <a:t>vkontakte.ru </a:t>
            </a:r>
            <a:r>
              <a:rPr lang="uk-UA" sz="2000" b="1" dirty="0">
                <a:solidFill>
                  <a:srgbClr val="00FFFF"/>
                </a:solidFill>
              </a:rPr>
              <a:t>товариством з обмеженою відповідальністю «В </a:t>
            </a:r>
            <a:r>
              <a:rPr lang="uk-UA" sz="2000" b="1" dirty="0" err="1">
                <a:solidFill>
                  <a:srgbClr val="00FFFF"/>
                </a:solidFill>
              </a:rPr>
              <a:t>Контакте</a:t>
            </a:r>
            <a:r>
              <a:rPr lang="uk-UA" sz="2000" b="1" dirty="0">
                <a:solidFill>
                  <a:srgbClr val="00FFFF"/>
                </a:solidFill>
              </a:rPr>
              <a:t>». Цю дату прийнято вважати датою заснування сайту</a:t>
            </a:r>
            <a:r>
              <a:rPr lang="uk-UA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В </a:t>
            </a:r>
            <a:r>
              <a:rPr lang="ru-RU" sz="2000" b="1" dirty="0" err="1">
                <a:solidFill>
                  <a:srgbClr val="00FFFF"/>
                </a:solidFill>
              </a:rPr>
              <a:t>кінці</a:t>
            </a:r>
            <a:r>
              <a:rPr lang="ru-RU" sz="2000" b="1" dirty="0">
                <a:solidFill>
                  <a:srgbClr val="00FFFF"/>
                </a:solidFill>
              </a:rPr>
              <a:t> листопада </a:t>
            </a:r>
            <a:r>
              <a:rPr lang="ru-RU" sz="2000" b="1" dirty="0" err="1">
                <a:solidFill>
                  <a:srgbClr val="00FFFF"/>
                </a:solidFill>
              </a:rPr>
              <a:t>була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відкрита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вільна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реєстрація</a:t>
            </a:r>
            <a:r>
              <a:rPr lang="ru-RU" sz="2000" b="1" dirty="0">
                <a:solidFill>
                  <a:srgbClr val="00FFFF"/>
                </a:solidFill>
              </a:rPr>
              <a:t>, як </a:t>
            </a:r>
            <a:r>
              <a:rPr lang="ru-RU" sz="2000" b="1" dirty="0" err="1">
                <a:solidFill>
                  <a:srgbClr val="00FFFF"/>
                </a:solidFill>
              </a:rPr>
              <a:t>вимагала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модернізації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серверної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частини</a:t>
            </a:r>
            <a:r>
              <a:rPr lang="ru-RU" sz="2000" b="1" dirty="0">
                <a:solidFill>
                  <a:srgbClr val="00FFFF"/>
                </a:solidFill>
              </a:rPr>
              <a:t>. </a:t>
            </a:r>
            <a:r>
              <a:rPr lang="ru-RU" sz="2000" b="1" dirty="0" err="1">
                <a:solidFill>
                  <a:srgbClr val="00FFFF"/>
                </a:solidFill>
              </a:rPr>
              <a:t>Одночасно</a:t>
            </a:r>
            <a:r>
              <a:rPr lang="ru-RU" sz="2000" b="1" dirty="0">
                <a:solidFill>
                  <a:srgbClr val="00FFFF"/>
                </a:solidFill>
              </a:rPr>
              <a:t> з </a:t>
            </a:r>
            <a:r>
              <a:rPr lang="ru-RU" sz="2000" b="1" dirty="0" err="1">
                <a:solidFill>
                  <a:srgbClr val="00FFFF"/>
                </a:solidFill>
              </a:rPr>
              <a:t>цим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була</a:t>
            </a:r>
            <a:r>
              <a:rPr lang="ru-RU" sz="2000" b="1" dirty="0">
                <a:solidFill>
                  <a:srgbClr val="00FFFF"/>
                </a:solidFill>
              </a:rPr>
              <a:t> запущена </a:t>
            </a:r>
            <a:r>
              <a:rPr lang="ru-RU" sz="2000" b="1" dirty="0" err="1">
                <a:solidFill>
                  <a:srgbClr val="00FFFF"/>
                </a:solidFill>
              </a:rPr>
              <a:t>рекламна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кампанія</a:t>
            </a:r>
            <a:r>
              <a:rPr lang="ru-RU" sz="2000" b="1" dirty="0">
                <a:solidFill>
                  <a:srgbClr val="00FFFF"/>
                </a:solidFill>
              </a:rPr>
              <a:t> для </a:t>
            </a:r>
            <a:r>
              <a:rPr lang="ru-RU" sz="2000" b="1" dirty="0" err="1">
                <a:solidFill>
                  <a:srgbClr val="00FFFF"/>
                </a:solidFill>
              </a:rPr>
              <a:t>залучення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нових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користувачів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13 </a:t>
            </a:r>
            <a:r>
              <a:rPr lang="ru-RU" sz="2000" b="1" dirty="0" err="1" smtClean="0">
                <a:solidFill>
                  <a:srgbClr val="00FFFF"/>
                </a:solidFill>
              </a:rPr>
              <a:t>липня</a:t>
            </a:r>
            <a:r>
              <a:rPr lang="ru-RU" sz="2000" b="1" dirty="0" smtClean="0">
                <a:solidFill>
                  <a:srgbClr val="00FFFF"/>
                </a:solidFill>
              </a:rPr>
              <a:t> 2007 </a:t>
            </a:r>
            <a:r>
              <a:rPr lang="ru-RU" sz="2000" b="1" dirty="0">
                <a:solidFill>
                  <a:srgbClr val="00FFFF"/>
                </a:solidFill>
              </a:rPr>
              <a:t>на </a:t>
            </a:r>
            <a:r>
              <a:rPr lang="ru-RU" sz="2000" b="1" dirty="0" err="1">
                <a:solidFill>
                  <a:srgbClr val="00FFFF"/>
                </a:solidFill>
              </a:rPr>
              <a:t>сайті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зареєструвався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мільйонний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учасник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У </a:t>
            </a:r>
            <a:r>
              <a:rPr lang="ru-RU" sz="2000" b="1" dirty="0" err="1">
                <a:solidFill>
                  <a:srgbClr val="00FFFF"/>
                </a:solidFill>
              </a:rPr>
              <a:t>листопаді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було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оголошено</a:t>
            </a:r>
            <a:r>
              <a:rPr lang="ru-RU" sz="2000" b="1" dirty="0">
                <a:solidFill>
                  <a:srgbClr val="00FFFF"/>
                </a:solidFill>
              </a:rPr>
              <a:t> про </a:t>
            </a:r>
            <a:r>
              <a:rPr lang="ru-RU" sz="2000" b="1" dirty="0" err="1">
                <a:solidFill>
                  <a:srgbClr val="00FFFF"/>
                </a:solidFill>
              </a:rPr>
              <a:t>можливість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додавати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аудіозаписи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В </a:t>
            </a:r>
            <a:r>
              <a:rPr lang="ru-RU" sz="2000" b="1" dirty="0" err="1">
                <a:solidFill>
                  <a:srgbClr val="00FFFF"/>
                </a:solidFill>
              </a:rPr>
              <a:t>кінці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грудня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була</a:t>
            </a:r>
            <a:r>
              <a:rPr lang="ru-RU" sz="2000" b="1" dirty="0">
                <a:solidFill>
                  <a:srgbClr val="00FFFF"/>
                </a:solidFill>
              </a:rPr>
              <a:t> запущена </a:t>
            </a:r>
            <a:r>
              <a:rPr lang="ru-RU" sz="2000" b="1" dirty="0" err="1">
                <a:solidFill>
                  <a:srgbClr val="00FFFF"/>
                </a:solidFill>
              </a:rPr>
              <a:t>полегшена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версія</a:t>
            </a:r>
            <a:r>
              <a:rPr lang="ru-RU" sz="2000" b="1" dirty="0">
                <a:solidFill>
                  <a:srgbClr val="00FFFF"/>
                </a:solidFill>
              </a:rPr>
              <a:t> сайту для </a:t>
            </a:r>
            <a:r>
              <a:rPr lang="ru-RU" sz="2000" b="1" dirty="0" err="1">
                <a:solidFill>
                  <a:srgbClr val="00FFFF"/>
                </a:solidFill>
              </a:rPr>
              <a:t>мобільних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пристроїв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У </a:t>
            </a:r>
            <a:r>
              <a:rPr lang="ru-RU" sz="2000" b="1" dirty="0" smtClean="0">
                <a:solidFill>
                  <a:srgbClr val="00FFFF"/>
                </a:solidFill>
              </a:rPr>
              <a:t>лютому 2008 року </a:t>
            </a:r>
            <a:r>
              <a:rPr lang="ru-RU" sz="2000" b="1" dirty="0" err="1">
                <a:solidFill>
                  <a:srgbClr val="00FFFF"/>
                </a:solidFill>
              </a:rPr>
              <a:t>інтерфейс</a:t>
            </a:r>
            <a:r>
              <a:rPr lang="ru-RU" sz="2000" b="1" dirty="0">
                <a:solidFill>
                  <a:srgbClr val="00FFFF"/>
                </a:solidFill>
              </a:rPr>
              <a:t> сайту став </a:t>
            </a:r>
            <a:r>
              <a:rPr lang="ru-RU" sz="2000" b="1" dirty="0" err="1">
                <a:solidFill>
                  <a:srgbClr val="00FFFF"/>
                </a:solidFill>
              </a:rPr>
              <a:t>доступний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українською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мовою</a:t>
            </a:r>
            <a:r>
              <a:rPr lang="ru-RU" sz="2000" b="1" dirty="0">
                <a:solidFill>
                  <a:srgbClr val="00FFFF"/>
                </a:solidFill>
              </a:rPr>
              <a:t>.</a:t>
            </a:r>
            <a:endParaRPr lang="uk-UA" sz="20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236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8000">
        <p14:prism/>
      </p:transition>
    </mc:Choice>
    <mc:Fallback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Історія створення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rgbClr val="00FFFF"/>
                </a:solidFill>
              </a:rPr>
              <a:t>15 </a:t>
            </a:r>
            <a:r>
              <a:rPr lang="ru-RU" sz="2000" b="1" dirty="0" err="1">
                <a:solidFill>
                  <a:srgbClr val="00FFFF"/>
                </a:solidFill>
              </a:rPr>
              <a:t>липня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smtClean="0">
                <a:solidFill>
                  <a:srgbClr val="00FFFF"/>
                </a:solidFill>
              </a:rPr>
              <a:t>2008 року сайт </a:t>
            </a:r>
            <a:r>
              <a:rPr lang="ru-RU" sz="2000" b="1" dirty="0" err="1">
                <a:solidFill>
                  <a:srgbClr val="00FFFF"/>
                </a:solidFill>
              </a:rPr>
              <a:t>уклав</a:t>
            </a:r>
            <a:r>
              <a:rPr lang="ru-RU" sz="2000" b="1" dirty="0">
                <a:solidFill>
                  <a:srgbClr val="00FFFF"/>
                </a:solidFill>
              </a:rPr>
              <a:t> контракт з </a:t>
            </a:r>
            <a:r>
              <a:rPr lang="ru-RU" sz="2000" b="1" dirty="0" err="1">
                <a:solidFill>
                  <a:srgbClr val="00FFFF"/>
                </a:solidFill>
              </a:rPr>
              <a:t>компанією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Медіа</a:t>
            </a:r>
            <a:r>
              <a:rPr lang="ru-RU" sz="2000" b="1" dirty="0">
                <a:solidFill>
                  <a:srgbClr val="00FFFF"/>
                </a:solidFill>
              </a:rPr>
              <a:t> Плюс, яка </a:t>
            </a:r>
            <a:r>
              <a:rPr lang="ru-RU" sz="2000" b="1" dirty="0" err="1">
                <a:solidFill>
                  <a:srgbClr val="00FFFF"/>
                </a:solidFill>
              </a:rPr>
              <a:t>займеться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поширенням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реклами</a:t>
            </a:r>
            <a:r>
              <a:rPr lang="ru-RU" sz="2000" b="1" dirty="0">
                <a:solidFill>
                  <a:srgbClr val="00FFFF"/>
                </a:solidFill>
              </a:rPr>
              <a:t> на </a:t>
            </a:r>
            <a:r>
              <a:rPr lang="ru-RU" sz="2000" b="1" dirty="0" err="1">
                <a:solidFill>
                  <a:srgbClr val="00FFFF"/>
                </a:solidFill>
              </a:rPr>
              <a:t>сайті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В </a:t>
            </a:r>
            <a:r>
              <a:rPr lang="ru-RU" sz="2000" b="1" dirty="0" err="1">
                <a:solidFill>
                  <a:srgbClr val="00FFFF"/>
                </a:solidFill>
              </a:rPr>
              <a:t>жовтні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інтерфейс</a:t>
            </a:r>
            <a:r>
              <a:rPr lang="ru-RU" sz="2000" b="1" dirty="0">
                <a:solidFill>
                  <a:srgbClr val="00FFFF"/>
                </a:solidFill>
              </a:rPr>
              <a:t> сайту </a:t>
            </a:r>
            <a:r>
              <a:rPr lang="ru-RU" sz="2000" b="1" dirty="0" err="1">
                <a:solidFill>
                  <a:srgbClr val="00FFFF"/>
                </a:solidFill>
              </a:rPr>
              <a:t>був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перекладений</a:t>
            </a:r>
            <a:r>
              <a:rPr lang="ru-RU" sz="2000" b="1" dirty="0">
                <a:solidFill>
                  <a:srgbClr val="00FFFF"/>
                </a:solidFill>
              </a:rPr>
              <a:t> на </a:t>
            </a:r>
            <a:r>
              <a:rPr lang="ru-RU" sz="2000" b="1" dirty="0" err="1">
                <a:solidFill>
                  <a:srgbClr val="00FFFF"/>
                </a:solidFill>
              </a:rPr>
              <a:t>білоруську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 smtClean="0">
                <a:solidFill>
                  <a:srgbClr val="00FFFF"/>
                </a:solidFill>
              </a:rPr>
              <a:t>мову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5 </a:t>
            </a:r>
            <a:r>
              <a:rPr lang="ru-RU" sz="2000" b="1" dirty="0" err="1">
                <a:solidFill>
                  <a:srgbClr val="00FFFF"/>
                </a:solidFill>
              </a:rPr>
              <a:t>вересня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smtClean="0">
                <a:solidFill>
                  <a:srgbClr val="00FFFF"/>
                </a:solidFill>
              </a:rPr>
              <a:t>2009 року </a:t>
            </a:r>
            <a:r>
              <a:rPr lang="ru-RU" sz="2000" b="1" dirty="0" err="1" smtClean="0">
                <a:solidFill>
                  <a:srgbClr val="00FFFF"/>
                </a:solidFill>
              </a:rPr>
              <a:t>ВКонтакті</a:t>
            </a:r>
            <a:r>
              <a:rPr lang="ru-RU" sz="2000" b="1" dirty="0" smtClean="0">
                <a:solidFill>
                  <a:srgbClr val="00FFFF"/>
                </a:solidFill>
              </a:rPr>
              <a:t> </a:t>
            </a:r>
            <a:r>
              <a:rPr lang="ru-RU" sz="2000" b="1" dirty="0">
                <a:solidFill>
                  <a:srgbClr val="00FFFF"/>
                </a:solidFill>
              </a:rPr>
              <a:t>купив домен vk.com і почав </a:t>
            </a:r>
            <a:r>
              <a:rPr lang="ru-RU" sz="2000" b="1" dirty="0" err="1">
                <a:solidFill>
                  <a:srgbClr val="00FFFF"/>
                </a:solidFill>
              </a:rPr>
              <a:t>розширення</a:t>
            </a:r>
            <a:r>
              <a:rPr lang="ru-RU" sz="2000" b="1" dirty="0">
                <a:solidFill>
                  <a:srgbClr val="00FFFF"/>
                </a:solidFill>
              </a:rPr>
              <a:t> на </a:t>
            </a:r>
            <a:r>
              <a:rPr lang="ru-RU" sz="2000" b="1" dirty="0" err="1" smtClean="0">
                <a:solidFill>
                  <a:srgbClr val="00FFFF"/>
                </a:solidFill>
              </a:rPr>
              <a:t>захід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17 </a:t>
            </a:r>
            <a:r>
              <a:rPr lang="ru-RU" sz="2000" b="1" dirty="0" err="1">
                <a:solidFill>
                  <a:srgbClr val="00FFFF"/>
                </a:solidFill>
              </a:rPr>
              <a:t>квітня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smtClean="0">
                <a:solidFill>
                  <a:srgbClr val="00FFFF"/>
                </a:solidFill>
              </a:rPr>
              <a:t>2010 «</a:t>
            </a:r>
            <a:r>
              <a:rPr lang="ru-RU" sz="2000" b="1" dirty="0" err="1" smtClean="0">
                <a:solidFill>
                  <a:srgbClr val="00FFFF"/>
                </a:solidFill>
              </a:rPr>
              <a:t>ВКонтакті</a:t>
            </a:r>
            <a:r>
              <a:rPr lang="ru-RU" sz="2000" b="1" dirty="0">
                <a:solidFill>
                  <a:srgbClr val="00FFFF"/>
                </a:solidFill>
              </a:rPr>
              <a:t>» запустив </a:t>
            </a:r>
            <a:r>
              <a:rPr lang="ru-RU" sz="2000" b="1" dirty="0" err="1">
                <a:solidFill>
                  <a:srgbClr val="00FFFF"/>
                </a:solidFill>
              </a:rPr>
              <a:t>власну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платіжну</a:t>
            </a:r>
            <a:r>
              <a:rPr lang="ru-RU" sz="2000" b="1" dirty="0">
                <a:solidFill>
                  <a:srgbClr val="00FFFF"/>
                </a:solidFill>
              </a:rPr>
              <a:t> систему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5 </a:t>
            </a:r>
            <a:r>
              <a:rPr lang="ru-RU" sz="2000" b="1" dirty="0" err="1" smtClean="0">
                <a:solidFill>
                  <a:srgbClr val="00FFFF"/>
                </a:solidFill>
              </a:rPr>
              <a:t>жовтня</a:t>
            </a:r>
            <a:r>
              <a:rPr lang="ru-RU" sz="2000" b="1" dirty="0" smtClean="0">
                <a:solidFill>
                  <a:srgbClr val="00FFFF"/>
                </a:solidFill>
              </a:rPr>
              <a:t> 2010 </a:t>
            </a:r>
            <a:r>
              <a:rPr lang="ru-RU" sz="2000" b="1" dirty="0">
                <a:solidFill>
                  <a:srgbClr val="00FFFF"/>
                </a:solidFill>
              </a:rPr>
              <a:t>в </a:t>
            </a:r>
            <a:r>
              <a:rPr lang="ru-RU" sz="2000" b="1" dirty="0" err="1">
                <a:solidFill>
                  <a:srgbClr val="00FFFF"/>
                </a:solidFill>
              </a:rPr>
              <a:t>соціальній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мережі</a:t>
            </a:r>
            <a:r>
              <a:rPr lang="ru-RU" sz="2000" b="1" dirty="0">
                <a:solidFill>
                  <a:srgbClr val="00FFFF"/>
                </a:solidFill>
              </a:rPr>
              <a:t> «В контакте» запущена </a:t>
            </a:r>
            <a:r>
              <a:rPr lang="ru-RU" sz="2000" b="1" dirty="0" err="1">
                <a:solidFill>
                  <a:srgbClr val="00FFFF"/>
                </a:solidFill>
              </a:rPr>
              <a:t>функція</a:t>
            </a:r>
            <a:r>
              <a:rPr lang="ru-RU" sz="2000" b="1" dirty="0">
                <a:solidFill>
                  <a:srgbClr val="00FFFF"/>
                </a:solidFill>
              </a:rPr>
              <a:t> «</a:t>
            </a:r>
            <a:r>
              <a:rPr lang="ru-RU" sz="2000" b="1" dirty="0" err="1">
                <a:solidFill>
                  <a:srgbClr val="00FFFF"/>
                </a:solidFill>
              </a:rPr>
              <a:t>Пожертвувати</a:t>
            </a:r>
            <a:r>
              <a:rPr lang="ru-RU" sz="2000" b="1" dirty="0">
                <a:solidFill>
                  <a:srgbClr val="00FFFF"/>
                </a:solidFill>
              </a:rPr>
              <a:t>», за </a:t>
            </a:r>
            <a:r>
              <a:rPr lang="ru-RU" sz="2000" b="1" dirty="0" err="1">
                <a:solidFill>
                  <a:srgbClr val="00FFFF"/>
                </a:solidFill>
              </a:rPr>
              <a:t>допомогою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якої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можна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перерахувати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свої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грошові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кошти</a:t>
            </a:r>
            <a:r>
              <a:rPr lang="ru-RU" sz="2000" b="1" dirty="0">
                <a:solidFill>
                  <a:srgbClr val="00FFFF"/>
                </a:solidFill>
              </a:rPr>
              <a:t> в </a:t>
            </a:r>
            <a:r>
              <a:rPr lang="ru-RU" sz="2000" b="1" dirty="0" err="1">
                <a:solidFill>
                  <a:srgbClr val="00FFFF"/>
                </a:solidFill>
              </a:rPr>
              <a:t>різні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благодійні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організації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У </a:t>
            </a:r>
            <a:r>
              <a:rPr lang="ru-RU" sz="2000" b="1" dirty="0" err="1">
                <a:solidFill>
                  <a:srgbClr val="00FFFF"/>
                </a:solidFill>
              </a:rPr>
              <a:t>листопаді</a:t>
            </a:r>
            <a:r>
              <a:rPr lang="ru-RU" sz="2000" b="1" dirty="0">
                <a:solidFill>
                  <a:srgbClr val="00FFFF"/>
                </a:solidFill>
              </a:rPr>
              <a:t> на </a:t>
            </a:r>
            <a:r>
              <a:rPr lang="ru-RU" sz="2000" b="1" dirty="0" err="1">
                <a:solidFill>
                  <a:srgbClr val="00FFFF"/>
                </a:solidFill>
              </a:rPr>
              <a:t>сайті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було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зареєстровано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близько</a:t>
            </a:r>
            <a:r>
              <a:rPr lang="ru-RU" sz="2000" b="1" dirty="0">
                <a:solidFill>
                  <a:srgbClr val="00FFFF"/>
                </a:solidFill>
              </a:rPr>
              <a:t> 100 </a:t>
            </a:r>
            <a:r>
              <a:rPr lang="ru-RU" sz="2000" b="1" dirty="0" err="1">
                <a:solidFill>
                  <a:srgbClr val="00FFFF"/>
                </a:solidFill>
              </a:rPr>
              <a:t>мільйонів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 smtClean="0">
                <a:solidFill>
                  <a:srgbClr val="00FFFF"/>
                </a:solidFill>
              </a:rPr>
              <a:t>користувачів</a:t>
            </a:r>
            <a:endParaRPr lang="ru-RU" sz="2000" b="1" dirty="0" smtClean="0">
              <a:solidFill>
                <a:srgbClr val="00FFFF"/>
              </a:solidFill>
            </a:endParaRPr>
          </a:p>
          <a:p>
            <a:r>
              <a:rPr lang="ru-RU" sz="2000" b="1" dirty="0">
                <a:solidFill>
                  <a:srgbClr val="00FFFF"/>
                </a:solidFill>
              </a:rPr>
              <a:t>5 лютого у </a:t>
            </a:r>
            <a:r>
              <a:rPr lang="ru-RU" sz="2000" b="1" dirty="0" err="1">
                <a:solidFill>
                  <a:srgbClr val="00FFFF"/>
                </a:solidFill>
              </a:rPr>
              <a:t>соціальній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мережі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зареєструвався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двохсотмільйонний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користувач</a:t>
            </a:r>
            <a:r>
              <a:rPr lang="ru-RU" sz="2000" b="1" dirty="0">
                <a:solidFill>
                  <a:srgbClr val="00FFFF"/>
                </a:solidFill>
              </a:rPr>
              <a:t>.</a:t>
            </a:r>
            <a:endParaRPr lang="uk-UA" sz="20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02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30000">
        <p14:gallery dir="l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Цікаві факти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738" y="1268760"/>
            <a:ext cx="8229600" cy="504056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FFFF"/>
                </a:solidFill>
              </a:rPr>
              <a:t>У </a:t>
            </a:r>
            <a:r>
              <a:rPr lang="ru-RU" sz="2400" b="1" dirty="0" err="1">
                <a:solidFill>
                  <a:srgbClr val="00FFFF"/>
                </a:solidFill>
              </a:rPr>
              <a:t>Росії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судові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виконавці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шукають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боржників</a:t>
            </a:r>
            <a:r>
              <a:rPr lang="ru-RU" sz="2400" b="1" dirty="0">
                <a:solidFill>
                  <a:srgbClr val="00FFFF"/>
                </a:solidFill>
              </a:rPr>
              <a:t> за кредитами </a:t>
            </a:r>
            <a:r>
              <a:rPr lang="ru-RU" sz="2400" b="1" dirty="0" smtClean="0">
                <a:solidFill>
                  <a:srgbClr val="00FFFF"/>
                </a:solidFill>
              </a:rPr>
              <a:t>на </a:t>
            </a:r>
            <a:r>
              <a:rPr lang="ru-RU" sz="2400" b="1" dirty="0" err="1">
                <a:solidFill>
                  <a:srgbClr val="00FFFF"/>
                </a:solidFill>
              </a:rPr>
              <a:t>інтернет</a:t>
            </a:r>
            <a:r>
              <a:rPr lang="ru-RU" sz="2400" b="1" dirty="0">
                <a:solidFill>
                  <a:srgbClr val="00FFFF"/>
                </a:solidFill>
              </a:rPr>
              <a:t>-сайтах «Одноклассники» та «</a:t>
            </a:r>
            <a:r>
              <a:rPr lang="ru-RU" sz="2400" b="1" dirty="0" err="1">
                <a:solidFill>
                  <a:srgbClr val="00FFFF"/>
                </a:solidFill>
              </a:rPr>
              <a:t>ВКонтакті</a:t>
            </a:r>
            <a:r>
              <a:rPr lang="ru-RU" sz="2400" b="1" dirty="0">
                <a:solidFill>
                  <a:srgbClr val="00FFFF"/>
                </a:solidFill>
              </a:rPr>
              <a:t>». </a:t>
            </a:r>
            <a:r>
              <a:rPr lang="ru-RU" sz="2400" b="1" dirty="0" smtClean="0">
                <a:solidFill>
                  <a:srgbClr val="00FFFF"/>
                </a:solidFill>
              </a:rPr>
              <a:t>У </a:t>
            </a:r>
            <a:r>
              <a:rPr lang="ru-RU" sz="2400" b="1" dirty="0" err="1">
                <a:solidFill>
                  <a:srgbClr val="00FFFF"/>
                </a:solidFill>
              </a:rPr>
              <a:t>такий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спосіб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затримали</a:t>
            </a:r>
            <a:r>
              <a:rPr lang="ru-RU" sz="2400" b="1" dirty="0">
                <a:solidFill>
                  <a:srgbClr val="00FFFF"/>
                </a:solidFill>
              </a:rPr>
              <a:t> й </a:t>
            </a:r>
            <a:r>
              <a:rPr lang="ru-RU" sz="2400" b="1" dirty="0" err="1">
                <a:solidFill>
                  <a:srgbClr val="00FFFF"/>
                </a:solidFill>
              </a:rPr>
              <a:t>примусили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сплатити</a:t>
            </a:r>
            <a:r>
              <a:rPr lang="ru-RU" sz="2400" b="1" dirty="0">
                <a:solidFill>
                  <a:srgbClr val="00FFFF"/>
                </a:solidFill>
              </a:rPr>
              <a:t> борг </a:t>
            </a:r>
            <a:r>
              <a:rPr lang="ru-RU" sz="2400" b="1" dirty="0" err="1">
                <a:solidFill>
                  <a:srgbClr val="00FFFF"/>
                </a:solidFill>
              </a:rPr>
              <a:t>чотирьох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росіян</a:t>
            </a:r>
            <a:r>
              <a:rPr lang="ru-RU" sz="24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uk-UA" sz="2400" b="1" dirty="0">
                <a:solidFill>
                  <a:srgbClr val="00FFFF"/>
                </a:solidFill>
              </a:rPr>
              <a:t>Поширена думка, що «</a:t>
            </a:r>
            <a:r>
              <a:rPr lang="uk-UA" sz="2400" b="1" dirty="0" err="1">
                <a:solidFill>
                  <a:srgbClr val="00FFFF"/>
                </a:solidFill>
              </a:rPr>
              <a:t>ВКонтакті</a:t>
            </a:r>
            <a:r>
              <a:rPr lang="uk-UA" sz="2400" b="1" dirty="0">
                <a:solidFill>
                  <a:srgbClr val="00FFFF"/>
                </a:solidFill>
              </a:rPr>
              <a:t>», як і деякі інші іншомовні соціальні мережі, копіює не тільки ідею </a:t>
            </a:r>
            <a:r>
              <a:rPr lang="en-US" sz="2400" b="1" dirty="0">
                <a:solidFill>
                  <a:srgbClr val="00FFFF"/>
                </a:solidFill>
              </a:rPr>
              <a:t>Facebook, </a:t>
            </a:r>
            <a:r>
              <a:rPr lang="uk-UA" sz="2400" b="1" dirty="0">
                <a:solidFill>
                  <a:srgbClr val="00FFFF"/>
                </a:solidFill>
              </a:rPr>
              <a:t>але також дизайн і архітектуру сайту. </a:t>
            </a:r>
            <a:endParaRPr lang="uk-UA" sz="2400" b="1" dirty="0" smtClean="0">
              <a:solidFill>
                <a:srgbClr val="00FFFF"/>
              </a:solidFill>
            </a:endParaRPr>
          </a:p>
          <a:p>
            <a:r>
              <a:rPr lang="uk-UA" sz="2400" b="1" dirty="0" smtClean="0">
                <a:solidFill>
                  <a:srgbClr val="00FFFF"/>
                </a:solidFill>
              </a:rPr>
              <a:t>Інтерфейс соціальної мережі перекладений 20 мовами.</a:t>
            </a:r>
          </a:p>
          <a:p>
            <a:r>
              <a:rPr lang="uk-UA" sz="2400" b="1" dirty="0">
                <a:solidFill>
                  <a:srgbClr val="00FFFF"/>
                </a:solidFill>
              </a:rPr>
              <a:t>Щодня завантажується понад 12 мільйонів фотографій, 1800 </a:t>
            </a:r>
            <a:r>
              <a:rPr lang="uk-UA" sz="2400" b="1" dirty="0" err="1">
                <a:solidFill>
                  <a:srgbClr val="00FFFF"/>
                </a:solidFill>
              </a:rPr>
              <a:t>відеофайлів</a:t>
            </a:r>
            <a:r>
              <a:rPr lang="uk-UA" sz="2400" b="1" dirty="0">
                <a:solidFill>
                  <a:srgbClr val="00FFFF"/>
                </a:solidFill>
              </a:rPr>
              <a:t>, 1400 </a:t>
            </a:r>
            <a:r>
              <a:rPr lang="uk-UA" sz="2400" b="1" dirty="0" err="1">
                <a:solidFill>
                  <a:srgbClr val="00FFFF"/>
                </a:solidFill>
              </a:rPr>
              <a:t>аудіозаписів</a:t>
            </a:r>
            <a:r>
              <a:rPr lang="uk-UA" sz="2400" b="1" dirty="0">
                <a:solidFill>
                  <a:srgbClr val="00FFFF"/>
                </a:solidFill>
              </a:rPr>
              <a:t> і відправляється понад 80 мільйонів повідомлень. </a:t>
            </a:r>
            <a:endParaRPr lang="uk-UA" sz="2400" b="1" dirty="0" smtClean="0">
              <a:solidFill>
                <a:srgbClr val="00FFFF"/>
              </a:solidFill>
            </a:endParaRPr>
          </a:p>
          <a:p>
            <a:r>
              <a:rPr lang="ru-RU" sz="2400" b="1" dirty="0" err="1">
                <a:solidFill>
                  <a:srgbClr val="00FFFF"/>
                </a:solidFill>
              </a:rPr>
              <a:t>Щодня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користувачі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ВКонтакте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відвідують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більше</a:t>
            </a:r>
            <a:r>
              <a:rPr lang="ru-RU" sz="2400" b="1" dirty="0">
                <a:solidFill>
                  <a:srgbClr val="00FFFF"/>
                </a:solidFill>
              </a:rPr>
              <a:t> 2 </a:t>
            </a:r>
            <a:r>
              <a:rPr lang="ru-RU" sz="2400" b="1" dirty="0" err="1">
                <a:solidFill>
                  <a:srgbClr val="00FFFF"/>
                </a:solidFill>
              </a:rPr>
              <a:t>мільярдів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сторінок</a:t>
            </a:r>
            <a:endParaRPr lang="uk-UA" sz="2400" b="1" dirty="0">
              <a:solidFill>
                <a:srgbClr val="00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3449" y="1772816"/>
            <a:ext cx="897023" cy="6578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519" y="2833687"/>
            <a:ext cx="811337" cy="811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2195" y="3933056"/>
            <a:ext cx="794165" cy="5559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8980" y="4869160"/>
            <a:ext cx="842808" cy="8400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1056" y="5805264"/>
            <a:ext cx="913891" cy="73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125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5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2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9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45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850"/>
                            </p:stCondLst>
                            <p:childTnLst>
                              <p:par>
                                <p:cTn id="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9850"/>
                            </p:stCondLst>
                            <p:childTnLst>
                              <p:par>
                                <p:cTn id="6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1850"/>
                            </p:stCondLst>
                            <p:childTnLst>
                              <p:par>
                                <p:cTn id="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3850"/>
                            </p:stCondLst>
                            <p:childTnLst>
                              <p:par>
                                <p:cTn id="10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850"/>
                            </p:stCondLst>
                            <p:childTnLst>
                              <p:par>
                                <p:cTn id="1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Офіс </a:t>
            </a:r>
            <a:r>
              <a:rPr lang="uk-UA" b="1" dirty="0" err="1" smtClean="0">
                <a:solidFill>
                  <a:srgbClr val="00FFFF"/>
                </a:solidFill>
              </a:rPr>
              <a:t>Вконтакті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738" y="1268760"/>
            <a:ext cx="8229600" cy="50405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rgbClr val="00FFFF"/>
                </a:solidFill>
              </a:rPr>
              <a:t>Офіс знаходиться у місті Санкт-Петербург.</a:t>
            </a:r>
            <a:endParaRPr lang="uk-UA" sz="2400" b="1" dirty="0">
              <a:solidFill>
                <a:srgbClr val="00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0892" y="2132856"/>
            <a:ext cx="2816978" cy="18722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2883217"/>
            <a:ext cx="2918097" cy="22436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4581128"/>
            <a:ext cx="2634398" cy="175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39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8000">
        <p14:shred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Обмеження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738" y="1268760"/>
            <a:ext cx="8229600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FFFF"/>
                </a:solidFill>
              </a:rPr>
              <a:t>Багато роботодавців та навчальних закладів блокують </a:t>
            </a:r>
            <a:r>
              <a:rPr lang="en-US" b="1" dirty="0">
                <a:solidFill>
                  <a:srgbClr val="00FFFF"/>
                </a:solidFill>
              </a:rPr>
              <a:t>Vkontakte.ru, </a:t>
            </a:r>
            <a:r>
              <a:rPr lang="uk-UA" b="1" dirty="0">
                <a:solidFill>
                  <a:srgbClr val="00FFFF"/>
                </a:solidFill>
              </a:rPr>
              <a:t>щоб працівники або учні не витрачали свій час на «сидіння» в соціальній мережі, а займалися корисними справами. Такі заборони робляться за допомогою мережевих екранів. Хоча існує багато (анонімних) </a:t>
            </a:r>
            <a:r>
              <a:rPr lang="uk-UA" b="1" dirty="0" err="1">
                <a:solidFill>
                  <a:srgbClr val="00FFFF"/>
                </a:solidFill>
              </a:rPr>
              <a:t>проксі</a:t>
            </a:r>
            <a:r>
              <a:rPr lang="uk-UA" b="1" dirty="0">
                <a:solidFill>
                  <a:srgbClr val="00FFFF"/>
                </a:solidFill>
              </a:rPr>
              <a:t>, за допомогою яких, можна обходити такі обмеження.</a:t>
            </a:r>
          </a:p>
        </p:txBody>
      </p:sp>
    </p:spTree>
    <p:extLst>
      <p:ext uri="{BB962C8B-B14F-4D97-AF65-F5344CB8AC3E}">
        <p14:creationId xmlns:p14="http://schemas.microsoft.com/office/powerpoint/2010/main" xmlns="" val="272097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15000">
        <p14:vortex dir="r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564904"/>
            <a:ext cx="7772400" cy="1470025"/>
          </a:xfrm>
        </p:spPr>
        <p:txBody>
          <a:bodyPr/>
          <a:lstStyle/>
          <a:p>
            <a:r>
              <a:rPr lang="uk-UA" b="1" dirty="0" smtClean="0">
                <a:solidFill>
                  <a:srgbClr val="33CCFF"/>
                </a:solidFill>
              </a:rPr>
              <a:t>Соціальна мережа</a:t>
            </a:r>
            <a:br>
              <a:rPr lang="uk-UA" b="1" dirty="0" smtClean="0">
                <a:solidFill>
                  <a:srgbClr val="33CCFF"/>
                </a:solidFill>
              </a:rPr>
            </a:br>
            <a:r>
              <a:rPr lang="en-US" b="1" dirty="0" smtClean="0">
                <a:solidFill>
                  <a:srgbClr val="33CCFF"/>
                </a:solidFill>
              </a:rPr>
              <a:t>“Twitter”</a:t>
            </a:r>
            <a:endParaRPr lang="uk-UA" b="1" dirty="0">
              <a:solidFill>
                <a:srgbClr val="33CC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6854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5841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FFFF"/>
                </a:solidFill>
              </a:rPr>
              <a:t>Twitter </a:t>
            </a:r>
            <a:r>
              <a:rPr lang="uk-UA" sz="3200" b="1" dirty="0" smtClean="0">
                <a:solidFill>
                  <a:srgbClr val="00FFFF"/>
                </a:solidFill>
              </a:rPr>
              <a:t>— </a:t>
            </a:r>
            <a:r>
              <a:rPr lang="uk-UA" sz="3200" b="1" dirty="0">
                <a:solidFill>
                  <a:srgbClr val="00FFFF"/>
                </a:solidFill>
              </a:rPr>
              <a:t>соціальна мережа, яка є мережею </a:t>
            </a:r>
            <a:r>
              <a:rPr lang="uk-UA" sz="3200" b="1" dirty="0" err="1">
                <a:solidFill>
                  <a:srgbClr val="00FFFF"/>
                </a:solidFill>
              </a:rPr>
              <a:t>мікроблогів</a:t>
            </a:r>
            <a:r>
              <a:rPr lang="uk-UA" sz="3200" b="1" dirty="0">
                <a:solidFill>
                  <a:srgbClr val="00FFFF"/>
                </a:solidFill>
              </a:rPr>
              <a:t>, що дозволяє користувачам надсилати короткі текстові повідомлення (до 140 символів), використовуючи </a:t>
            </a:r>
            <a:r>
              <a:rPr lang="en-US" sz="3200" b="1" dirty="0">
                <a:solidFill>
                  <a:srgbClr val="00FFFF"/>
                </a:solidFill>
              </a:rPr>
              <a:t>SMS, </a:t>
            </a:r>
            <a:r>
              <a:rPr lang="uk-UA" sz="3200" b="1" dirty="0">
                <a:solidFill>
                  <a:srgbClr val="00FFFF"/>
                </a:solidFill>
              </a:rPr>
              <a:t>служби миттєвих повідомлень і сторонні програми-клієнти.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3645024"/>
            <a:ext cx="5472608" cy="2928057"/>
          </a:xfrm>
        </p:spPr>
      </p:pic>
    </p:spTree>
    <p:extLst>
      <p:ext uri="{BB962C8B-B14F-4D97-AF65-F5344CB8AC3E}">
        <p14:creationId xmlns:p14="http://schemas.microsoft.com/office/powerpoint/2010/main" xmlns="" val="388556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10000">
        <p14:warp dir="in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2376264"/>
          </a:xfrm>
        </p:spPr>
        <p:txBody>
          <a:bodyPr>
            <a:noAutofit/>
          </a:bodyPr>
          <a:lstStyle/>
          <a:p>
            <a:r>
              <a:rPr lang="uk-UA" sz="2800" b="1" dirty="0"/>
              <a:t>Сьогодні соціальні мережі в світі набрали таку популярність, що аудиторія деяких з них значно перевищила за чисельністю населення більшості країн.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5733256"/>
            <a:ext cx="8024936" cy="841648"/>
          </a:xfrm>
        </p:spPr>
        <p:txBody>
          <a:bodyPr>
            <a:normAutofit fontScale="77500" lnSpcReduction="20000"/>
          </a:bodyPr>
          <a:lstStyle/>
          <a:p>
            <a:r>
              <a:rPr lang="ru-RU" sz="2400" b="1" dirty="0" err="1">
                <a:solidFill>
                  <a:schemeClr val="tx1"/>
                </a:solidFill>
              </a:rPr>
              <a:t>Почалося</a:t>
            </a:r>
            <a:r>
              <a:rPr lang="ru-RU" sz="2400" b="1" dirty="0">
                <a:solidFill>
                  <a:schemeClr val="tx1"/>
                </a:solidFill>
              </a:rPr>
              <a:t> все </a:t>
            </a:r>
            <a:r>
              <a:rPr lang="ru-RU" sz="2400" b="1" dirty="0" err="1">
                <a:solidFill>
                  <a:schemeClr val="tx1"/>
                </a:solidFill>
              </a:rPr>
              <a:t>трохи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більше</a:t>
            </a:r>
            <a:r>
              <a:rPr lang="ru-RU" sz="2400" b="1" dirty="0">
                <a:solidFill>
                  <a:schemeClr val="tx1"/>
                </a:solidFill>
              </a:rPr>
              <a:t> 10 </a:t>
            </a:r>
            <a:r>
              <a:rPr lang="ru-RU" sz="2400" b="1" dirty="0" err="1">
                <a:solidFill>
                  <a:schemeClr val="tx1"/>
                </a:solidFill>
              </a:rPr>
              <a:t>років</a:t>
            </a:r>
            <a:r>
              <a:rPr lang="ru-RU" sz="2400" b="1" dirty="0">
                <a:solidFill>
                  <a:schemeClr val="tx1"/>
                </a:solidFill>
              </a:rPr>
              <a:t> тому, а </a:t>
            </a:r>
            <a:r>
              <a:rPr lang="ru-RU" sz="2400" b="1" dirty="0" err="1">
                <a:solidFill>
                  <a:schemeClr val="tx1"/>
                </a:solidFill>
              </a:rPr>
              <a:t>сьогодні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вже</a:t>
            </a:r>
            <a:r>
              <a:rPr lang="ru-RU" sz="2400" b="1" dirty="0">
                <a:solidFill>
                  <a:schemeClr val="tx1"/>
                </a:solidFill>
              </a:rPr>
              <a:t> практично і </a:t>
            </a:r>
            <a:r>
              <a:rPr lang="ru-RU" sz="2400" b="1" dirty="0" err="1">
                <a:solidFill>
                  <a:schemeClr val="tx1"/>
                </a:solidFill>
              </a:rPr>
              <a:t>неможливо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відшукати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таку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людину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що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могла б </a:t>
            </a:r>
            <a:r>
              <a:rPr lang="ru-RU" sz="2400" b="1" dirty="0" err="1">
                <a:solidFill>
                  <a:schemeClr val="tx1"/>
                </a:solidFill>
              </a:rPr>
              <a:t>похвалитися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Інтернетом</a:t>
            </a:r>
            <a:r>
              <a:rPr lang="ru-RU" sz="2400" b="1" dirty="0">
                <a:solidFill>
                  <a:schemeClr val="tx1"/>
                </a:solidFill>
              </a:rPr>
              <a:t>, але не </a:t>
            </a:r>
            <a:r>
              <a:rPr lang="ru-RU" sz="2400" b="1" dirty="0" err="1" smtClean="0">
                <a:solidFill>
                  <a:schemeClr val="tx1"/>
                </a:solidFill>
              </a:rPr>
              <a:t>була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би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зареєстрована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в </a:t>
            </a:r>
            <a:r>
              <a:rPr lang="ru-RU" sz="2400" b="1" dirty="0" err="1">
                <a:solidFill>
                  <a:schemeClr val="tx1"/>
                </a:solidFill>
              </a:rPr>
              <a:t>жодній</a:t>
            </a:r>
            <a:r>
              <a:rPr lang="ru-RU" sz="2400" b="1" dirty="0">
                <a:solidFill>
                  <a:schemeClr val="tx1"/>
                </a:solidFill>
              </a:rPr>
              <a:t> з </a:t>
            </a:r>
            <a:r>
              <a:rPr lang="ru-RU" sz="2400" b="1" dirty="0" err="1">
                <a:solidFill>
                  <a:schemeClr val="tx1"/>
                </a:solidFill>
              </a:rPr>
              <a:t>соціальних</a:t>
            </a:r>
            <a:r>
              <a:rPr lang="ru-RU" sz="2400" b="1" dirty="0">
                <a:solidFill>
                  <a:schemeClr val="tx1"/>
                </a:solidFill>
              </a:rPr>
              <a:t> мереж. </a:t>
            </a:r>
            <a:endParaRPr lang="uk-UA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3579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29000">
        <p14:vortex dir="r"/>
      </p:transition>
    </mc:Choice>
    <mc:Fallback>
      <p:transition spd="slow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240360"/>
          </a:xfrm>
        </p:spPr>
        <p:txBody>
          <a:bodyPr>
            <a:noAutofit/>
          </a:bodyPr>
          <a:lstStyle/>
          <a:p>
            <a:r>
              <a:rPr lang="uk-UA" sz="3200" b="1" dirty="0" err="1" smtClean="0">
                <a:solidFill>
                  <a:srgbClr val="00FFFF"/>
                </a:solidFill>
              </a:rPr>
              <a:t>Твіттер</a:t>
            </a:r>
            <a:r>
              <a:rPr lang="uk-UA" sz="3200" b="1" dirty="0" smtClean="0">
                <a:solidFill>
                  <a:srgbClr val="00FFFF"/>
                </a:solidFill>
              </a:rPr>
              <a:t> має значну перевагу над іншими ЗМІ. </a:t>
            </a:r>
            <a:br>
              <a:rPr lang="uk-UA" sz="3200" b="1" dirty="0" smtClean="0">
                <a:solidFill>
                  <a:srgbClr val="00FFFF"/>
                </a:solidFill>
              </a:rPr>
            </a:br>
            <a:r>
              <a:rPr lang="uk-UA" sz="3200" b="1" dirty="0" err="1" smtClean="0">
                <a:solidFill>
                  <a:srgbClr val="00FFFF"/>
                </a:solidFill>
              </a:rPr>
              <a:t>Мікроблог</a:t>
            </a:r>
            <a:r>
              <a:rPr lang="uk-UA" sz="3200" b="1" dirty="0" smtClean="0">
                <a:solidFill>
                  <a:srgbClr val="00FFFF"/>
                </a:solidFill>
              </a:rPr>
              <a:t> дуже зручний для планування заходів при надзвичайних ситуаціях, термінових повідомлень.</a:t>
            </a:r>
            <a:endParaRPr lang="uk-UA" sz="3200" b="1" dirty="0">
              <a:solidFill>
                <a:srgbClr val="00FFFF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3212976"/>
            <a:ext cx="4238309" cy="252028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3140968"/>
            <a:ext cx="2132149" cy="305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926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95710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00FFFF"/>
                </a:solidFill>
              </a:rPr>
              <a:t>Джек </a:t>
            </a:r>
            <a:r>
              <a:rPr lang="uk-UA" sz="3600" dirty="0" err="1" smtClean="0">
                <a:solidFill>
                  <a:srgbClr val="00FFFF"/>
                </a:solidFill>
              </a:rPr>
              <a:t>Дорсі</a:t>
            </a:r>
            <a:endParaRPr lang="uk-UA" sz="3600" dirty="0">
              <a:solidFill>
                <a:srgbClr val="00FFFF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836712"/>
            <a:ext cx="5012712" cy="432048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466728" cy="4691063"/>
          </a:xfrm>
        </p:spPr>
        <p:txBody>
          <a:bodyPr>
            <a:normAutofit/>
          </a:bodyPr>
          <a:lstStyle/>
          <a:p>
            <a:r>
              <a:rPr lang="ru-RU" sz="1800" b="1" dirty="0" err="1" smtClean="0">
                <a:solidFill>
                  <a:srgbClr val="00FFFF"/>
                </a:solidFill>
              </a:rPr>
              <a:t>Американський</a:t>
            </a:r>
            <a:r>
              <a:rPr lang="ru-RU" sz="1800" b="1" dirty="0" smtClean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архітектор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програмного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забезпечення</a:t>
            </a:r>
            <a:r>
              <a:rPr lang="ru-RU" sz="1800" b="1" dirty="0">
                <a:solidFill>
                  <a:srgbClr val="00FFFF"/>
                </a:solidFill>
              </a:rPr>
              <a:t> і </a:t>
            </a:r>
            <a:r>
              <a:rPr lang="ru-RU" sz="1800" b="1" dirty="0" err="1">
                <a:solidFill>
                  <a:srgbClr val="00FFFF"/>
                </a:solidFill>
              </a:rPr>
              <a:t>бізнесмен</a:t>
            </a:r>
            <a:r>
              <a:rPr lang="ru-RU" sz="1800" b="1" dirty="0">
                <a:solidFill>
                  <a:srgbClr val="00FFFF"/>
                </a:solidFill>
              </a:rPr>
              <a:t> , </a:t>
            </a:r>
            <a:r>
              <a:rPr lang="ru-RU" sz="1800" b="1" dirty="0" err="1">
                <a:solidFill>
                  <a:srgbClr val="00FFFF"/>
                </a:solidFill>
              </a:rPr>
              <a:t>відомий</a:t>
            </a:r>
            <a:r>
              <a:rPr lang="ru-RU" sz="1800" b="1" dirty="0">
                <a:solidFill>
                  <a:srgbClr val="00FFFF"/>
                </a:solidFill>
              </a:rPr>
              <a:t> як </a:t>
            </a:r>
            <a:r>
              <a:rPr lang="ru-RU" sz="1800" b="1" dirty="0" err="1">
                <a:solidFill>
                  <a:srgbClr val="00FFFF"/>
                </a:solidFill>
              </a:rPr>
              <a:t>творець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 smtClean="0">
                <a:solidFill>
                  <a:srgbClr val="00FFFF"/>
                </a:solidFill>
              </a:rPr>
              <a:t>Twitter</a:t>
            </a:r>
            <a:r>
              <a:rPr lang="ru-RU" sz="18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1800" b="1" dirty="0" err="1" smtClean="0">
                <a:solidFill>
                  <a:srgbClr val="00FFFF"/>
                </a:solidFill>
              </a:rPr>
              <a:t>Народився</a:t>
            </a:r>
            <a:r>
              <a:rPr lang="ru-RU" sz="1800" b="1" dirty="0" smtClean="0">
                <a:solidFill>
                  <a:srgbClr val="00FFFF"/>
                </a:solidFill>
              </a:rPr>
              <a:t> 19 листопада 1976 року у </a:t>
            </a:r>
            <a:r>
              <a:rPr lang="ru-RU" sz="1800" b="1" dirty="0" err="1" smtClean="0">
                <a:solidFill>
                  <a:srgbClr val="00FFFF"/>
                </a:solidFill>
              </a:rPr>
              <a:t>Сент-Луїс</a:t>
            </a:r>
            <a:r>
              <a:rPr lang="ru-RU" sz="1800" b="1" dirty="0" smtClean="0">
                <a:solidFill>
                  <a:srgbClr val="00FFFF"/>
                </a:solidFill>
              </a:rPr>
              <a:t>, штат </a:t>
            </a:r>
            <a:r>
              <a:rPr lang="ru-RU" sz="1800" b="1" dirty="0" err="1" smtClean="0">
                <a:solidFill>
                  <a:srgbClr val="00FFFF"/>
                </a:solidFill>
              </a:rPr>
              <a:t>Міссурі</a:t>
            </a:r>
            <a:r>
              <a:rPr lang="ru-RU" sz="1800" b="1" dirty="0" smtClean="0">
                <a:solidFill>
                  <a:srgbClr val="00FFFF"/>
                </a:solidFill>
              </a:rPr>
              <a:t>, США.</a:t>
            </a:r>
          </a:p>
          <a:p>
            <a:r>
              <a:rPr lang="ru-RU" sz="1800" b="1" dirty="0" err="1" smtClean="0">
                <a:solidFill>
                  <a:srgbClr val="00FFFF"/>
                </a:solidFill>
              </a:rPr>
              <a:t>Навчався</a:t>
            </a:r>
            <a:r>
              <a:rPr lang="ru-RU" sz="1800" b="1" dirty="0" smtClean="0">
                <a:solidFill>
                  <a:srgbClr val="00FFFF"/>
                </a:solidFill>
              </a:rPr>
              <a:t> у </a:t>
            </a:r>
            <a:r>
              <a:rPr lang="en-US" sz="1800" b="1" dirty="0">
                <a:solidFill>
                  <a:srgbClr val="00FFFF"/>
                </a:solidFill>
              </a:rPr>
              <a:t>Bishop </a:t>
            </a:r>
            <a:r>
              <a:rPr lang="en-US" sz="1800" b="1" dirty="0" err="1">
                <a:solidFill>
                  <a:srgbClr val="00FFFF"/>
                </a:solidFill>
              </a:rPr>
              <a:t>DuBourg</a:t>
            </a:r>
            <a:r>
              <a:rPr lang="en-US" sz="1800" b="1" dirty="0">
                <a:solidFill>
                  <a:srgbClr val="00FFFF"/>
                </a:solidFill>
              </a:rPr>
              <a:t> High </a:t>
            </a:r>
            <a:r>
              <a:rPr lang="en-US" sz="1800" b="1" dirty="0" smtClean="0">
                <a:solidFill>
                  <a:srgbClr val="00FFFF"/>
                </a:solidFill>
              </a:rPr>
              <a:t>School</a:t>
            </a:r>
            <a:r>
              <a:rPr lang="uk-UA" sz="1800" b="1" dirty="0" smtClean="0">
                <a:solidFill>
                  <a:srgbClr val="00FFFF"/>
                </a:solidFill>
              </a:rPr>
              <a:t>, а також </a:t>
            </a:r>
            <a:r>
              <a:rPr lang="ru-RU" sz="1800" b="1" dirty="0" err="1">
                <a:solidFill>
                  <a:srgbClr val="00FFFF"/>
                </a:solidFill>
              </a:rPr>
              <a:t>відвідував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Міссурійський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університет</a:t>
            </a:r>
            <a:r>
              <a:rPr lang="ru-RU" sz="1800" b="1" dirty="0">
                <a:solidFill>
                  <a:srgbClr val="00FFFF"/>
                </a:solidFill>
              </a:rPr>
              <a:t> науки і </a:t>
            </a:r>
            <a:r>
              <a:rPr lang="ru-RU" sz="1800" b="1" dirty="0" err="1" smtClean="0">
                <a:solidFill>
                  <a:srgbClr val="00FFFF"/>
                </a:solidFill>
              </a:rPr>
              <a:t>технологій</a:t>
            </a:r>
            <a:r>
              <a:rPr lang="ru-RU" sz="18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1800" b="1" dirty="0">
                <a:solidFill>
                  <a:srgbClr val="00FFFF"/>
                </a:solidFill>
              </a:rPr>
              <a:t>Джек </a:t>
            </a:r>
            <a:r>
              <a:rPr lang="ru-RU" sz="1800" b="1" dirty="0" err="1">
                <a:solidFill>
                  <a:srgbClr val="00FFFF"/>
                </a:solidFill>
              </a:rPr>
              <a:t>Дорсі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також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розробив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нову</a:t>
            </a:r>
            <a:r>
              <a:rPr lang="ru-RU" sz="1800" b="1" dirty="0">
                <a:solidFill>
                  <a:srgbClr val="00FFFF"/>
                </a:solidFill>
              </a:rPr>
              <a:t> платформу для </a:t>
            </a:r>
            <a:r>
              <a:rPr lang="ru-RU" sz="1800" b="1" dirty="0" err="1">
                <a:solidFill>
                  <a:srgbClr val="00FFFF"/>
                </a:solidFill>
              </a:rPr>
              <a:t>прийняття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кредитних</a:t>
            </a:r>
            <a:r>
              <a:rPr lang="ru-RU" sz="1800" b="1" dirty="0">
                <a:solidFill>
                  <a:srgbClr val="00FFFF"/>
                </a:solidFill>
              </a:rPr>
              <a:t> карт на </a:t>
            </a:r>
            <a:r>
              <a:rPr lang="ru-RU" sz="1800" b="1" dirty="0" err="1">
                <a:solidFill>
                  <a:srgbClr val="00FFFF"/>
                </a:solidFill>
              </a:rPr>
              <a:t>мобільних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пристроях</a:t>
            </a:r>
            <a:r>
              <a:rPr lang="ru-RU" sz="1800" b="1" dirty="0">
                <a:solidFill>
                  <a:srgbClr val="00FFFF"/>
                </a:solidFill>
              </a:rPr>
              <a:t>.</a:t>
            </a:r>
            <a:endParaRPr lang="uk-UA" sz="18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047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20000">
        <p14:gallery dir="l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Історія створення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752528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rgbClr val="00FFFF"/>
                </a:solidFill>
              </a:rPr>
              <a:t>Історія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Твіттера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почалася</a:t>
            </a:r>
            <a:r>
              <a:rPr lang="ru-RU" sz="2400" b="1" dirty="0">
                <a:solidFill>
                  <a:srgbClr val="00FFFF"/>
                </a:solidFill>
              </a:rPr>
              <a:t> в </a:t>
            </a:r>
            <a:r>
              <a:rPr lang="ru-RU" sz="2400" b="1" dirty="0" err="1">
                <a:solidFill>
                  <a:srgbClr val="00FFFF"/>
                </a:solidFill>
              </a:rPr>
              <a:t>березні</a:t>
            </a:r>
            <a:r>
              <a:rPr lang="ru-RU" sz="2400" b="1" dirty="0">
                <a:solidFill>
                  <a:srgbClr val="00FFFF"/>
                </a:solidFill>
              </a:rPr>
              <a:t> 2006 як </a:t>
            </a:r>
            <a:r>
              <a:rPr lang="ru-RU" sz="2400" b="1" dirty="0" err="1" smtClean="0">
                <a:solidFill>
                  <a:srgbClr val="00FFFF"/>
                </a:solidFill>
              </a:rPr>
              <a:t>науково-дослідницький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>
                <a:solidFill>
                  <a:srgbClr val="00FFFF"/>
                </a:solidFill>
              </a:rPr>
              <a:t>проект </a:t>
            </a:r>
            <a:r>
              <a:rPr lang="ru-RU" sz="2400" b="1" dirty="0" err="1">
                <a:solidFill>
                  <a:srgbClr val="00FFFF"/>
                </a:solidFill>
              </a:rPr>
              <a:t>компанії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Odeo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smtClean="0">
                <a:solidFill>
                  <a:srgbClr val="00FFFF"/>
                </a:solidFill>
              </a:rPr>
              <a:t>(Сан-Франциско).</a:t>
            </a:r>
          </a:p>
          <a:p>
            <a:r>
              <a:rPr lang="ru-RU" sz="2400" b="1" dirty="0" err="1">
                <a:solidFill>
                  <a:srgbClr val="00FFFF"/>
                </a:solidFill>
              </a:rPr>
              <a:t>Спочатку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smtClean="0">
                <a:solidFill>
                  <a:srgbClr val="00FFFF"/>
                </a:solidFill>
              </a:rPr>
              <a:t>проект </a:t>
            </a:r>
            <a:r>
              <a:rPr lang="ru-RU" sz="2400" b="1" dirty="0" err="1" smtClean="0">
                <a:solidFill>
                  <a:srgbClr val="00FFFF"/>
                </a:solidFill>
              </a:rPr>
              <a:t>був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 err="1" smtClean="0">
                <a:solidFill>
                  <a:srgbClr val="00FFFF"/>
                </a:solidFill>
              </a:rPr>
              <a:t>задуманий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>
                <a:solidFill>
                  <a:srgbClr val="00FFFF"/>
                </a:solidFill>
              </a:rPr>
              <a:t>як </a:t>
            </a:r>
            <a:r>
              <a:rPr lang="ru-RU" sz="2400" b="1" dirty="0" err="1">
                <a:solidFill>
                  <a:srgbClr val="00FFFF"/>
                </a:solidFill>
              </a:rPr>
              <a:t>можливість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відповісти</a:t>
            </a:r>
            <a:r>
              <a:rPr lang="ru-RU" sz="2400" b="1" dirty="0">
                <a:solidFill>
                  <a:srgbClr val="00FFFF"/>
                </a:solidFill>
              </a:rPr>
              <a:t> на </a:t>
            </a:r>
            <a:r>
              <a:rPr lang="ru-RU" sz="2400" b="1" dirty="0" err="1">
                <a:solidFill>
                  <a:srgbClr val="00FFFF"/>
                </a:solidFill>
              </a:rPr>
              <a:t>єдине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питання</a:t>
            </a:r>
            <a:r>
              <a:rPr lang="ru-RU" sz="2400" b="1" dirty="0">
                <a:solidFill>
                  <a:srgbClr val="00FFFF"/>
                </a:solidFill>
              </a:rPr>
              <a:t>: «</a:t>
            </a:r>
            <a:r>
              <a:rPr lang="ru-RU" sz="2400" b="1" dirty="0" err="1">
                <a:solidFill>
                  <a:srgbClr val="00FFFF"/>
                </a:solidFill>
              </a:rPr>
              <a:t>Що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ти</a:t>
            </a:r>
            <a:r>
              <a:rPr lang="ru-RU" sz="2400" b="1" dirty="0">
                <a:solidFill>
                  <a:srgbClr val="00FFFF"/>
                </a:solidFill>
              </a:rPr>
              <a:t> зараз </a:t>
            </a:r>
            <a:r>
              <a:rPr lang="ru-RU" sz="2400" b="1" dirty="0" err="1">
                <a:solidFill>
                  <a:srgbClr val="00FFFF"/>
                </a:solidFill>
              </a:rPr>
              <a:t>робиш</a:t>
            </a:r>
            <a:r>
              <a:rPr lang="ru-RU" sz="2400" b="1" dirty="0" smtClean="0">
                <a:solidFill>
                  <a:srgbClr val="00FFFF"/>
                </a:solidFill>
              </a:rPr>
              <a:t>?».</a:t>
            </a:r>
          </a:p>
          <a:p>
            <a:r>
              <a:rPr lang="uk-UA" sz="2400" b="1" dirty="0">
                <a:solidFill>
                  <a:srgbClr val="00FFFF"/>
                </a:solidFill>
              </a:rPr>
              <a:t>Робота над проектом почалася 21 березня 2006 в 8:50 вечора за стандартним тихоокеанським часом (</a:t>
            </a:r>
            <a:r>
              <a:rPr lang="en-US" sz="2400" b="1" dirty="0">
                <a:solidFill>
                  <a:srgbClr val="00FFFF"/>
                </a:solidFill>
              </a:rPr>
              <a:t>PST), </a:t>
            </a:r>
            <a:r>
              <a:rPr lang="uk-UA" sz="2400" b="1" dirty="0">
                <a:solidFill>
                  <a:srgbClr val="00FFFF"/>
                </a:solidFill>
              </a:rPr>
              <a:t>коли </a:t>
            </a:r>
            <a:r>
              <a:rPr lang="uk-UA" sz="2400" b="1" dirty="0" err="1">
                <a:solidFill>
                  <a:srgbClr val="00FFFF"/>
                </a:solidFill>
              </a:rPr>
              <a:t>Дорсі</a:t>
            </a:r>
            <a:r>
              <a:rPr lang="uk-UA" sz="2400" b="1" dirty="0">
                <a:solidFill>
                  <a:srgbClr val="00FFFF"/>
                </a:solidFill>
              </a:rPr>
              <a:t> опублікував перше повідомлення </a:t>
            </a:r>
            <a:r>
              <a:rPr lang="uk-UA" sz="2400" b="1" dirty="0" err="1">
                <a:solidFill>
                  <a:srgbClr val="00FFFF"/>
                </a:solidFill>
              </a:rPr>
              <a:t>Твіттер</a:t>
            </a:r>
            <a:r>
              <a:rPr lang="uk-UA" sz="2400" b="1" dirty="0">
                <a:solidFill>
                  <a:srgbClr val="00FFFF"/>
                </a:solidFill>
              </a:rPr>
              <a:t>: «</a:t>
            </a:r>
            <a:r>
              <a:rPr lang="en-US" sz="2400" b="1" dirty="0">
                <a:solidFill>
                  <a:srgbClr val="00FFFF"/>
                </a:solidFill>
              </a:rPr>
              <a:t>just setting up my </a:t>
            </a:r>
            <a:r>
              <a:rPr lang="en-US" sz="2400" b="1" dirty="0" err="1">
                <a:solidFill>
                  <a:srgbClr val="00FFFF"/>
                </a:solidFill>
              </a:rPr>
              <a:t>twttr</a:t>
            </a:r>
            <a:r>
              <a:rPr lang="en-US" sz="2400" b="1" dirty="0" smtClean="0">
                <a:solidFill>
                  <a:srgbClr val="00FFFF"/>
                </a:solidFill>
              </a:rPr>
              <a:t>»</a:t>
            </a:r>
            <a:r>
              <a:rPr lang="uk-UA" sz="24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400" b="1" dirty="0" err="1" smtClean="0">
                <a:solidFill>
                  <a:srgbClr val="00FFFF"/>
                </a:solidFill>
              </a:rPr>
              <a:t>Повна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версія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була</a:t>
            </a:r>
            <a:r>
              <a:rPr lang="ru-RU" sz="2400" b="1" dirty="0">
                <a:solidFill>
                  <a:srgbClr val="00FFFF"/>
                </a:solidFill>
              </a:rPr>
              <a:t> представлена ​​</a:t>
            </a:r>
            <a:r>
              <a:rPr lang="ru-RU" sz="2400" b="1" dirty="0" err="1">
                <a:solidFill>
                  <a:srgbClr val="00FFFF"/>
                </a:solidFill>
              </a:rPr>
              <a:t>публічно</a:t>
            </a:r>
            <a:r>
              <a:rPr lang="ru-RU" sz="2400" b="1" dirty="0">
                <a:solidFill>
                  <a:srgbClr val="00FFFF"/>
                </a:solidFill>
              </a:rPr>
              <a:t> 15 </a:t>
            </a:r>
            <a:r>
              <a:rPr lang="ru-RU" sz="2400" b="1" dirty="0" err="1">
                <a:solidFill>
                  <a:srgbClr val="00FFFF"/>
                </a:solidFill>
              </a:rPr>
              <a:t>липня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smtClean="0">
                <a:solidFill>
                  <a:srgbClr val="00FFFF"/>
                </a:solidFill>
              </a:rPr>
              <a:t>2006.</a:t>
            </a:r>
          </a:p>
          <a:p>
            <a:r>
              <a:rPr lang="ru-RU" sz="2400" b="1" dirty="0" err="1">
                <a:solidFill>
                  <a:srgbClr val="00FFFF"/>
                </a:solidFill>
              </a:rPr>
              <a:t>Справжній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тріумф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Твіттера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 smtClean="0">
                <a:solidFill>
                  <a:srgbClr val="00FFFF"/>
                </a:solidFill>
              </a:rPr>
              <a:t>відбувся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>
                <a:solidFill>
                  <a:srgbClr val="00FFFF"/>
                </a:solidFill>
              </a:rPr>
              <a:t>в 2007 на </a:t>
            </a:r>
            <a:r>
              <a:rPr lang="ru-RU" sz="2400" b="1" dirty="0" err="1">
                <a:solidFill>
                  <a:srgbClr val="00FFFF"/>
                </a:solidFill>
              </a:rPr>
              <a:t>фестивалі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South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by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 smtClean="0">
                <a:solidFill>
                  <a:srgbClr val="00FFFF"/>
                </a:solidFill>
              </a:rPr>
              <a:t>Southwest</a:t>
            </a:r>
            <a:r>
              <a:rPr lang="ru-RU" sz="2400" b="1" dirty="0" smtClean="0">
                <a:solidFill>
                  <a:srgbClr val="00FFFF"/>
                </a:solidFill>
              </a:rPr>
              <a:t>.</a:t>
            </a:r>
            <a:endParaRPr lang="uk-UA" sz="2400" b="1" dirty="0">
              <a:solidFill>
                <a:srgbClr val="00FFFF"/>
              </a:solidFill>
            </a:endParaRPr>
          </a:p>
        </p:txBody>
      </p:sp>
      <p:pic>
        <p:nvPicPr>
          <p:cNvPr id="4" name="amelia_lily_-_you_bring_me_joy_(zaycev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39553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131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22000">
        <p14:prism isInverted="1"/>
      </p:transition>
    </mc:Choice>
    <mc:Fallback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Історія створення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96855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FFFF"/>
                </a:solidFill>
              </a:rPr>
              <a:t>В </a:t>
            </a:r>
            <a:r>
              <a:rPr lang="ru-RU" sz="2000" b="1" dirty="0" err="1">
                <a:solidFill>
                  <a:srgbClr val="00FFFF"/>
                </a:solidFill>
              </a:rPr>
              <a:t>ході</a:t>
            </a:r>
            <a:r>
              <a:rPr lang="ru-RU" sz="2000" b="1" dirty="0">
                <a:solidFill>
                  <a:srgbClr val="00FFFF"/>
                </a:solidFill>
              </a:rPr>
              <a:t> заходу </a:t>
            </a:r>
            <a:r>
              <a:rPr lang="ru-RU" sz="2000" b="1" dirty="0" err="1">
                <a:solidFill>
                  <a:srgbClr val="00FFFF"/>
                </a:solidFill>
              </a:rPr>
              <a:t>використання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Твіттера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збільшилася</a:t>
            </a:r>
            <a:r>
              <a:rPr lang="ru-RU" sz="2000" b="1" dirty="0">
                <a:solidFill>
                  <a:srgbClr val="00FFFF"/>
                </a:solidFill>
              </a:rPr>
              <a:t> з 20 000 </a:t>
            </a:r>
            <a:r>
              <a:rPr lang="ru-RU" sz="2000" b="1" dirty="0" err="1">
                <a:solidFill>
                  <a:srgbClr val="00FFFF"/>
                </a:solidFill>
              </a:rPr>
              <a:t>твітів</a:t>
            </a:r>
            <a:r>
              <a:rPr lang="ru-RU" sz="2000" b="1" dirty="0">
                <a:solidFill>
                  <a:srgbClr val="00FFFF"/>
                </a:solidFill>
              </a:rPr>
              <a:t> за день до 60 000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uk-UA" sz="2000" b="1" dirty="0">
                <a:solidFill>
                  <a:srgbClr val="00FFFF"/>
                </a:solidFill>
              </a:rPr>
              <a:t>Співробітники </a:t>
            </a:r>
            <a:r>
              <a:rPr lang="en-US" sz="2000" b="1" dirty="0">
                <a:solidFill>
                  <a:srgbClr val="00FFFF"/>
                </a:solidFill>
              </a:rPr>
              <a:t>Twitter </a:t>
            </a:r>
            <a:r>
              <a:rPr lang="en-US" sz="2000" b="1" dirty="0" err="1">
                <a:solidFill>
                  <a:srgbClr val="00FFFF"/>
                </a:solidFill>
              </a:rPr>
              <a:t>Inc</a:t>
            </a:r>
            <a:r>
              <a:rPr lang="en-US" sz="2000" b="1" dirty="0">
                <a:solidFill>
                  <a:srgbClr val="00FFFF"/>
                </a:solidFill>
              </a:rPr>
              <a:t> </a:t>
            </a:r>
            <a:r>
              <a:rPr lang="uk-UA" sz="2000" b="1" dirty="0">
                <a:solidFill>
                  <a:srgbClr val="00FFFF"/>
                </a:solidFill>
              </a:rPr>
              <a:t>отримали приз </a:t>
            </a:r>
            <a:r>
              <a:rPr lang="en-US" sz="2000" b="1" dirty="0">
                <a:solidFill>
                  <a:srgbClr val="00FFFF"/>
                </a:solidFill>
              </a:rPr>
              <a:t>Web Award </a:t>
            </a:r>
            <a:r>
              <a:rPr lang="uk-UA" sz="2000" b="1" dirty="0">
                <a:solidFill>
                  <a:srgbClr val="00FFFF"/>
                </a:solidFill>
              </a:rPr>
              <a:t>фестивалю з позначкою «ми хотіли б подякувати вам в 140 </a:t>
            </a:r>
            <a:r>
              <a:rPr lang="uk-UA" sz="2000" b="1" dirty="0" smtClean="0">
                <a:solidFill>
                  <a:srgbClr val="00FFFF"/>
                </a:solidFill>
              </a:rPr>
              <a:t>символах. </a:t>
            </a:r>
            <a:r>
              <a:rPr lang="uk-UA" sz="2000" b="1" dirty="0">
                <a:solidFill>
                  <a:srgbClr val="00FFFF"/>
                </a:solidFill>
              </a:rPr>
              <a:t>І ми тільки що це зробили</a:t>
            </a:r>
            <a:r>
              <a:rPr lang="uk-UA" sz="2000" b="1" dirty="0" smtClean="0">
                <a:solidFill>
                  <a:srgbClr val="00FFFF"/>
                </a:solidFill>
              </a:rPr>
              <a:t>!».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14 </a:t>
            </a:r>
            <a:r>
              <a:rPr lang="ru-RU" sz="2000" b="1" dirty="0" err="1">
                <a:solidFill>
                  <a:srgbClr val="00FFFF"/>
                </a:solidFill>
              </a:rPr>
              <a:t>вересня</a:t>
            </a:r>
            <a:r>
              <a:rPr lang="ru-RU" sz="2000" b="1" dirty="0">
                <a:solidFill>
                  <a:srgbClr val="00FFFF"/>
                </a:solidFill>
              </a:rPr>
              <a:t> 2010 </a:t>
            </a:r>
            <a:r>
              <a:rPr lang="ru-RU" sz="2000" b="1" dirty="0" err="1">
                <a:solidFill>
                  <a:srgbClr val="00FFFF"/>
                </a:solidFill>
              </a:rPr>
              <a:t>Twitter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Inc</a:t>
            </a:r>
            <a:r>
              <a:rPr lang="ru-RU" sz="2000" b="1" dirty="0">
                <a:solidFill>
                  <a:srgbClr val="00FFFF"/>
                </a:solidFill>
              </a:rPr>
              <a:t> почала </a:t>
            </a:r>
            <a:r>
              <a:rPr lang="ru-RU" sz="2000" b="1" dirty="0" err="1">
                <a:solidFill>
                  <a:srgbClr val="00FFFF"/>
                </a:solidFill>
              </a:rPr>
              <a:t>переробку</a:t>
            </a:r>
            <a:r>
              <a:rPr lang="ru-RU" sz="2000" b="1" dirty="0">
                <a:solidFill>
                  <a:srgbClr val="00FFFF"/>
                </a:solidFill>
              </a:rPr>
              <a:t> сайту, </a:t>
            </a:r>
            <a:r>
              <a:rPr lang="ru-RU" sz="2000" b="1" dirty="0" err="1">
                <a:solidFill>
                  <a:srgbClr val="00FFFF"/>
                </a:solidFill>
              </a:rPr>
              <a:t>включаючи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оновлений</a:t>
            </a:r>
            <a:r>
              <a:rPr lang="ru-RU" sz="2000" b="1" dirty="0">
                <a:solidFill>
                  <a:srgbClr val="00FFFF"/>
                </a:solidFill>
              </a:rPr>
              <a:t> логотип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uk-UA" sz="2000" b="1" dirty="0">
                <a:solidFill>
                  <a:srgbClr val="00FFFF"/>
                </a:solidFill>
              </a:rPr>
              <a:t>24 вересня 2010 була запущена нова версія сайту, </a:t>
            </a:r>
            <a:r>
              <a:rPr lang="uk-UA" sz="2000" b="1" dirty="0" smtClean="0">
                <a:solidFill>
                  <a:srgbClr val="00FFFF"/>
                </a:solidFill>
              </a:rPr>
              <a:t>яка </a:t>
            </a:r>
            <a:r>
              <a:rPr lang="uk-UA" sz="2000" b="1" dirty="0">
                <a:solidFill>
                  <a:srgbClr val="00FFFF"/>
                </a:solidFill>
              </a:rPr>
              <a:t>дозволила користувачам дивитися відео і фотографії прямо на сайті та в цілому збагатила взаємодія користувача з </a:t>
            </a:r>
            <a:r>
              <a:rPr lang="uk-UA" sz="2000" b="1" dirty="0" err="1">
                <a:solidFill>
                  <a:srgbClr val="00FFFF"/>
                </a:solidFill>
              </a:rPr>
              <a:t>твіттером</a:t>
            </a:r>
            <a:r>
              <a:rPr lang="uk-UA" sz="2000" b="1" dirty="0">
                <a:solidFill>
                  <a:srgbClr val="00FFFF"/>
                </a:solidFill>
              </a:rPr>
              <a:t>, зробивши його </a:t>
            </a:r>
            <a:r>
              <a:rPr lang="uk-UA" sz="2000" b="1" dirty="0" smtClean="0">
                <a:solidFill>
                  <a:srgbClr val="00FFFF"/>
                </a:solidFill>
              </a:rPr>
              <a:t>швидшим, простішим, </a:t>
            </a:r>
            <a:r>
              <a:rPr lang="uk-UA" sz="2000" b="1" dirty="0" err="1" smtClean="0">
                <a:solidFill>
                  <a:srgbClr val="00FFFF"/>
                </a:solidFill>
              </a:rPr>
              <a:t>функціональнішим</a:t>
            </a:r>
            <a:r>
              <a:rPr lang="uk-UA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uk-UA" sz="2000" b="1" dirty="0">
                <a:solidFill>
                  <a:srgbClr val="00FFFF"/>
                </a:solidFill>
              </a:rPr>
              <a:t>8 грудня 2011 був запущений новий інтерфейс </a:t>
            </a:r>
            <a:r>
              <a:rPr lang="uk-UA" sz="2000" b="1" dirty="0" err="1">
                <a:solidFill>
                  <a:srgbClr val="00FFFF"/>
                </a:solidFill>
              </a:rPr>
              <a:t>веб-версії</a:t>
            </a:r>
            <a:r>
              <a:rPr lang="uk-UA" sz="2000" b="1" dirty="0">
                <a:solidFill>
                  <a:srgbClr val="00FFFF"/>
                </a:solidFill>
              </a:rPr>
              <a:t> і додатків для </a:t>
            </a:r>
            <a:r>
              <a:rPr lang="uk-UA" sz="2000" b="1" dirty="0" err="1">
                <a:solidFill>
                  <a:srgbClr val="00FFFF"/>
                </a:solidFill>
              </a:rPr>
              <a:t>смартфонів</a:t>
            </a:r>
            <a:r>
              <a:rPr lang="uk-UA" sz="2000" b="1" dirty="0">
                <a:solidFill>
                  <a:srgbClr val="00FFFF"/>
                </a:solidFill>
              </a:rPr>
              <a:t> на </a:t>
            </a:r>
            <a:r>
              <a:rPr lang="en-US" sz="2000" b="1" dirty="0" err="1">
                <a:solidFill>
                  <a:srgbClr val="00FFFF"/>
                </a:solidFill>
              </a:rPr>
              <a:t>iOS</a:t>
            </a:r>
            <a:r>
              <a:rPr lang="en-US" sz="2000" b="1" dirty="0">
                <a:solidFill>
                  <a:srgbClr val="00FFFF"/>
                </a:solidFill>
              </a:rPr>
              <a:t> </a:t>
            </a:r>
            <a:r>
              <a:rPr lang="uk-UA" sz="2000" b="1" dirty="0">
                <a:solidFill>
                  <a:srgbClr val="00FFFF"/>
                </a:solidFill>
              </a:rPr>
              <a:t>і </a:t>
            </a:r>
            <a:r>
              <a:rPr lang="en-US" sz="2000" b="1" dirty="0">
                <a:solidFill>
                  <a:srgbClr val="00FFFF"/>
                </a:solidFill>
              </a:rPr>
              <a:t>Android </a:t>
            </a:r>
            <a:r>
              <a:rPr lang="uk-UA" sz="2000" b="1" dirty="0">
                <a:solidFill>
                  <a:srgbClr val="00FFFF"/>
                </a:solidFill>
              </a:rPr>
              <a:t>під назвою </a:t>
            </a:r>
            <a:r>
              <a:rPr lang="en-US" sz="2000" b="1" dirty="0">
                <a:solidFill>
                  <a:srgbClr val="00FFFF"/>
                </a:solidFill>
              </a:rPr>
              <a:t>Fly </a:t>
            </a:r>
            <a:r>
              <a:rPr lang="en-US" sz="2000" b="1" dirty="0" smtClean="0">
                <a:solidFill>
                  <a:srgbClr val="00FFFF"/>
                </a:solidFill>
              </a:rPr>
              <a:t>Twitter</a:t>
            </a:r>
            <a:r>
              <a:rPr lang="uk-UA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У 2012 </a:t>
            </a:r>
            <a:r>
              <a:rPr lang="ru-RU" sz="2000" b="1" dirty="0" err="1">
                <a:solidFill>
                  <a:srgbClr val="00FFFF"/>
                </a:solidFill>
              </a:rPr>
              <a:t>Twitter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Inc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придбала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розробника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захисту</a:t>
            </a:r>
            <a:r>
              <a:rPr lang="ru-RU" sz="2000" b="1" dirty="0">
                <a:solidFill>
                  <a:srgbClr val="00FFFF"/>
                </a:solidFill>
              </a:rPr>
              <a:t> для </a:t>
            </a:r>
            <a:r>
              <a:rPr lang="ru-RU" sz="2000" b="1" dirty="0" err="1">
                <a:solidFill>
                  <a:srgbClr val="00FFFF"/>
                </a:solidFill>
              </a:rPr>
              <a:t>рекламних</a:t>
            </a:r>
            <a:r>
              <a:rPr lang="ru-RU" sz="2000" b="1" dirty="0">
                <a:solidFill>
                  <a:srgbClr val="00FFFF"/>
                </a:solidFill>
              </a:rPr>
              <a:t> мереж в </a:t>
            </a:r>
            <a:r>
              <a:rPr lang="ru-RU" sz="2000" b="1" dirty="0" err="1">
                <a:solidFill>
                  <a:srgbClr val="00FFFF"/>
                </a:solidFill>
              </a:rPr>
              <a:t>Інтернеті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компанію</a:t>
            </a:r>
            <a:r>
              <a:rPr lang="ru-RU" sz="2000" b="1" dirty="0">
                <a:solidFill>
                  <a:srgbClr val="00FFFF"/>
                </a:solidFill>
              </a:rPr>
              <a:t> «</a:t>
            </a:r>
            <a:r>
              <a:rPr lang="ru-RU" sz="2000" b="1" dirty="0" err="1">
                <a:solidFill>
                  <a:srgbClr val="00FFFF"/>
                </a:solidFill>
              </a:rPr>
              <a:t>Dasient</a:t>
            </a:r>
            <a:r>
              <a:rPr lang="ru-RU" sz="2000" b="1" dirty="0" smtClean="0">
                <a:solidFill>
                  <a:srgbClr val="00FFFF"/>
                </a:solidFill>
              </a:rPr>
              <a:t>».</a:t>
            </a:r>
            <a:endParaRPr lang="uk-UA" sz="20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8878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29000">
        <p14:ripple/>
      </p:transition>
    </mc:Choice>
    <mc:Fallback>
      <p:transition spd="slow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Цікаві факти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968552"/>
          </a:xfrm>
        </p:spPr>
        <p:txBody>
          <a:bodyPr>
            <a:normAutofit fontScale="92500"/>
          </a:bodyPr>
          <a:lstStyle/>
          <a:p>
            <a:r>
              <a:rPr lang="uk-UA" sz="2400" b="1" dirty="0">
                <a:solidFill>
                  <a:srgbClr val="00FFFF"/>
                </a:solidFill>
              </a:rPr>
              <a:t>Завдяки </a:t>
            </a:r>
            <a:r>
              <a:rPr lang="en-US" sz="2400" b="1" dirty="0">
                <a:solidFill>
                  <a:srgbClr val="00FFFF"/>
                </a:solidFill>
              </a:rPr>
              <a:t>Twitter </a:t>
            </a:r>
            <a:r>
              <a:rPr lang="uk-UA" sz="2400" b="1" dirty="0">
                <a:solidFill>
                  <a:srgbClr val="00FFFF"/>
                </a:solidFill>
              </a:rPr>
              <a:t>в </a:t>
            </a:r>
            <a:r>
              <a:rPr lang="uk-UA" sz="2400" b="1" dirty="0" err="1">
                <a:solidFill>
                  <a:srgbClr val="00FFFF"/>
                </a:solidFill>
              </a:rPr>
              <a:t>інтернеті</a:t>
            </a:r>
            <a:r>
              <a:rPr lang="uk-UA" sz="2400" b="1" dirty="0">
                <a:solidFill>
                  <a:srgbClr val="00FFFF"/>
                </a:solidFill>
              </a:rPr>
              <a:t> з’явився новий спосіб спілкування — «</a:t>
            </a:r>
            <a:r>
              <a:rPr lang="uk-UA" sz="2400" b="1" dirty="0" err="1">
                <a:solidFill>
                  <a:srgbClr val="00FFFF"/>
                </a:solidFill>
              </a:rPr>
              <a:t>твіттінг</a:t>
            </a:r>
            <a:r>
              <a:rPr lang="uk-UA" sz="2400" b="1" dirty="0">
                <a:solidFill>
                  <a:srgbClr val="00FFFF"/>
                </a:solidFill>
              </a:rPr>
              <a:t>» (від англ. </a:t>
            </a:r>
            <a:r>
              <a:rPr lang="en-US" sz="2400" b="1" dirty="0">
                <a:solidFill>
                  <a:srgbClr val="00FFFF"/>
                </a:solidFill>
              </a:rPr>
              <a:t>Twitting). </a:t>
            </a:r>
            <a:endParaRPr lang="uk-UA" sz="2400" b="1" dirty="0">
              <a:solidFill>
                <a:srgbClr val="00FFFF"/>
              </a:solidFill>
            </a:endParaRPr>
          </a:p>
          <a:p>
            <a:pPr marL="0" indent="0">
              <a:buNone/>
            </a:pPr>
            <a:r>
              <a:rPr lang="uk-UA" sz="2400" b="1" dirty="0" smtClean="0">
                <a:solidFill>
                  <a:srgbClr val="00FFFF"/>
                </a:solidFill>
              </a:rPr>
              <a:t>     Записи </a:t>
            </a:r>
            <a:r>
              <a:rPr lang="uk-UA" sz="2400" b="1" dirty="0">
                <a:solidFill>
                  <a:srgbClr val="00FFFF"/>
                </a:solidFill>
              </a:rPr>
              <a:t>в </a:t>
            </a:r>
            <a:r>
              <a:rPr lang="en-US" sz="2400" b="1" dirty="0">
                <a:solidFill>
                  <a:srgbClr val="00FFFF"/>
                </a:solidFill>
              </a:rPr>
              <a:t>Twitter </a:t>
            </a:r>
            <a:r>
              <a:rPr lang="uk-UA" sz="2400" b="1" dirty="0">
                <a:solidFill>
                  <a:srgbClr val="00FFFF"/>
                </a:solidFill>
              </a:rPr>
              <a:t>індексуються пошуковими 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rgbClr val="00FFFF"/>
                </a:solidFill>
              </a:rPr>
              <a:t>     системами.</a:t>
            </a:r>
          </a:p>
          <a:p>
            <a:r>
              <a:rPr lang="uk-UA" sz="2400" b="1" dirty="0">
                <a:solidFill>
                  <a:srgbClr val="00FFFF"/>
                </a:solidFill>
              </a:rPr>
              <a:t>У лютому 2009 року відбулися зустрічі користувачів 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rgbClr val="00FFFF"/>
                </a:solidFill>
              </a:rPr>
              <a:t>     </a:t>
            </a:r>
            <a:r>
              <a:rPr lang="en-US" sz="2400" b="1" dirty="0" smtClean="0">
                <a:solidFill>
                  <a:srgbClr val="00FFFF"/>
                </a:solidFill>
              </a:rPr>
              <a:t>Twitter </a:t>
            </a:r>
            <a:r>
              <a:rPr lang="uk-UA" sz="2400" b="1" dirty="0">
                <a:solidFill>
                  <a:srgbClr val="00FFFF"/>
                </a:solidFill>
              </a:rPr>
              <a:t>в 140 містах по всьому світу (</a:t>
            </a:r>
            <a:r>
              <a:rPr lang="en-US" sz="2400" b="1" dirty="0" err="1">
                <a:solidFill>
                  <a:srgbClr val="00FFFF"/>
                </a:solidFill>
              </a:rPr>
              <a:t>Twestival</a:t>
            </a:r>
            <a:r>
              <a:rPr lang="en-US" sz="2400" b="1" dirty="0" smtClean="0">
                <a:solidFill>
                  <a:srgbClr val="00FFFF"/>
                </a:solidFill>
              </a:rPr>
              <a:t>).</a:t>
            </a:r>
            <a:endParaRPr lang="uk-UA" sz="2400" b="1" dirty="0" smtClean="0">
              <a:solidFill>
                <a:srgbClr val="00FFFF"/>
              </a:solidFill>
            </a:endParaRPr>
          </a:p>
          <a:p>
            <a:r>
              <a:rPr lang="ru-RU" sz="2400" b="1" dirty="0">
                <a:solidFill>
                  <a:srgbClr val="00FFFF"/>
                </a:solidFill>
              </a:rPr>
              <a:t>Одним </a:t>
            </a:r>
            <a:r>
              <a:rPr lang="ru-RU" sz="2400" b="1" dirty="0" err="1">
                <a:solidFill>
                  <a:srgbClr val="00FFFF"/>
                </a:solidFill>
              </a:rPr>
              <a:t>із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 smtClean="0">
                <a:solidFill>
                  <a:srgbClr val="00FFFF"/>
                </a:solidFill>
              </a:rPr>
              <a:t>найбільш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 err="1" smtClean="0">
                <a:solidFill>
                  <a:srgbClr val="00FFFF"/>
                </a:solidFill>
              </a:rPr>
              <a:t>популярних</a:t>
            </a:r>
            <a:r>
              <a:rPr lang="ru-RU" sz="2400" b="1" dirty="0">
                <a:solidFill>
                  <a:srgbClr val="00FFFF"/>
                </a:solidFill>
              </a:rPr>
              <a:t>, </a:t>
            </a:r>
            <a:r>
              <a:rPr lang="ru-RU" sz="2400" b="1" dirty="0" err="1">
                <a:solidFill>
                  <a:srgbClr val="00FFFF"/>
                </a:solidFill>
              </a:rPr>
              <a:t>якщо</a:t>
            </a:r>
            <a:r>
              <a:rPr lang="ru-RU" sz="2400" b="1" dirty="0">
                <a:solidFill>
                  <a:srgbClr val="00FFFF"/>
                </a:solidFill>
              </a:rPr>
              <a:t> не </a:t>
            </a:r>
            <a:endParaRPr lang="ru-RU" sz="2400" b="1" dirty="0" smtClean="0">
              <a:solidFill>
                <a:srgbClr val="00FFFF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smtClean="0">
                <a:solidFill>
                  <a:srgbClr val="00FFFF"/>
                </a:solidFill>
              </a:rPr>
              <a:t>    </a:t>
            </a:r>
            <a:r>
              <a:rPr lang="ru-RU" sz="2400" b="1" dirty="0" err="1" smtClean="0">
                <a:solidFill>
                  <a:srgbClr val="00FFFF"/>
                </a:solidFill>
              </a:rPr>
              <a:t>найпопулярнішим</a:t>
            </a:r>
            <a:r>
              <a:rPr lang="ru-RU" sz="2400" b="1" dirty="0" smtClean="0">
                <a:solidFill>
                  <a:srgbClr val="00FFFF"/>
                </a:solidFill>
              </a:rPr>
              <a:t>, </a:t>
            </a:r>
            <a:r>
              <a:rPr lang="ru-RU" sz="2400" b="1" dirty="0">
                <a:solidFill>
                  <a:srgbClr val="00FFFF"/>
                </a:solidFill>
              </a:rPr>
              <a:t>є </a:t>
            </a:r>
            <a:r>
              <a:rPr lang="ru-RU" sz="2400" b="1" dirty="0" err="1">
                <a:solidFill>
                  <a:srgbClr val="00FFFF"/>
                </a:solidFill>
              </a:rPr>
              <a:t>мікроблог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голлівудського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endParaRPr lang="ru-RU" sz="2400" b="1" dirty="0" smtClean="0">
              <a:solidFill>
                <a:srgbClr val="00FFFF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smtClean="0">
                <a:solidFill>
                  <a:srgbClr val="00FFFF"/>
                </a:solidFill>
              </a:rPr>
              <a:t>    </a:t>
            </a:r>
            <a:r>
              <a:rPr lang="ru-RU" sz="2400" b="1" dirty="0" err="1" smtClean="0">
                <a:solidFill>
                  <a:srgbClr val="00FFFF"/>
                </a:solidFill>
              </a:rPr>
              <a:t>актора</a:t>
            </a:r>
            <a:r>
              <a:rPr lang="ru-RU" sz="2400" b="1" dirty="0" smtClean="0">
                <a:solidFill>
                  <a:srgbClr val="00FFFF"/>
                </a:solidFill>
              </a:rPr>
              <a:t>  </a:t>
            </a:r>
            <a:r>
              <a:rPr lang="ru-RU" sz="2400" b="1" dirty="0" err="1" smtClean="0">
                <a:solidFill>
                  <a:srgbClr val="00FFFF"/>
                </a:solidFill>
              </a:rPr>
              <a:t>Ештона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 err="1" smtClean="0">
                <a:solidFill>
                  <a:srgbClr val="00FFFF"/>
                </a:solidFill>
              </a:rPr>
              <a:t>Катчера</a:t>
            </a:r>
            <a:r>
              <a:rPr lang="ru-RU" sz="2400" b="1" dirty="0" smtClean="0">
                <a:solidFill>
                  <a:srgbClr val="00FFFF"/>
                </a:solidFill>
              </a:rPr>
              <a:t>, </a:t>
            </a:r>
            <a:r>
              <a:rPr lang="ru-RU" sz="2400" b="1" dirty="0">
                <a:solidFill>
                  <a:srgbClr val="00FFFF"/>
                </a:solidFill>
              </a:rPr>
              <a:t>у </a:t>
            </a:r>
            <a:r>
              <a:rPr lang="ru-RU" sz="2400" b="1" dirty="0" err="1">
                <a:solidFill>
                  <a:srgbClr val="00FFFF"/>
                </a:solidFill>
              </a:rPr>
              <a:t>якого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більше</a:t>
            </a:r>
            <a:r>
              <a:rPr lang="ru-RU" sz="2400" b="1" dirty="0">
                <a:solidFill>
                  <a:srgbClr val="00FFFF"/>
                </a:solidFill>
              </a:rPr>
              <a:t> 3 </a:t>
            </a:r>
            <a:r>
              <a:rPr lang="ru-RU" sz="2400" b="1" dirty="0" err="1" smtClean="0">
                <a:solidFill>
                  <a:srgbClr val="00FFFF"/>
                </a:solidFill>
              </a:rPr>
              <a:t>мільйонів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 err="1" smtClean="0">
                <a:solidFill>
                  <a:srgbClr val="00FFFF"/>
                </a:solidFill>
              </a:rPr>
              <a:t>читачів</a:t>
            </a:r>
            <a:r>
              <a:rPr lang="ru-RU" sz="24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400" b="1" dirty="0">
                <a:solidFill>
                  <a:srgbClr val="00FFFF"/>
                </a:solidFill>
              </a:rPr>
              <a:t>У </a:t>
            </a:r>
            <a:r>
              <a:rPr lang="ru-RU" sz="2400" b="1" dirty="0" err="1">
                <a:solidFill>
                  <a:srgbClr val="00FFFF"/>
                </a:solidFill>
              </a:rPr>
              <a:t>Японії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спілкування</a:t>
            </a:r>
            <a:r>
              <a:rPr lang="ru-RU" sz="2400" b="1" dirty="0">
                <a:solidFill>
                  <a:srgbClr val="00FFFF"/>
                </a:solidFill>
              </a:rPr>
              <a:t> в </a:t>
            </a:r>
            <a:r>
              <a:rPr lang="ru-RU" sz="2400" b="1" dirty="0" err="1">
                <a:solidFill>
                  <a:srgbClr val="00FFFF"/>
                </a:solidFill>
              </a:rPr>
              <a:t>Твіттері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під</a:t>
            </a:r>
            <a:r>
              <a:rPr lang="ru-RU" sz="2400" b="1" dirty="0">
                <a:solidFill>
                  <a:srgbClr val="00FFFF"/>
                </a:solidFill>
              </a:rPr>
              <a:t> час </a:t>
            </a:r>
            <a:r>
              <a:rPr lang="ru-RU" sz="2400" b="1" dirty="0" err="1">
                <a:solidFill>
                  <a:srgbClr val="00FFFF"/>
                </a:solidFill>
              </a:rPr>
              <a:t>робочого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endParaRPr lang="ru-RU" sz="2400" b="1" dirty="0" smtClean="0">
              <a:solidFill>
                <a:srgbClr val="00FFFF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FFFF"/>
                </a:solidFill>
              </a:rPr>
              <a:t>     часу </a:t>
            </a:r>
            <a:r>
              <a:rPr lang="ru-RU" sz="2400" b="1" dirty="0">
                <a:solidFill>
                  <a:srgbClr val="00FFFF"/>
                </a:solidFill>
              </a:rPr>
              <a:t>є </a:t>
            </a:r>
            <a:r>
              <a:rPr lang="ru-RU" sz="2400" b="1" dirty="0" err="1">
                <a:solidFill>
                  <a:srgbClr val="00FFFF"/>
                </a:solidFill>
              </a:rPr>
              <a:t>порушенням</a:t>
            </a:r>
            <a:r>
              <a:rPr lang="ru-RU" sz="2400" b="1" dirty="0">
                <a:solidFill>
                  <a:srgbClr val="00FFFF"/>
                </a:solidFill>
              </a:rPr>
              <a:t>, за </a:t>
            </a:r>
            <a:r>
              <a:rPr lang="ru-RU" sz="2400" b="1" dirty="0" err="1">
                <a:solidFill>
                  <a:srgbClr val="00FFFF"/>
                </a:solidFill>
              </a:rPr>
              <a:t>яким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можуть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послідувати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endParaRPr lang="ru-RU" sz="2400" b="1" dirty="0" smtClean="0">
              <a:solidFill>
                <a:srgbClr val="00FFFF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FFFF"/>
                </a:solidFill>
              </a:rPr>
              <a:t>     </a:t>
            </a:r>
            <a:r>
              <a:rPr lang="ru-RU" sz="2400" b="1" dirty="0" err="1" smtClean="0">
                <a:solidFill>
                  <a:srgbClr val="00FFFF"/>
                </a:solidFill>
              </a:rPr>
              <a:t>міри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покарання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від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попередження</a:t>
            </a:r>
            <a:r>
              <a:rPr lang="ru-RU" sz="2400" b="1" dirty="0">
                <a:solidFill>
                  <a:srgbClr val="00FFFF"/>
                </a:solidFill>
              </a:rPr>
              <a:t> до </a:t>
            </a:r>
            <a:r>
              <a:rPr lang="ru-RU" sz="2400" b="1" dirty="0" err="1">
                <a:solidFill>
                  <a:srgbClr val="00FFFF"/>
                </a:solidFill>
              </a:rPr>
              <a:t>звільнення</a:t>
            </a:r>
            <a:r>
              <a:rPr lang="ru-RU" sz="2400" b="1" dirty="0">
                <a:solidFill>
                  <a:srgbClr val="00FFFF"/>
                </a:solidFill>
              </a:rPr>
              <a:t>.</a:t>
            </a:r>
            <a:endParaRPr lang="uk-UA" sz="2400" b="1" dirty="0">
              <a:solidFill>
                <a:srgbClr val="00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1347" y="1772817"/>
            <a:ext cx="936104" cy="936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1794" y="2801726"/>
            <a:ext cx="813476" cy="6972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1350" y="3674267"/>
            <a:ext cx="1136097" cy="792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1496" y="5064088"/>
            <a:ext cx="1131901" cy="90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230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29000">
        <p14:honeycomb/>
      </p:transition>
    </mc:Choice>
    <mc:Fallback>
      <p:transition spd="slow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4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35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55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600"/>
                            </p:stCondLst>
                            <p:childTnLst>
                              <p:par>
                                <p:cTn id="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50"/>
                            </p:stCondLst>
                            <p:childTnLst>
                              <p:par>
                                <p:cTn id="6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000"/>
                            </p:stCondLst>
                            <p:childTnLst>
                              <p:par>
                                <p:cTn id="7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3500"/>
                            </p:stCondLst>
                            <p:childTnLst>
                              <p:par>
                                <p:cTn id="8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900"/>
                            </p:stCondLst>
                            <p:childTnLst>
                              <p:par>
                                <p:cTn id="9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400"/>
                            </p:stCondLst>
                            <p:childTnLst>
                              <p:par>
                                <p:cTn id="100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400"/>
                            </p:stCondLst>
                            <p:childTnLst>
                              <p:par>
                                <p:cTn id="1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400"/>
                            </p:stCondLst>
                            <p:childTnLst>
                              <p:par>
                                <p:cTn id="1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400"/>
                            </p:stCondLst>
                            <p:childTnLst>
                              <p:par>
                                <p:cTn id="1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Офіс </a:t>
            </a:r>
            <a:r>
              <a:rPr lang="en-US" b="1" dirty="0" smtClean="0">
                <a:solidFill>
                  <a:srgbClr val="00FFFF"/>
                </a:solidFill>
              </a:rPr>
              <a:t>Twitter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rgbClr val="00FFFF"/>
                </a:solidFill>
              </a:rPr>
              <a:t>Офіс знаходиться в Сан-Франциско, США.</a:t>
            </a:r>
          </a:p>
          <a:p>
            <a:pPr marL="0" indent="0">
              <a:buNone/>
            </a:pPr>
            <a:endParaRPr lang="uk-UA" b="1" dirty="0">
              <a:solidFill>
                <a:srgbClr val="00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2204864"/>
            <a:ext cx="2758544" cy="1872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3428999"/>
            <a:ext cx="2619375" cy="1743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4725144"/>
            <a:ext cx="2376264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965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11000">
        <p14:shred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FFFF"/>
                </a:solidFill>
              </a:rPr>
              <a:t>Twitter-</a:t>
            </a:r>
            <a:r>
              <a:rPr lang="uk-UA" b="1" dirty="0" smtClean="0">
                <a:solidFill>
                  <a:srgbClr val="00FFFF"/>
                </a:solidFill>
              </a:rPr>
              <a:t>словничок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000" b="1" dirty="0" err="1">
                <a:solidFill>
                  <a:srgbClr val="00FFFF"/>
                </a:solidFill>
              </a:rPr>
              <a:t>Фоловити</a:t>
            </a:r>
            <a:r>
              <a:rPr lang="ru-RU" sz="2000" b="1" dirty="0">
                <a:solidFill>
                  <a:srgbClr val="00FFFF"/>
                </a:solidFill>
              </a:rPr>
              <a:t> (англ. </a:t>
            </a:r>
            <a:r>
              <a:rPr lang="ru-RU" sz="2000" b="1" dirty="0" err="1">
                <a:solidFill>
                  <a:srgbClr val="00FFFF"/>
                </a:solidFill>
              </a:rPr>
              <a:t>Follow</a:t>
            </a:r>
            <a:r>
              <a:rPr lang="ru-RU" sz="2000" b="1" dirty="0">
                <a:solidFill>
                  <a:srgbClr val="00FFFF"/>
                </a:solidFill>
              </a:rPr>
              <a:t>, </a:t>
            </a:r>
            <a:r>
              <a:rPr lang="ru-RU" sz="2000" b="1" dirty="0" err="1">
                <a:solidFill>
                  <a:srgbClr val="00FFFF"/>
                </a:solidFill>
              </a:rPr>
              <a:t>слідкувати</a:t>
            </a:r>
            <a:r>
              <a:rPr lang="ru-RU" sz="2000" b="1" dirty="0">
                <a:solidFill>
                  <a:srgbClr val="00FFFF"/>
                </a:solidFill>
              </a:rPr>
              <a:t>, </a:t>
            </a:r>
            <a:r>
              <a:rPr lang="ru-RU" sz="2000" b="1" dirty="0" err="1">
                <a:solidFill>
                  <a:srgbClr val="00FFFF"/>
                </a:solidFill>
              </a:rPr>
              <a:t>стежити</a:t>
            </a:r>
            <a:r>
              <a:rPr lang="ru-RU" sz="2000" b="1" dirty="0">
                <a:solidFill>
                  <a:srgbClr val="00FFFF"/>
                </a:solidFill>
              </a:rPr>
              <a:t>) — бути </a:t>
            </a:r>
            <a:r>
              <a:rPr lang="ru-RU" sz="2000" b="1" dirty="0" err="1">
                <a:solidFill>
                  <a:srgbClr val="00FFFF"/>
                </a:solidFill>
              </a:rPr>
              <a:t>підписаним</a:t>
            </a:r>
            <a:r>
              <a:rPr lang="ru-RU" sz="2000" b="1" dirty="0">
                <a:solidFill>
                  <a:srgbClr val="00FFFF"/>
                </a:solidFill>
              </a:rPr>
              <a:t> на </a:t>
            </a:r>
            <a:r>
              <a:rPr lang="ru-RU" sz="2000" b="1" dirty="0" err="1">
                <a:solidFill>
                  <a:srgbClr val="00FFFF"/>
                </a:solidFill>
              </a:rPr>
              <a:t>стрічку</a:t>
            </a:r>
            <a:r>
              <a:rPr lang="ru-RU" sz="2000" b="1" dirty="0">
                <a:solidFill>
                  <a:srgbClr val="00FFFF"/>
                </a:solidFill>
              </a:rPr>
              <a:t> одного з </a:t>
            </a:r>
            <a:r>
              <a:rPr lang="ru-RU" sz="2000" b="1" dirty="0" err="1">
                <a:solidFill>
                  <a:srgbClr val="00FFFF"/>
                </a:solidFill>
              </a:rPr>
              <a:t>користувачів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Твіттера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 err="1">
                <a:solidFill>
                  <a:srgbClr val="00FFFF"/>
                </a:solidFill>
              </a:rPr>
              <a:t>Фоловер</a:t>
            </a:r>
            <a:r>
              <a:rPr lang="ru-RU" sz="2000" b="1" dirty="0">
                <a:solidFill>
                  <a:srgbClr val="00FFFF"/>
                </a:solidFill>
              </a:rPr>
              <a:t> (англ. </a:t>
            </a:r>
            <a:r>
              <a:rPr lang="ru-RU" sz="2000" b="1" dirty="0" err="1">
                <a:solidFill>
                  <a:srgbClr val="00FFFF"/>
                </a:solidFill>
              </a:rPr>
              <a:t>Follower</a:t>
            </a:r>
            <a:r>
              <a:rPr lang="ru-RU" sz="2000" b="1" dirty="0">
                <a:solidFill>
                  <a:srgbClr val="00FFFF"/>
                </a:solidFill>
              </a:rPr>
              <a:t>, той, </a:t>
            </a:r>
            <a:r>
              <a:rPr lang="ru-RU" sz="2000" b="1" dirty="0" err="1">
                <a:solidFill>
                  <a:srgbClr val="00FFFF"/>
                </a:solidFill>
              </a:rPr>
              <a:t>хто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слідує</a:t>
            </a:r>
            <a:r>
              <a:rPr lang="ru-RU" sz="2000" b="1" dirty="0">
                <a:solidFill>
                  <a:srgbClr val="00FFFF"/>
                </a:solidFill>
              </a:rPr>
              <a:t>, </a:t>
            </a:r>
            <a:r>
              <a:rPr lang="ru-RU" sz="2000" b="1" dirty="0" err="1">
                <a:solidFill>
                  <a:srgbClr val="00FFFF"/>
                </a:solidFill>
              </a:rPr>
              <a:t>послідовник</a:t>
            </a:r>
            <a:r>
              <a:rPr lang="ru-RU" sz="2000" b="1" dirty="0">
                <a:solidFill>
                  <a:srgbClr val="00FFFF"/>
                </a:solidFill>
              </a:rPr>
              <a:t>) — </a:t>
            </a:r>
            <a:r>
              <a:rPr lang="ru-RU" sz="2000" b="1" dirty="0" err="1">
                <a:solidFill>
                  <a:srgbClr val="00FFFF"/>
                </a:solidFill>
              </a:rPr>
              <a:t>користувач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Твіттера</a:t>
            </a:r>
            <a:r>
              <a:rPr lang="ru-RU" sz="2000" b="1" dirty="0">
                <a:solidFill>
                  <a:srgbClr val="00FFFF"/>
                </a:solidFill>
              </a:rPr>
              <a:t>, </a:t>
            </a:r>
            <a:r>
              <a:rPr lang="ru-RU" sz="2000" b="1" dirty="0" err="1">
                <a:solidFill>
                  <a:srgbClr val="00FFFF"/>
                </a:solidFill>
              </a:rPr>
              <a:t>що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стежить</a:t>
            </a:r>
            <a:r>
              <a:rPr lang="ru-RU" sz="2000" b="1" dirty="0">
                <a:solidFill>
                  <a:srgbClr val="00FFFF"/>
                </a:solidFill>
              </a:rPr>
              <a:t> за </a:t>
            </a:r>
            <a:r>
              <a:rPr lang="ru-RU" sz="2000" b="1" dirty="0" err="1">
                <a:solidFill>
                  <a:srgbClr val="00FFFF"/>
                </a:solidFill>
              </a:rPr>
              <a:t>чиєюсь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стрічкою</a:t>
            </a:r>
            <a:r>
              <a:rPr lang="ru-RU" sz="2000" b="1" dirty="0">
                <a:solidFill>
                  <a:srgbClr val="00FFFF"/>
                </a:solidFill>
              </a:rPr>
              <a:t>, </a:t>
            </a:r>
            <a:r>
              <a:rPr lang="ru-RU" sz="2000" b="1" dirty="0" err="1">
                <a:solidFill>
                  <a:srgbClr val="00FFFF"/>
                </a:solidFill>
              </a:rPr>
              <a:t>підписаний</a:t>
            </a:r>
            <a:r>
              <a:rPr lang="ru-RU" sz="2000" b="1" dirty="0">
                <a:solidFill>
                  <a:srgbClr val="00FFFF"/>
                </a:solidFill>
              </a:rPr>
              <a:t> на </a:t>
            </a:r>
            <a:r>
              <a:rPr lang="ru-RU" sz="2000" b="1" dirty="0" err="1">
                <a:solidFill>
                  <a:srgbClr val="00FFFF"/>
                </a:solidFill>
              </a:rPr>
              <a:t>неї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 err="1">
                <a:solidFill>
                  <a:srgbClr val="00FFFF"/>
                </a:solidFill>
              </a:rPr>
              <a:t>Твіт</a:t>
            </a:r>
            <a:r>
              <a:rPr lang="ru-RU" sz="2000" b="1" dirty="0">
                <a:solidFill>
                  <a:srgbClr val="00FFFF"/>
                </a:solidFill>
              </a:rPr>
              <a:t> (англ. </a:t>
            </a:r>
            <a:r>
              <a:rPr lang="ru-RU" sz="2000" b="1" dirty="0" err="1">
                <a:solidFill>
                  <a:srgbClr val="00FFFF"/>
                </a:solidFill>
              </a:rPr>
              <a:t>Tweet</a:t>
            </a:r>
            <a:r>
              <a:rPr lang="ru-RU" sz="2000" b="1" dirty="0">
                <a:solidFill>
                  <a:srgbClr val="00FFFF"/>
                </a:solidFill>
              </a:rPr>
              <a:t>) — </a:t>
            </a:r>
            <a:r>
              <a:rPr lang="ru-RU" sz="2000" b="1" dirty="0" err="1">
                <a:solidFill>
                  <a:srgbClr val="00FFFF"/>
                </a:solidFill>
              </a:rPr>
              <a:t>повідомлення</a:t>
            </a:r>
            <a:r>
              <a:rPr lang="ru-RU" sz="2000" b="1" dirty="0">
                <a:solidFill>
                  <a:srgbClr val="00FFFF"/>
                </a:solidFill>
              </a:rPr>
              <a:t> у </a:t>
            </a:r>
            <a:r>
              <a:rPr lang="ru-RU" sz="2000" b="1" dirty="0" err="1">
                <a:solidFill>
                  <a:srgbClr val="00FFFF"/>
                </a:solidFill>
              </a:rPr>
              <a:t>Твіттері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довжиною</a:t>
            </a:r>
            <a:r>
              <a:rPr lang="ru-RU" sz="2000" b="1" dirty="0">
                <a:solidFill>
                  <a:srgbClr val="00FFFF"/>
                </a:solidFill>
              </a:rPr>
              <a:t> до 140 </a:t>
            </a:r>
            <a:r>
              <a:rPr lang="ru-RU" sz="2000" b="1" dirty="0" err="1" smtClean="0">
                <a:solidFill>
                  <a:srgbClr val="00FFFF"/>
                </a:solidFill>
              </a:rPr>
              <a:t>символів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uk-UA" sz="2000" b="1" dirty="0" err="1">
                <a:solidFill>
                  <a:srgbClr val="00FFFF"/>
                </a:solidFill>
              </a:rPr>
              <a:t>Твівент</a:t>
            </a:r>
            <a:r>
              <a:rPr lang="uk-UA" sz="2000" b="1" dirty="0">
                <a:solidFill>
                  <a:srgbClr val="00FFFF"/>
                </a:solidFill>
              </a:rPr>
              <a:t> (англ. </a:t>
            </a:r>
            <a:r>
              <a:rPr lang="en-US" sz="2000" b="1" dirty="0" err="1">
                <a:solidFill>
                  <a:srgbClr val="00FFFF"/>
                </a:solidFill>
              </a:rPr>
              <a:t>Twevent</a:t>
            </a:r>
            <a:r>
              <a:rPr lang="en-US" sz="2000" b="1" dirty="0">
                <a:solidFill>
                  <a:srgbClr val="00FFFF"/>
                </a:solidFill>
              </a:rPr>
              <a:t>, </a:t>
            </a:r>
            <a:r>
              <a:rPr lang="uk-UA" sz="2000" b="1" dirty="0" err="1">
                <a:solidFill>
                  <a:srgbClr val="00FFFF"/>
                </a:solidFill>
              </a:rPr>
              <a:t>твітер-зустріч</a:t>
            </a:r>
            <a:r>
              <a:rPr lang="uk-UA" sz="2000" b="1" dirty="0">
                <a:solidFill>
                  <a:srgbClr val="00FFFF"/>
                </a:solidFill>
              </a:rPr>
              <a:t>) — зустріч користувачів </a:t>
            </a:r>
            <a:r>
              <a:rPr lang="uk-UA" sz="2000" b="1" dirty="0" err="1">
                <a:solidFill>
                  <a:srgbClr val="00FFFF"/>
                </a:solidFill>
              </a:rPr>
              <a:t>Твіттері</a:t>
            </a:r>
            <a:r>
              <a:rPr lang="uk-UA" sz="2000" b="1" dirty="0">
                <a:solidFill>
                  <a:srgbClr val="00FFFF"/>
                </a:solidFill>
              </a:rPr>
              <a:t> поза віртуальним простором. Захід має певну програму та організаторів</a:t>
            </a:r>
            <a:r>
              <a:rPr lang="uk-UA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uk-UA" sz="2000" b="1" dirty="0" err="1">
                <a:solidFill>
                  <a:srgbClr val="00FFFF"/>
                </a:solidFill>
              </a:rPr>
              <a:t>Хештеґ</a:t>
            </a:r>
            <a:r>
              <a:rPr lang="uk-UA" sz="2000" b="1" dirty="0">
                <a:solidFill>
                  <a:srgbClr val="00FFFF"/>
                </a:solidFill>
              </a:rPr>
              <a:t> (англ. </a:t>
            </a:r>
            <a:r>
              <a:rPr lang="en-US" sz="2000" b="1" dirty="0" err="1">
                <a:solidFill>
                  <a:srgbClr val="00FFFF"/>
                </a:solidFill>
              </a:rPr>
              <a:t>Hashtag</a:t>
            </a:r>
            <a:r>
              <a:rPr lang="en-US" sz="2000" b="1" dirty="0">
                <a:solidFill>
                  <a:srgbClr val="00FFFF"/>
                </a:solidFill>
              </a:rPr>
              <a:t>) — </a:t>
            </a:r>
            <a:r>
              <a:rPr lang="uk-UA" sz="2000" b="1" dirty="0">
                <a:solidFill>
                  <a:srgbClr val="00FFFF"/>
                </a:solidFill>
              </a:rPr>
              <a:t>спеціальна мітка в </a:t>
            </a:r>
            <a:r>
              <a:rPr lang="uk-UA" sz="2000" b="1" dirty="0" err="1">
                <a:solidFill>
                  <a:srgbClr val="00FFFF"/>
                </a:solidFill>
              </a:rPr>
              <a:t>твітах</a:t>
            </a:r>
            <a:r>
              <a:rPr lang="uk-UA" sz="2000" b="1" dirty="0">
                <a:solidFill>
                  <a:srgbClr val="00FFFF"/>
                </a:solidFill>
              </a:rPr>
              <a:t>, яка дозволяє об'єднати повідомлення різних авторів в єдине обговорення. Позначається як слово (віднедавна — не лише латиницею), що починається із символу #. </a:t>
            </a:r>
            <a:r>
              <a:rPr lang="uk-UA" sz="2000" b="1" dirty="0" err="1">
                <a:solidFill>
                  <a:srgbClr val="00FFFF"/>
                </a:solidFill>
              </a:rPr>
              <a:t>Хештеґ</a:t>
            </a:r>
            <a:r>
              <a:rPr lang="uk-UA" sz="2000" b="1" dirty="0">
                <a:solidFill>
                  <a:srgbClr val="00FFFF"/>
                </a:solidFill>
              </a:rPr>
              <a:t> у </a:t>
            </a:r>
            <a:r>
              <a:rPr lang="uk-UA" sz="2000" b="1" dirty="0" err="1">
                <a:solidFill>
                  <a:srgbClr val="00FFFF"/>
                </a:solidFill>
              </a:rPr>
              <a:t>Твіттері</a:t>
            </a:r>
            <a:r>
              <a:rPr lang="uk-UA" sz="2000" b="1" dirty="0">
                <a:solidFill>
                  <a:srgbClr val="00FFFF"/>
                </a:solidFill>
              </a:rPr>
              <a:t> — це посилання, натиснувши на яке, можна побачити (в хронологічному порядку) всі повідомлення, які містять даний </a:t>
            </a:r>
            <a:r>
              <a:rPr lang="uk-UA" sz="2000" b="1" dirty="0" err="1">
                <a:solidFill>
                  <a:srgbClr val="00FFFF"/>
                </a:solidFill>
              </a:rPr>
              <a:t>хештеґ</a:t>
            </a:r>
            <a:r>
              <a:rPr lang="uk-UA" sz="2000" b="1" dirty="0">
                <a:solidFill>
                  <a:srgbClr val="00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4806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28000">
        <p14:switch dir="r"/>
      </p:transition>
    </mc:Choice>
    <mc:Fallback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3875"/>
                    </a14:imgEffect>
                    <a14:imgEffect>
                      <a14:saturation sat="87000"/>
                    </a14:imgEffect>
                  </a14:imgLayer>
                </a14:imgProps>
              </a:ext>
            </a:extLst>
          </a:blip>
          <a:srcRect/>
          <a:stretch>
            <a:fillRect t="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Цікаві факти про соціальні мережі</a:t>
            </a:r>
            <a:endParaRPr lang="uk-U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7848872" cy="22322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• </a:t>
            </a:r>
            <a:r>
              <a:rPr lang="ru-RU" sz="1800" b="1" dirty="0" err="1" smtClean="0">
                <a:solidFill>
                  <a:schemeClr val="accent6">
                    <a:lumMod val="75000"/>
                  </a:schemeClr>
                </a:solidFill>
              </a:rPr>
              <a:t>Кількість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пошукових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запитів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1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в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Google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перевищила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один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мільярд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день.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•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Кожну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секунду 8 людей на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планеті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стають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частиною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будь-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якої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з</a:t>
            </a:r>
          </a:p>
          <a:p>
            <a:pPr marL="0" indent="0" algn="ctr">
              <a:buNone/>
            </a:pPr>
            <a:r>
              <a:rPr lang="ru-RU" sz="1800" b="1" dirty="0" err="1" smtClean="0">
                <a:solidFill>
                  <a:schemeClr val="accent6">
                    <a:lumMod val="75000"/>
                  </a:schemeClr>
                </a:solidFill>
              </a:rPr>
              <a:t>існуючих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соціальних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мереж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• 66%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користувачів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соціальних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мереж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використовують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мобільні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1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800" b="1" dirty="0" err="1" smtClean="0">
                <a:solidFill>
                  <a:schemeClr val="accent6">
                    <a:lumMod val="75000"/>
                  </a:schemeClr>
                </a:solidFill>
              </a:rPr>
              <a:t>пристрої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для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спілкування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в мережах.</a:t>
            </a:r>
            <a:endParaRPr lang="uk-UA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737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20000">
        <p14:vortex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95000"/>
                    </a14:imgEffect>
                    <a14:imgEffect>
                      <a14:brightnessContrast bright="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Цікаві факти про соціальні мережі</a:t>
            </a:r>
            <a:endParaRPr lang="uk-U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68760"/>
            <a:ext cx="7848872" cy="4896544"/>
          </a:xfrm>
        </p:spPr>
        <p:txBody>
          <a:bodyPr>
            <a:normAutofit lnSpcReduction="10000"/>
          </a:bodyPr>
          <a:lstStyle/>
          <a:p>
            <a:r>
              <a:rPr lang="uk-UA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Кожна восьма пара взяла шлюб завдяки соціальним мережам.</a:t>
            </a:r>
          </a:p>
          <a:p>
            <a:r>
              <a:rPr lang="uk-UA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Кожне п’яте розлучення спричинене соціальними мережами.</a:t>
            </a:r>
          </a:p>
          <a:p>
            <a:r>
              <a:rPr lang="uk-UA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Для того, щоб досягнути 50 мільйонів користувачів, радіо знадобилось 38 років, телебаченню – 13, Інтернету – 4, а одній із соціальних мереж лише 9 місяців.</a:t>
            </a:r>
          </a:p>
          <a:p>
            <a:r>
              <a:rPr lang="uk-UA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80% компаній шукають співробітників через соціальні мережі.</a:t>
            </a:r>
          </a:p>
          <a:p>
            <a:r>
              <a:rPr lang="uk-UA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Понад 70% батьків дружать зі своїми дітьми у соціальних мережах.</a:t>
            </a:r>
          </a:p>
          <a:p>
            <a:r>
              <a:rPr lang="uk-UA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 років – це середній вік, з якого починається користування соціальними мережами.</a:t>
            </a:r>
          </a:p>
          <a:p>
            <a:r>
              <a:rPr lang="uk-UA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Захоплення соціальними мережами призводить до підриву імунітету людини.</a:t>
            </a:r>
          </a:p>
          <a:p>
            <a:r>
              <a:rPr lang="uk-UA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Соціальні мережі – це основна причина підключення до Інтернету.</a:t>
            </a:r>
          </a:p>
          <a:p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Якби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людина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отримувала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$ 1 за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кожну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статтю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розміщену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в «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Вікіпедії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», вона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би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заробляла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$ 156,23 за годину</a:t>
            </a: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Більше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половини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людей у </a:t>
            </a:r>
            <a:r>
              <a:rPr lang="ru-RU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світі</a:t>
            </a: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що</a:t>
            </a: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молодші</a:t>
            </a: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30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років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мають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свої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акаунти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у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соціальних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мережах.</a:t>
            </a:r>
            <a:endParaRPr lang="uk-UA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61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3000">
        <p14:flash/>
      </p:transition>
    </mc:Choice>
    <mc:Fallback>
      <p:transition spd="slow" advClick="0" advTm="3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564904"/>
            <a:ext cx="7772400" cy="1470025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</a:rPr>
              <a:t>Дякую за перегляд!</a:t>
            </a:r>
            <a:endParaRPr lang="uk-UA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71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4000">
        <p14:switch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7693" y="2492896"/>
            <a:ext cx="7772400" cy="2376264"/>
          </a:xfrm>
        </p:spPr>
        <p:txBody>
          <a:bodyPr>
            <a:noAutofit/>
          </a:bodyPr>
          <a:lstStyle/>
          <a:p>
            <a:r>
              <a:rPr lang="ru-RU" sz="2800" b="1" dirty="0" err="1">
                <a:solidFill>
                  <a:schemeClr val="bg1"/>
                </a:solidFill>
              </a:rPr>
              <a:t>Завдяки</a:t>
            </a:r>
            <a:r>
              <a:rPr lang="ru-RU" sz="2800" b="1" dirty="0">
                <a:solidFill>
                  <a:schemeClr val="bg1"/>
                </a:solidFill>
              </a:rPr>
              <a:t> такому </a:t>
            </a:r>
            <a:r>
              <a:rPr lang="ru-RU" sz="2800" b="1" dirty="0" err="1">
                <a:solidFill>
                  <a:schemeClr val="bg1"/>
                </a:solidFill>
              </a:rPr>
              <a:t>винаходу</a:t>
            </a:r>
            <a:r>
              <a:rPr lang="ru-RU" sz="2800" b="1" dirty="0">
                <a:solidFill>
                  <a:schemeClr val="bg1"/>
                </a:solidFill>
              </a:rPr>
              <a:t> як </a:t>
            </a:r>
            <a:r>
              <a:rPr lang="ru-RU" sz="2800" b="1" dirty="0" err="1">
                <a:solidFill>
                  <a:schemeClr val="bg1"/>
                </a:solidFill>
              </a:rPr>
              <a:t>соціальні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мережі</a:t>
            </a:r>
            <a:r>
              <a:rPr lang="ru-RU" sz="2800" b="1" dirty="0">
                <a:solidFill>
                  <a:schemeClr val="bg1"/>
                </a:solidFill>
              </a:rPr>
              <a:t> люди з </a:t>
            </a:r>
            <a:r>
              <a:rPr lang="ru-RU" sz="2800" b="1" dirty="0" err="1">
                <a:solidFill>
                  <a:schemeClr val="bg1"/>
                </a:solidFill>
              </a:rPr>
              <a:t>легкістю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заводять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нові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знайомства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знаходять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друзів</a:t>
            </a:r>
            <a:r>
              <a:rPr lang="ru-RU" sz="2800" b="1" dirty="0">
                <a:solidFill>
                  <a:schemeClr val="bg1"/>
                </a:solidFill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</a:rPr>
              <a:t>інтересами</a:t>
            </a:r>
            <a:r>
              <a:rPr lang="ru-RU" sz="2800" b="1" dirty="0">
                <a:solidFill>
                  <a:schemeClr val="bg1"/>
                </a:solidFill>
              </a:rPr>
              <a:t> та просто </a:t>
            </a:r>
            <a:r>
              <a:rPr lang="ru-RU" sz="2800" b="1" dirty="0" err="1">
                <a:solidFill>
                  <a:schemeClr val="bg1"/>
                </a:solidFill>
              </a:rPr>
              <a:t>приємно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проводять</a:t>
            </a:r>
            <a:r>
              <a:rPr lang="ru-RU" sz="2800" b="1" dirty="0">
                <a:solidFill>
                  <a:schemeClr val="bg1"/>
                </a:solidFill>
              </a:rPr>
              <a:t> час.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59632" y="3789040"/>
            <a:ext cx="6400800" cy="1752600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73042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9000">
        <p14:ripple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0985" y="2204864"/>
            <a:ext cx="7772400" cy="2376264"/>
          </a:xfrm>
        </p:spPr>
        <p:txBody>
          <a:bodyPr>
            <a:noAutofit/>
          </a:bodyPr>
          <a:lstStyle/>
          <a:p>
            <a:r>
              <a:rPr lang="ru-RU" sz="4000" b="1" dirty="0" err="1"/>
              <a:t>Розглянемо</a:t>
            </a:r>
            <a:r>
              <a:rPr lang="ru-RU" sz="4000" b="1" dirty="0"/>
              <a:t> </a:t>
            </a:r>
            <a:r>
              <a:rPr lang="ru-RU" sz="4000" b="1" dirty="0" err="1" smtClean="0"/>
              <a:t>декілька</a:t>
            </a:r>
            <a:r>
              <a:rPr lang="ru-RU" sz="4000" b="1" dirty="0" smtClean="0"/>
              <a:t> </a:t>
            </a:r>
            <a:r>
              <a:rPr lang="ru-RU" sz="4000" b="1" dirty="0" err="1"/>
              <a:t>найпопулярніших</a:t>
            </a:r>
            <a:r>
              <a:rPr lang="ru-RU" sz="4000" b="1" dirty="0"/>
              <a:t> і </a:t>
            </a:r>
            <a:r>
              <a:rPr lang="ru-RU" sz="4000" b="1" dirty="0" err="1" smtClean="0"/>
              <a:t>найбільших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соціальних</a:t>
            </a:r>
            <a:r>
              <a:rPr lang="ru-RU" sz="4000" b="1" dirty="0" smtClean="0"/>
              <a:t> </a:t>
            </a:r>
            <a:r>
              <a:rPr lang="ru-RU" sz="4000" b="1" dirty="0"/>
              <a:t>мереж </a:t>
            </a:r>
            <a:r>
              <a:rPr lang="ru-RU" sz="4000" b="1" dirty="0" err="1"/>
              <a:t>світу</a:t>
            </a:r>
            <a:r>
              <a:rPr lang="ru-RU" sz="4000" b="1" dirty="0"/>
              <a:t>.</a:t>
            </a:r>
            <a:endParaRPr lang="uk-UA" sz="40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59632" y="3789040"/>
            <a:ext cx="6400800" cy="1752600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46568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7000">
        <p14:switch dir="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Соціальна мережа</a:t>
            </a:r>
            <a:br>
              <a:rPr lang="uk-UA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uk-UA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4000">
        <p14:flash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236227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популярна соціальна мережа, що була створена 4 лютого 2004 року Марком </a:t>
            </a:r>
            <a:r>
              <a:rPr lang="uk-UA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Цукербергом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2051720" y="2708920"/>
            <a:ext cx="5391718" cy="341788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5000">
        <p14:shred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272231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Користувачі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мають можливість створювати профілі з фотографіями, списками інтересів, контактними даними та іншою особистою інформацією.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facebook.jpg"/>
          <p:cNvPicPr>
            <a:picLocks noGrp="1" noChangeAspect="1"/>
          </p:cNvPicPr>
          <p:nvPr>
            <p:ph sz="half" idx="1"/>
          </p:nvPr>
        </p:nvPicPr>
        <p:blipFill>
          <a:blip r:embed="rId3" cstate="email"/>
          <a:stretch>
            <a:fillRect/>
          </a:stretch>
        </p:blipFill>
        <p:spPr>
          <a:xfrm>
            <a:off x="611188" y="3284984"/>
            <a:ext cx="3830982" cy="2808612"/>
          </a:xfrm>
        </p:spPr>
      </p:pic>
      <p:pic>
        <p:nvPicPr>
          <p:cNvPr id="6" name="Содержимое 5" descr="facebook.png"/>
          <p:cNvPicPr>
            <a:picLocks noGrp="1" noChangeAspect="1"/>
          </p:cNvPicPr>
          <p:nvPr>
            <p:ph sz="half" idx="2"/>
          </p:nvPr>
        </p:nvPicPr>
        <p:blipFill>
          <a:blip r:embed="rId4" cstate="email"/>
          <a:stretch>
            <a:fillRect/>
          </a:stretch>
        </p:blipFill>
        <p:spPr>
          <a:xfrm>
            <a:off x="4644008" y="3356992"/>
            <a:ext cx="4059874" cy="282922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2035</Words>
  <Application>Microsoft Office PowerPoint</Application>
  <PresentationFormat>Экран (4:3)</PresentationFormat>
  <Paragraphs>171</Paragraphs>
  <Slides>49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Дрогобицька гімназія Кафедра математики    Курсова робота на тему: «Соціальні мережі»</vt:lpstr>
      <vt:lpstr>Соціальними мережами називають інтернет-програми, які допомагають друзям, бізнес-партнерам або іншим особам спілкуватись та встановлювати зв'язки між собою використовуючи набір інструментів.</vt:lpstr>
      <vt:lpstr>Соціальна мережа полегшує створення персонального профілю і віртуальних взаємин. Соціальні мережі використовуються для пошуку людей зі схожими інтересами та об'єктів цих інтересів. </vt:lpstr>
      <vt:lpstr>Сьогодні соціальні мережі в світі набрали таку популярність, що аудиторія деяких з них значно перевищила за чисельністю населення більшості країн. </vt:lpstr>
      <vt:lpstr>Завдяки такому винаходу як соціальні мережі люди з легкістю заводять нові знайомства, знаходять друзів за інтересами та просто приємно проводять час.</vt:lpstr>
      <vt:lpstr>Розглянемо декілька найпопулярніших і найбільших соціальних мереж світу.</vt:lpstr>
      <vt:lpstr>Соціальна мережа “Facebook”</vt:lpstr>
      <vt:lpstr>Facebook – популярна соціальна мережа, що була створена 4 лютого 2004 року Марком Цукербергом.</vt:lpstr>
      <vt:lpstr>Користувачі Facebook'у мають можливість створювати профілі з фотографіями, списками інтересів, контактними даними та іншою особистою інформацією.</vt:lpstr>
      <vt:lpstr>Марк Цукерберг</vt:lpstr>
      <vt:lpstr>Історія створення </vt:lpstr>
      <vt:lpstr>Історія створення </vt:lpstr>
      <vt:lpstr>Цікаві факти</vt:lpstr>
      <vt:lpstr>Офіс Facebook`y</vt:lpstr>
      <vt:lpstr>Офіс Facebook`y</vt:lpstr>
      <vt:lpstr>Можливості Facebook</vt:lpstr>
      <vt:lpstr>Серед функцій, які пропонує Facebook:  • Стіна — простір на профільній сторінці кожного користувача, де друзі можуть розміщувати свої повідомлення. • Стусани — користувачі можуть дати віртуального «стусана» один одному (повідомлення про те, що користувача штурхонули). • Статус — за його допомогою користувачі можуть повідомляти друзів про своє місцезнаходження та діяльність. • Стрічка новин, яка з'являється на сторінці кожного користувача і виділяє інформацію, в тому числі зміни профілю, найближчі події та дні народження друзів користувача. • Додаток «Подарунки», за допомогою якого користувачі можуть надіслати своїм друзям віртуальні подарунки, що з'являються у профілі отримувача. Вартість такого подарунка — $1. • Facebook можливо переглядати 68 мовами. </vt:lpstr>
      <vt:lpstr>Соціальна мережа «Однокласники»</vt:lpstr>
      <vt:lpstr>Однокласники - соціальна мережа та один з найбільш відвідуваних сайтів російськомовного сектору Інтернету.</vt:lpstr>
      <vt:lpstr>Користувачі цього сайту – це переважно дорослі люди, які реєструються для того, щоб знайти тут своїх однокласників, одногрупників та друзів дитинства.</vt:lpstr>
      <vt:lpstr>Альберт Михайлович Попков</vt:lpstr>
      <vt:lpstr>Історія створення</vt:lpstr>
      <vt:lpstr>Цікаві факти</vt:lpstr>
      <vt:lpstr>Офіс Однокласників</vt:lpstr>
      <vt:lpstr>Офіс Однокласників</vt:lpstr>
      <vt:lpstr>Обмеження на посилання</vt:lpstr>
      <vt:lpstr>Можливості сайту</vt:lpstr>
      <vt:lpstr>Можливості сайту</vt:lpstr>
      <vt:lpstr>Соціальна мережа «Вконтакті»</vt:lpstr>
      <vt:lpstr>Vk.com (Вконтакті)-соціальна мережа, російський аналог сервісу Facebook.</vt:lpstr>
      <vt:lpstr>На сайті ВКонтакте можна зустріти людей різних професій і занять, а також знаменитостей, зірок естради і кінофільмів, письменників, політиків, але частіше за все вони закривають свої сторінки від інших користувачів.</vt:lpstr>
      <vt:lpstr>Павло Валерійович Дуров</vt:lpstr>
      <vt:lpstr>Історія створення</vt:lpstr>
      <vt:lpstr>Історія створення</vt:lpstr>
      <vt:lpstr>Цікаві факти</vt:lpstr>
      <vt:lpstr>Офіс Вконтакті</vt:lpstr>
      <vt:lpstr>Обмеження</vt:lpstr>
      <vt:lpstr>Соціальна мережа “Twitter”</vt:lpstr>
      <vt:lpstr>Twitter — соціальна мережа, яка є мережею мікроблогів, що дозволяє користувачам надсилати короткі текстові повідомлення (до 140 символів), використовуючи SMS, служби миттєвих повідомлень і сторонні програми-клієнти.</vt:lpstr>
      <vt:lpstr>Твіттер має значну перевагу над іншими ЗМІ.  Мікроблог дуже зручний для планування заходів при надзвичайних ситуаціях, термінових повідомлень.</vt:lpstr>
      <vt:lpstr>Джек Дорсі</vt:lpstr>
      <vt:lpstr>Історія створення</vt:lpstr>
      <vt:lpstr>Історія створення</vt:lpstr>
      <vt:lpstr>Цікаві факти</vt:lpstr>
      <vt:lpstr>Офіс Twitter</vt:lpstr>
      <vt:lpstr>Twitter-словничок</vt:lpstr>
      <vt:lpstr>Цікаві факти про соціальні мережі</vt:lpstr>
      <vt:lpstr>Цікаві факти про соціальні мережі</vt:lpstr>
      <vt:lpstr>Дякую за перегляд!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Соціальна мережа “Facebook”</dc:title>
  <dc:creator>admin</dc:creator>
  <cp:lastModifiedBy>Valera</cp:lastModifiedBy>
  <cp:revision>84</cp:revision>
  <dcterms:created xsi:type="dcterms:W3CDTF">2013-02-09T09:11:23Z</dcterms:created>
  <dcterms:modified xsi:type="dcterms:W3CDTF">2015-03-20T10:34:23Z</dcterms:modified>
</cp:coreProperties>
</file>