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76" r:id="rId6"/>
    <p:sldId id="277" r:id="rId7"/>
    <p:sldId id="278" r:id="rId8"/>
    <p:sldId id="279" r:id="rId9"/>
    <p:sldId id="259" r:id="rId10"/>
    <p:sldId id="261" r:id="rId11"/>
    <p:sldId id="266" r:id="rId12"/>
    <p:sldId id="267" r:id="rId13"/>
    <p:sldId id="269" r:id="rId14"/>
    <p:sldId id="270" r:id="rId15"/>
    <p:sldId id="273" r:id="rId16"/>
    <p:sldId id="274" r:id="rId17"/>
    <p:sldId id="275" r:id="rId18"/>
    <p:sldId id="265" r:id="rId19"/>
    <p:sldId id="280" r:id="rId20"/>
    <p:sldId id="281" r:id="rId21"/>
    <p:sldId id="282" r:id="rId22"/>
    <p:sldId id="26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61E09FA-FC42-47DA-BA1B-20D27813BEE7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D06918-970D-4DA7-A671-15CFCD5300B8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crazybox.com.ua/uploads/posts/2009-12/1260614487_v_internete_poyavilas_nevidimaya_reklama_7dd7_0.j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hyperlink" Target="http://chelny-city.ru/uploads/posts/2009-09/1253914793_5.jpg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magasin.ru/" TargetMode="External"/><Relationship Id="rId2" Type="http://schemas.openxmlformats.org/officeDocument/2006/relationships/hyperlink" Target="http://www.victoria.lviv.u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oolreferat.com/" TargetMode="External"/><Relationship Id="rId4" Type="http://schemas.openxmlformats.org/officeDocument/2006/relationships/hyperlink" Target="http://office.microsoft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819400"/>
            <a:ext cx="7776864" cy="2409800"/>
          </a:xfrm>
        </p:spPr>
        <p:txBody>
          <a:bodyPr/>
          <a:lstStyle/>
          <a:p>
            <a:endParaRPr lang="en-US" dirty="0" smtClean="0"/>
          </a:p>
          <a:p>
            <a:r>
              <a:rPr lang="uk-UA" sz="1400" dirty="0" smtClean="0">
                <a:solidFill>
                  <a:srgbClr val="FF0000"/>
                </a:solidFill>
              </a:rPr>
              <a:t>Виконала учениця 10 класу </a:t>
            </a:r>
            <a:r>
              <a:rPr lang="uk-UA" sz="1400" dirty="0" err="1" smtClean="0">
                <a:solidFill>
                  <a:srgbClr val="FF0000"/>
                </a:solidFill>
              </a:rPr>
              <a:t>Степненської</a:t>
            </a:r>
            <a:r>
              <a:rPr lang="uk-UA" sz="1400" dirty="0" smtClean="0">
                <a:solidFill>
                  <a:srgbClr val="FF0000"/>
                </a:solidFill>
              </a:rPr>
              <a:t> </a:t>
            </a:r>
            <a:r>
              <a:rPr lang="uk-UA" sz="1400" dirty="0" err="1" smtClean="0">
                <a:solidFill>
                  <a:srgbClr val="FF0000"/>
                </a:solidFill>
              </a:rPr>
              <a:t>з</a:t>
            </a:r>
            <a:r>
              <a:rPr lang="uk-UA" sz="1400" dirty="0" err="1" smtClean="0">
                <a:solidFill>
                  <a:srgbClr val="FF0000"/>
                </a:solidFill>
              </a:rPr>
              <a:t>ш</a:t>
            </a:r>
            <a:r>
              <a:rPr lang="uk-UA" sz="1400" dirty="0" smtClean="0">
                <a:solidFill>
                  <a:srgbClr val="FF0000"/>
                </a:solidFill>
              </a:rPr>
              <a:t> І-ІІІ ступенів Діброва Олена</a:t>
            </a:r>
          </a:p>
          <a:p>
            <a:r>
              <a:rPr lang="uk-UA" sz="1400" dirty="0" smtClean="0">
                <a:solidFill>
                  <a:srgbClr val="FF0000"/>
                </a:solidFill>
              </a:rPr>
              <a:t>Вчитель інформатики Крюкова Людмила Владиславівна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81000"/>
            <a:ext cx="8424936" cy="17526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uk-UA" sz="4400" dirty="0" smtClean="0"/>
              <a:t/>
            </a:r>
            <a:br>
              <a:rPr lang="uk-UA" sz="4400" dirty="0" smtClean="0"/>
            </a:br>
            <a:r>
              <a:rPr lang="uk-UA" sz="4900" b="1" dirty="0" err="1" smtClean="0"/>
              <a:t>“Комп</a:t>
            </a:r>
            <a:r>
              <a:rPr lang="en-US" sz="4900" b="1" dirty="0" smtClean="0"/>
              <a:t>’</a:t>
            </a:r>
            <a:r>
              <a:rPr lang="uk-UA" sz="4900" b="1" dirty="0" err="1" smtClean="0"/>
              <a:t>ютерні</a:t>
            </a:r>
            <a:r>
              <a:rPr lang="uk-UA" sz="4900" b="1" dirty="0" smtClean="0"/>
              <a:t> віруси </a:t>
            </a:r>
            <a:br>
              <a:rPr lang="uk-UA" sz="4900" b="1" dirty="0" smtClean="0"/>
            </a:br>
            <a:r>
              <a:rPr lang="uk-UA" sz="4900" b="1" dirty="0" smtClean="0"/>
              <a:t>ХХІ </a:t>
            </a:r>
            <a:r>
              <a:rPr lang="uk-UA" sz="4900" b="1" dirty="0" err="1" smtClean="0"/>
              <a:t>століття”</a:t>
            </a:r>
            <a:endParaRPr lang="ru-RU" b="1" dirty="0"/>
          </a:p>
        </p:txBody>
      </p:sp>
      <p:pic>
        <p:nvPicPr>
          <p:cNvPr id="19458" name="Picture 2" descr="http://www.rosconcert.com/ic/images.newsru.com/pict/id/large/632198_2004030221184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77072"/>
            <a:ext cx="3048000" cy="2286001"/>
          </a:xfrm>
          <a:prstGeom prst="rect">
            <a:avLst/>
          </a:prstGeom>
          <a:noFill/>
        </p:spPr>
      </p:pic>
      <p:pic>
        <p:nvPicPr>
          <p:cNvPr id="5" name="Рисунок 4" descr="MC900405980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4077072"/>
            <a:ext cx="2088232" cy="209902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Основними</a:t>
            </a:r>
            <a:r>
              <a:rPr lang="ru-RU" b="1" dirty="0" smtClean="0"/>
              <a:t> </a:t>
            </a:r>
            <a:r>
              <a:rPr lang="ru-RU" b="1" dirty="0" err="1" smtClean="0"/>
              <a:t>ранніми</a:t>
            </a:r>
            <a:r>
              <a:rPr lang="ru-RU" b="1" dirty="0" smtClean="0"/>
              <a:t> </a:t>
            </a:r>
            <a:r>
              <a:rPr lang="ru-RU" b="1" dirty="0" err="1" smtClean="0"/>
              <a:t>ознаками</a:t>
            </a:r>
            <a:r>
              <a:rPr lang="ru-RU" b="1" dirty="0" smtClean="0"/>
              <a:t> </a:t>
            </a:r>
            <a:r>
              <a:rPr lang="ru-RU" b="1" dirty="0" err="1" smtClean="0"/>
              <a:t>зараження</a:t>
            </a:r>
            <a:r>
              <a:rPr lang="ru-RU" b="1" dirty="0" smtClean="0"/>
              <a:t> </a:t>
            </a:r>
            <a:r>
              <a:rPr lang="ru-RU" b="1" dirty="0" err="1" smtClean="0"/>
              <a:t>комп'ютера</a:t>
            </a:r>
            <a:r>
              <a:rPr lang="ru-RU" b="1" dirty="0" smtClean="0"/>
              <a:t> </a:t>
            </a:r>
            <a:r>
              <a:rPr lang="ru-RU" b="1" dirty="0" err="1" smtClean="0"/>
              <a:t>вірусом</a:t>
            </a:r>
            <a:r>
              <a:rPr lang="ru-RU" b="1" dirty="0" smtClean="0"/>
              <a:t> є: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Blip>
                <a:blip r:embed="rId2"/>
              </a:buBlip>
            </a:pP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вільної</a:t>
            </a:r>
            <a:r>
              <a:rPr lang="ru-RU" dirty="0" smtClean="0"/>
              <a:t> </a:t>
            </a:r>
            <a:r>
              <a:rPr lang="ru-RU" dirty="0" err="1" smtClean="0"/>
              <a:t>оперативної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; </a:t>
            </a:r>
          </a:p>
          <a:p>
            <a:pPr>
              <a:buBlip>
                <a:blip r:embed="rId2"/>
              </a:buBlip>
            </a:pPr>
            <a:r>
              <a:rPr lang="ru-RU" dirty="0" err="1" smtClean="0"/>
              <a:t>сповільнення</a:t>
            </a:r>
            <a:r>
              <a:rPr lang="ru-RU" dirty="0" smtClean="0"/>
              <a:t> </a:t>
            </a:r>
            <a:r>
              <a:rPr lang="ru-RU" dirty="0" err="1" smtClean="0"/>
              <a:t>завантаження</a:t>
            </a:r>
            <a:r>
              <a:rPr lang="ru-RU" dirty="0" smtClean="0"/>
              <a:t> та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комп'ютера</a:t>
            </a:r>
            <a:r>
              <a:rPr lang="ru-RU" dirty="0" smtClean="0"/>
              <a:t>; </a:t>
            </a:r>
          </a:p>
          <a:p>
            <a:pPr>
              <a:buBlip>
                <a:blip r:embed="rId2"/>
              </a:buBlip>
            </a:pPr>
            <a:r>
              <a:rPr lang="ru-RU" dirty="0" err="1" smtClean="0"/>
              <a:t>незрозумілі</a:t>
            </a:r>
            <a:r>
              <a:rPr lang="ru-RU" dirty="0" smtClean="0"/>
              <a:t> (без причин) </a:t>
            </a:r>
            <a:r>
              <a:rPr lang="ru-RU" dirty="0" err="1" smtClean="0"/>
              <a:t>зміни</a:t>
            </a:r>
            <a:r>
              <a:rPr lang="ru-RU" dirty="0" smtClean="0"/>
              <a:t> у файлах,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 та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останньої</a:t>
            </a:r>
            <a:r>
              <a:rPr lang="ru-RU" dirty="0" smtClean="0"/>
              <a:t> </a:t>
            </a:r>
            <a:r>
              <a:rPr lang="ru-RU" dirty="0" err="1" smtClean="0"/>
              <a:t>модифікації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; </a:t>
            </a:r>
          </a:p>
          <a:p>
            <a:pPr>
              <a:buBlip>
                <a:blip r:embed="rId2"/>
              </a:buBlip>
            </a:pPr>
            <a:r>
              <a:rPr lang="ru-RU" dirty="0" err="1" smtClean="0"/>
              <a:t>помилки</a:t>
            </a:r>
            <a:r>
              <a:rPr lang="ru-RU" dirty="0" smtClean="0"/>
              <a:t> при </a:t>
            </a:r>
            <a:r>
              <a:rPr lang="ru-RU" dirty="0" err="1" smtClean="0"/>
              <a:t>завантаженні</a:t>
            </a:r>
            <a:r>
              <a:rPr lang="ru-RU" dirty="0" smtClean="0"/>
              <a:t> </a:t>
            </a:r>
            <a:r>
              <a:rPr lang="ru-RU" dirty="0" err="1" smtClean="0"/>
              <a:t>операційної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; </a:t>
            </a:r>
          </a:p>
          <a:p>
            <a:pPr>
              <a:buBlip>
                <a:blip r:embed="rId2"/>
              </a:buBlip>
            </a:pPr>
            <a:r>
              <a:rPr lang="ru-RU" dirty="0" err="1" smtClean="0"/>
              <a:t>неможливість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файли</a:t>
            </a:r>
            <a:r>
              <a:rPr lang="ru-RU" dirty="0" smtClean="0"/>
              <a:t> в </a:t>
            </a:r>
            <a:r>
              <a:rPr lang="ru-RU" dirty="0" err="1" smtClean="0"/>
              <a:t>потрібних</a:t>
            </a:r>
            <a:r>
              <a:rPr lang="ru-RU" dirty="0" smtClean="0"/>
              <a:t> каталогах; </a:t>
            </a:r>
          </a:p>
          <a:p>
            <a:pPr>
              <a:buBlip>
                <a:blip r:embed="rId2"/>
              </a:buBlip>
            </a:pPr>
            <a:r>
              <a:rPr lang="ru-RU" dirty="0" err="1" smtClean="0"/>
              <a:t>незрозумілі</a:t>
            </a:r>
            <a:r>
              <a:rPr lang="ru-RU" dirty="0" smtClean="0"/>
              <a:t> </a:t>
            </a:r>
            <a:r>
              <a:rPr lang="ru-RU" dirty="0" err="1" smtClean="0"/>
              <a:t>системні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, </a:t>
            </a:r>
            <a:r>
              <a:rPr lang="ru-RU" dirty="0" err="1" smtClean="0"/>
              <a:t>музикальні</a:t>
            </a:r>
            <a:r>
              <a:rPr lang="ru-RU" dirty="0" smtClean="0"/>
              <a:t> та </a:t>
            </a:r>
            <a:r>
              <a:rPr lang="ru-RU" dirty="0" err="1" smtClean="0"/>
              <a:t>візуальні</a:t>
            </a:r>
            <a:r>
              <a:rPr lang="ru-RU" dirty="0" smtClean="0"/>
              <a:t> </a:t>
            </a:r>
            <a:r>
              <a:rPr lang="ru-RU" dirty="0" err="1" smtClean="0"/>
              <a:t>ефекти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т.д. </a:t>
            </a:r>
          </a:p>
          <a:p>
            <a:pPr>
              <a:buNone/>
            </a:pPr>
            <a:r>
              <a:rPr lang="ru-RU" b="1" dirty="0" smtClean="0"/>
              <a:t>Коли </a:t>
            </a:r>
            <a:r>
              <a:rPr lang="ru-RU" b="1" dirty="0" err="1" smtClean="0"/>
              <a:t>вірус</a:t>
            </a:r>
            <a:r>
              <a:rPr lang="ru-RU" b="1" dirty="0" smtClean="0"/>
              <a:t> переходить в </a:t>
            </a:r>
            <a:r>
              <a:rPr lang="ru-RU" b="1" dirty="0" err="1" smtClean="0"/>
              <a:t>активну</a:t>
            </a:r>
            <a:r>
              <a:rPr lang="ru-RU" b="1" dirty="0" smtClean="0"/>
              <a:t> фазу </a:t>
            </a:r>
            <a:r>
              <a:rPr lang="ru-RU" b="1" dirty="0" err="1" smtClean="0"/>
              <a:t>можливі</a:t>
            </a:r>
            <a:r>
              <a:rPr lang="ru-RU" b="1" dirty="0" smtClean="0"/>
              <a:t> </a:t>
            </a:r>
            <a:r>
              <a:rPr lang="ru-RU" b="1" dirty="0" err="1" smtClean="0"/>
              <a:t>такі</a:t>
            </a:r>
            <a:r>
              <a:rPr lang="ru-RU" b="1" dirty="0" smtClean="0"/>
              <a:t> </a:t>
            </a:r>
            <a:r>
              <a:rPr lang="ru-RU" b="1" dirty="0" err="1" smtClean="0"/>
              <a:t>ознаки</a:t>
            </a:r>
            <a:r>
              <a:rPr lang="ru-RU" b="1" dirty="0" smtClean="0"/>
              <a:t>: </a:t>
            </a:r>
          </a:p>
          <a:p>
            <a:pPr>
              <a:buBlip>
                <a:blip r:embed="rId3"/>
              </a:buBlip>
            </a:pPr>
            <a:r>
              <a:rPr lang="ru-RU" dirty="0" err="1" smtClean="0"/>
              <a:t>зникнення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; </a:t>
            </a:r>
          </a:p>
          <a:p>
            <a:pPr>
              <a:buBlip>
                <a:blip r:embed="rId3"/>
              </a:buBlip>
            </a:pPr>
            <a:r>
              <a:rPr lang="ru-RU" dirty="0" err="1" smtClean="0"/>
              <a:t>форматування</a:t>
            </a:r>
            <a:r>
              <a:rPr lang="ru-RU" dirty="0" smtClean="0"/>
              <a:t> </a:t>
            </a:r>
            <a:r>
              <a:rPr lang="ru-RU" dirty="0" err="1" smtClean="0"/>
              <a:t>жорсткого</a:t>
            </a:r>
            <a:r>
              <a:rPr lang="ru-RU" dirty="0" smtClean="0"/>
              <a:t> диска; </a:t>
            </a:r>
          </a:p>
          <a:p>
            <a:pPr>
              <a:buBlip>
                <a:blip r:embed="rId3"/>
              </a:buBlip>
            </a:pPr>
            <a:r>
              <a:rPr lang="ru-RU" dirty="0" err="1" smtClean="0"/>
              <a:t>неспроможність</a:t>
            </a:r>
            <a:r>
              <a:rPr lang="ru-RU" dirty="0" smtClean="0"/>
              <a:t> </a:t>
            </a:r>
            <a:r>
              <a:rPr lang="ru-RU" dirty="0" err="1" smtClean="0"/>
              <a:t>завантаження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операційної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3" descr="HACKR1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0200" y="4191000"/>
            <a:ext cx="23050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Класифікація вірусів: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err="1" smtClean="0"/>
              <a:t>авантажувальні</a:t>
            </a:r>
            <a:r>
              <a:rPr lang="ru-RU" dirty="0" smtClean="0"/>
              <a:t> </a:t>
            </a:r>
            <a:r>
              <a:rPr lang="ru-RU" dirty="0" err="1" smtClean="0"/>
              <a:t>віруси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smtClean="0"/>
              <a:t>BOOT-</a:t>
            </a:r>
            <a:r>
              <a:rPr lang="ru-RU" dirty="0" err="1" smtClean="0"/>
              <a:t>віруси</a:t>
            </a:r>
            <a:r>
              <a:rPr lang="ru-RU" dirty="0" smtClean="0"/>
              <a:t>: </a:t>
            </a:r>
            <a:r>
              <a:rPr lang="ru-RU" dirty="0" err="1" smtClean="0"/>
              <a:t>заражають</a:t>
            </a:r>
            <a:r>
              <a:rPr lang="ru-RU" dirty="0" smtClean="0"/>
              <a:t> </a:t>
            </a:r>
            <a:r>
              <a:rPr lang="en-US" dirty="0" smtClean="0"/>
              <a:t>boot-</a:t>
            </a:r>
            <a:r>
              <a:rPr lang="ru-RU" dirty="0" err="1" smtClean="0"/>
              <a:t>сектори</a:t>
            </a:r>
            <a:r>
              <a:rPr lang="ru-RU" dirty="0" smtClean="0"/>
              <a:t> </a:t>
            </a:r>
            <a:r>
              <a:rPr lang="ru-RU" dirty="0" err="1" smtClean="0"/>
              <a:t>дисків</a:t>
            </a:r>
            <a:r>
              <a:rPr lang="ru-RU" dirty="0" smtClean="0"/>
              <a:t>.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небезпечні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призвести</a:t>
            </a:r>
            <a:r>
              <a:rPr lang="ru-RU" dirty="0" smtClean="0"/>
              <a:t> до </a:t>
            </a:r>
            <a:r>
              <a:rPr lang="ru-RU" dirty="0" err="1" smtClean="0"/>
              <a:t>повної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всієї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на диску; </a:t>
            </a:r>
            <a:r>
              <a:rPr lang="ru-RU" dirty="0" err="1" smtClean="0"/>
              <a:t>файлові</a:t>
            </a:r>
            <a:r>
              <a:rPr lang="ru-RU" dirty="0" smtClean="0"/>
              <a:t> </a:t>
            </a:r>
            <a:r>
              <a:rPr lang="ru-RU" dirty="0" err="1" smtClean="0"/>
              <a:t>віруси</a:t>
            </a:r>
            <a:r>
              <a:rPr lang="ru-RU" dirty="0" smtClean="0"/>
              <a:t>: </a:t>
            </a:r>
            <a:r>
              <a:rPr lang="ru-RU" dirty="0" err="1" smtClean="0"/>
              <a:t>заражають</a:t>
            </a:r>
            <a:r>
              <a:rPr lang="ru-RU" dirty="0" smtClean="0"/>
              <a:t> </a:t>
            </a:r>
            <a:r>
              <a:rPr lang="ru-RU" dirty="0" err="1" smtClean="0"/>
              <a:t>файли</a:t>
            </a:r>
            <a:r>
              <a:rPr lang="ru-RU" dirty="0" smtClean="0"/>
              <a:t>.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на: </a:t>
            </a:r>
            <a:r>
              <a:rPr lang="ru-RU" dirty="0" err="1" smtClean="0"/>
              <a:t>віруси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заражують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 (</a:t>
            </a:r>
            <a:r>
              <a:rPr lang="ru-RU" dirty="0" err="1" smtClean="0"/>
              <a:t>файли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розширенням</a:t>
            </a:r>
            <a:r>
              <a:rPr lang="ru-RU" dirty="0" smtClean="0"/>
              <a:t> .</a:t>
            </a:r>
            <a:r>
              <a:rPr lang="en-US" dirty="0" smtClean="0"/>
              <a:t>EXE </a:t>
            </a:r>
            <a:r>
              <a:rPr lang="ru-RU" dirty="0" err="1" smtClean="0"/>
              <a:t>і</a:t>
            </a:r>
            <a:r>
              <a:rPr lang="ru-RU" dirty="0" smtClean="0"/>
              <a:t> .</a:t>
            </a:r>
            <a:r>
              <a:rPr lang="en-US" dirty="0" smtClean="0"/>
              <a:t>COM); 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макровіруси</a:t>
            </a:r>
            <a:r>
              <a:rPr lang="ru-RU" dirty="0" smtClean="0"/>
              <a:t>: </a:t>
            </a:r>
            <a:r>
              <a:rPr lang="ru-RU" dirty="0" err="1" smtClean="0"/>
              <a:t>віруси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заражують</a:t>
            </a:r>
            <a:r>
              <a:rPr lang="ru-RU" dirty="0" smtClean="0"/>
              <a:t> </a:t>
            </a:r>
            <a:r>
              <a:rPr lang="ru-RU" dirty="0" err="1" smtClean="0"/>
              <a:t>файли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документи</a:t>
            </a:r>
            <a:r>
              <a:rPr lang="ru-RU" dirty="0" smtClean="0"/>
              <a:t> </a:t>
            </a:r>
            <a:r>
              <a:rPr lang="en-US" dirty="0" smtClean="0"/>
              <a:t>Word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робочі</a:t>
            </a:r>
            <a:r>
              <a:rPr lang="ru-RU" dirty="0" smtClean="0"/>
              <a:t> книги </a:t>
            </a:r>
            <a:r>
              <a:rPr lang="en-US" dirty="0" smtClean="0"/>
              <a:t>Excel; 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віруси-супутники</a:t>
            </a:r>
            <a:r>
              <a:rPr lang="ru-RU" dirty="0" smtClean="0"/>
              <a:t>: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імена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; 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віруси</a:t>
            </a:r>
            <a:r>
              <a:rPr lang="ru-RU" dirty="0" smtClean="0"/>
              <a:t> </a:t>
            </a:r>
            <a:r>
              <a:rPr lang="ru-RU" dirty="0" err="1" smtClean="0"/>
              <a:t>сімейства</a:t>
            </a:r>
            <a:r>
              <a:rPr lang="ru-RU" dirty="0" smtClean="0"/>
              <a:t> </a:t>
            </a:r>
            <a:r>
              <a:rPr lang="en-US" dirty="0" smtClean="0"/>
              <a:t>DIR: </a:t>
            </a:r>
            <a:r>
              <a:rPr lang="ru-RU" dirty="0" err="1" smtClean="0"/>
              <a:t>спотворюють</a:t>
            </a:r>
            <a:r>
              <a:rPr lang="ru-RU" dirty="0" smtClean="0"/>
              <a:t> </a:t>
            </a:r>
            <a:r>
              <a:rPr lang="ru-RU" dirty="0" err="1" smtClean="0"/>
              <a:t>системну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файлові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; 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завантажувально-файлові</a:t>
            </a:r>
            <a:r>
              <a:rPr lang="ru-RU" dirty="0" smtClean="0"/>
              <a:t> </a:t>
            </a:r>
            <a:r>
              <a:rPr lang="ru-RU" dirty="0" err="1" smtClean="0"/>
              <a:t>віруси</a:t>
            </a:r>
            <a:r>
              <a:rPr lang="ru-RU" dirty="0" smtClean="0"/>
              <a:t>: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вражати</a:t>
            </a:r>
            <a:r>
              <a:rPr lang="ru-RU" dirty="0" smtClean="0"/>
              <a:t> як код </a:t>
            </a:r>
            <a:r>
              <a:rPr lang="en-US" dirty="0" smtClean="0"/>
              <a:t>boot-</a:t>
            </a:r>
            <a:r>
              <a:rPr lang="ru-RU" dirty="0" err="1" smtClean="0"/>
              <a:t>секторів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код </a:t>
            </a:r>
            <a:r>
              <a:rPr lang="ru-RU" dirty="0" err="1" smtClean="0"/>
              <a:t>файлів</a:t>
            </a:r>
            <a:r>
              <a:rPr lang="ru-RU" dirty="0" smtClean="0"/>
              <a:t>;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err="1" smtClean="0"/>
              <a:t>віруси-невидимки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smtClean="0"/>
              <a:t>STEALTH-</a:t>
            </a:r>
            <a:r>
              <a:rPr lang="ru-RU" dirty="0" err="1" smtClean="0"/>
              <a:t>віруси</a:t>
            </a:r>
            <a:r>
              <a:rPr lang="ru-RU" dirty="0" smtClean="0"/>
              <a:t>: </a:t>
            </a:r>
            <a:r>
              <a:rPr lang="ru-RU" dirty="0" err="1" smtClean="0"/>
              <a:t>фальсифікують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прочитану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диска так,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програма</a:t>
            </a:r>
            <a:r>
              <a:rPr lang="ru-RU" dirty="0" smtClean="0"/>
              <a:t>,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призначена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невірні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ретровіруси</a:t>
            </a:r>
            <a:r>
              <a:rPr lang="ru-RU" dirty="0" smtClean="0"/>
              <a:t>: </a:t>
            </a:r>
            <a:r>
              <a:rPr lang="ru-RU" dirty="0" err="1" smtClean="0"/>
              <a:t>заражують</a:t>
            </a:r>
            <a:r>
              <a:rPr lang="ru-RU" dirty="0" smtClean="0"/>
              <a:t> </a:t>
            </a:r>
            <a:r>
              <a:rPr lang="ru-RU" dirty="0" err="1" smtClean="0"/>
              <a:t>антивірусні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, </a:t>
            </a:r>
            <a:r>
              <a:rPr lang="ru-RU" dirty="0" err="1" smtClean="0"/>
              <a:t>намагаючись</a:t>
            </a:r>
            <a:r>
              <a:rPr lang="ru-RU" dirty="0" smtClean="0"/>
              <a:t> </a:t>
            </a:r>
            <a:r>
              <a:rPr lang="ru-RU" dirty="0" err="1" smtClean="0"/>
              <a:t>знищити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непрацездатними</a:t>
            </a:r>
            <a:r>
              <a:rPr lang="ru-RU" dirty="0" smtClean="0"/>
              <a:t>; 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віруси-хробаки</a:t>
            </a:r>
            <a:r>
              <a:rPr lang="ru-RU" dirty="0" smtClean="0"/>
              <a:t>: </a:t>
            </a:r>
            <a:r>
              <a:rPr lang="ru-RU" dirty="0" err="1" smtClean="0"/>
              <a:t>заражують</a:t>
            </a:r>
            <a:r>
              <a:rPr lang="ru-RU" dirty="0" smtClean="0"/>
              <a:t> </a:t>
            </a:r>
            <a:r>
              <a:rPr lang="ru-RU" dirty="0" err="1" smtClean="0"/>
              <a:t>невеликі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пошти</a:t>
            </a:r>
            <a:r>
              <a:rPr lang="ru-RU" dirty="0" smtClean="0"/>
              <a:t>, так </a:t>
            </a:r>
            <a:r>
              <a:rPr lang="ru-RU" dirty="0" err="1" smtClean="0"/>
              <a:t>званим</a:t>
            </a:r>
            <a:r>
              <a:rPr lang="ru-RU" dirty="0" smtClean="0"/>
              <a:t> заголовком, </a:t>
            </a:r>
            <a:r>
              <a:rPr lang="ru-RU" dirty="0" err="1" smtClean="0"/>
              <a:t>який</a:t>
            </a:r>
            <a:r>
              <a:rPr lang="ru-RU" dirty="0" smtClean="0"/>
              <a:t> по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суті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навсього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en-US" dirty="0" smtClean="0"/>
              <a:t>Web-</a:t>
            </a:r>
            <a:r>
              <a:rPr lang="ru-RU" dirty="0" err="1" smtClean="0"/>
              <a:t>адресою</a:t>
            </a:r>
            <a:r>
              <a:rPr lang="ru-RU" dirty="0" smtClean="0"/>
              <a:t> </a:t>
            </a:r>
            <a:r>
              <a:rPr lang="ru-RU" dirty="0" err="1" smtClean="0"/>
              <a:t>місцезнаходження</a:t>
            </a:r>
            <a:r>
              <a:rPr lang="ru-RU" dirty="0" smtClean="0"/>
              <a:t> самого </a:t>
            </a:r>
            <a:r>
              <a:rPr lang="ru-RU" dirty="0" err="1" smtClean="0"/>
              <a:t>вірусу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4" name="Picture 9" descr="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8640"/>
            <a:ext cx="1008111" cy="1017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WRLDCH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221088"/>
            <a:ext cx="2286000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Содержимое 16"/>
          <p:cNvSpPr>
            <a:spLocks noGrp="1"/>
          </p:cNvSpPr>
          <p:nvPr>
            <p:ph sz="quarter" idx="4294967295"/>
          </p:nvPr>
        </p:nvSpPr>
        <p:spPr>
          <a:xfrm>
            <a:off x="4355976" y="1628775"/>
            <a:ext cx="4320480" cy="446722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		</a:t>
            </a:r>
            <a:r>
              <a:rPr lang="ru-RU" sz="2400" dirty="0" err="1" smtClean="0"/>
              <a:t>Можуть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передавати</a:t>
            </a:r>
            <a:r>
              <a:rPr lang="ru-RU" sz="2400" dirty="0" smtClean="0"/>
              <a:t> по </a:t>
            </a:r>
            <a:r>
              <a:rPr lang="ru-RU" sz="2400" dirty="0" err="1" smtClean="0"/>
              <a:t>комп'ютерних</a:t>
            </a:r>
            <a:r>
              <a:rPr lang="ru-RU" sz="2400" dirty="0" smtClean="0"/>
              <a:t> мережах </a:t>
            </a:r>
            <a:r>
              <a:rPr lang="ru-RU" sz="2400" dirty="0" err="1" smtClean="0"/>
              <a:t>свій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програмний</a:t>
            </a:r>
            <a:r>
              <a:rPr lang="ru-RU" sz="2400" dirty="0" smtClean="0"/>
              <a:t> код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запускати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на </a:t>
            </a:r>
            <a:r>
              <a:rPr lang="ru-RU" sz="2400" dirty="0" err="1" smtClean="0"/>
              <a:t>комп'ютерах</a:t>
            </a:r>
            <a:r>
              <a:rPr lang="ru-RU" sz="2400" dirty="0" smtClean="0"/>
              <a:t>, </a:t>
            </a:r>
            <a:r>
              <a:rPr lang="ru-RU" sz="2400" dirty="0" err="1" smtClean="0"/>
              <a:t>підключених</a:t>
            </a:r>
            <a:r>
              <a:rPr lang="ru-RU" sz="2400" dirty="0" smtClean="0"/>
              <a:t> до </a:t>
            </a:r>
            <a:r>
              <a:rPr lang="ru-RU" sz="2400" dirty="0" err="1" smtClean="0"/>
              <a:t>цієї</a:t>
            </a:r>
            <a:r>
              <a:rPr lang="ru-RU" sz="2400" dirty="0" smtClean="0"/>
              <a:t> </a:t>
            </a:r>
            <a:r>
              <a:rPr lang="ru-RU" sz="2400" dirty="0" err="1" smtClean="0"/>
              <a:t>мережі</a:t>
            </a:r>
            <a:r>
              <a:rPr lang="ru-RU" sz="2400" dirty="0" smtClean="0"/>
              <a:t>. </a:t>
            </a:r>
            <a:r>
              <a:rPr lang="ru-RU" sz="2400" dirty="0" err="1" smtClean="0"/>
              <a:t>Зараження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мережевим</a:t>
            </a:r>
            <a:r>
              <a:rPr lang="ru-RU" sz="2400" dirty="0" smtClean="0"/>
              <a:t> </a:t>
            </a:r>
            <a:r>
              <a:rPr lang="ru-RU" sz="2400" dirty="0" err="1" smtClean="0"/>
              <a:t>вірусом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відбутися</a:t>
            </a:r>
            <a:r>
              <a:rPr lang="ru-RU" sz="2400" dirty="0" smtClean="0"/>
              <a:t> при </a:t>
            </a:r>
            <a:r>
              <a:rPr lang="ru-RU" sz="2400" dirty="0" err="1" smtClean="0"/>
              <a:t>роботі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електронною</a:t>
            </a:r>
            <a:r>
              <a:rPr lang="ru-RU" sz="2400" dirty="0" smtClean="0"/>
              <a:t> </a:t>
            </a:r>
            <a:r>
              <a:rPr lang="ru-RU" sz="2400" dirty="0" err="1" smtClean="0"/>
              <a:t>поштою</a:t>
            </a:r>
            <a:r>
              <a:rPr lang="ru-RU" sz="2400" dirty="0" smtClean="0"/>
              <a:t> </a:t>
            </a:r>
            <a:r>
              <a:rPr lang="ru-RU" sz="2400" dirty="0" err="1" smtClean="0"/>
              <a:t>чи</a:t>
            </a:r>
            <a:r>
              <a:rPr lang="ru-RU" sz="2400" dirty="0" smtClean="0"/>
              <a:t> за «</a:t>
            </a:r>
            <a:r>
              <a:rPr lang="ru-RU" sz="2400" dirty="0" err="1" smtClean="0"/>
              <a:t>подорожі</a:t>
            </a:r>
            <a:r>
              <a:rPr lang="ru-RU" sz="2400" dirty="0" smtClean="0"/>
              <a:t> » по </a:t>
            </a:r>
            <a:r>
              <a:rPr lang="ru-RU" sz="2400" dirty="0" err="1" smtClean="0"/>
              <a:t>Всесвітній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павутині</a:t>
            </a:r>
            <a:r>
              <a:rPr lang="ru-RU" sz="2400" dirty="0" smtClean="0"/>
              <a:t>.</a:t>
            </a:r>
            <a:endParaRPr lang="ru-RU" dirty="0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323850" y="427038"/>
            <a:ext cx="7416801" cy="5721350"/>
            <a:chOff x="204" y="269"/>
            <a:chExt cx="4672" cy="3604"/>
          </a:xfrm>
        </p:grpSpPr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431" y="1338"/>
              <a:ext cx="2064" cy="624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FF"/>
              </a:outerShdw>
            </a:effectLst>
          </p:spPr>
          <p:txBody>
            <a:bodyPr wrap="none" anchor="ctr"/>
            <a:lstStyle/>
            <a:p>
              <a:pPr algn="ctr"/>
              <a:r>
                <a:rPr lang="ru-RU" sz="3200" b="1">
                  <a:solidFill>
                    <a:srgbClr val="FFFF00"/>
                  </a:solidFill>
                  <a:latin typeface="Times New Roman" pitchFamily="18" charset="0"/>
                </a:rPr>
                <a:t>мережеві черв'яки</a:t>
              </a:r>
            </a:p>
          </p:txBody>
        </p:sp>
        <p:sp>
          <p:nvSpPr>
            <p:cNvPr id="7" name="Rectangle 16"/>
            <p:cNvSpPr>
              <a:spLocks noChangeArrowheads="1"/>
            </p:cNvSpPr>
            <p:nvPr/>
          </p:nvSpPr>
          <p:spPr bwMode="auto">
            <a:xfrm>
              <a:off x="930" y="269"/>
              <a:ext cx="3946" cy="712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prstShdw prst="shdw13" dist="170861" dir="13680767">
                <a:srgbClr val="0066FF">
                  <a:alpha val="50000"/>
                </a:srgb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40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Мережеві</a:t>
              </a: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 </a:t>
              </a:r>
              <a:r>
                <a:rPr lang="ru-RU" sz="40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віруси</a:t>
              </a:r>
              <a:endPara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8" name="Rectangle 20"/>
            <p:cNvSpPr>
              <a:spLocks noChangeArrowheads="1"/>
            </p:cNvSpPr>
            <p:nvPr/>
          </p:nvSpPr>
          <p:spPr bwMode="auto">
            <a:xfrm>
              <a:off x="453" y="2296"/>
              <a:ext cx="2064" cy="624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FF"/>
              </a:outerShdw>
            </a:effectLst>
          </p:spPr>
          <p:txBody>
            <a:bodyPr wrap="none" anchor="ctr"/>
            <a:lstStyle/>
            <a:p>
              <a:pPr algn="ctr"/>
              <a:r>
                <a:rPr lang="uk-UA" sz="3200" b="1">
                  <a:solidFill>
                    <a:srgbClr val="FFFF00"/>
                  </a:solidFill>
                  <a:latin typeface="Times New Roman" pitchFamily="18" charset="0"/>
                </a:rPr>
                <a:t>троянські</a:t>
              </a:r>
            </a:p>
            <a:p>
              <a:pPr algn="ctr"/>
              <a:r>
                <a:rPr lang="uk-UA" sz="3200" b="1">
                  <a:solidFill>
                    <a:srgbClr val="FFFF00"/>
                  </a:solidFill>
                  <a:latin typeface="Times New Roman" pitchFamily="18" charset="0"/>
                </a:rPr>
                <a:t>програми</a:t>
              </a:r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>
              <a:off x="204" y="527"/>
              <a:ext cx="22" cy="308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453" y="3249"/>
              <a:ext cx="2064" cy="624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FF"/>
              </a:outerShdw>
            </a:effectLst>
          </p:spPr>
          <p:txBody>
            <a:bodyPr wrap="none" anchor="ctr"/>
            <a:lstStyle/>
            <a:p>
              <a:pPr algn="ctr"/>
              <a:r>
                <a:rPr lang="ru-RU" sz="3000" b="1">
                  <a:solidFill>
                    <a:srgbClr val="FFFF00"/>
                  </a:solidFill>
                  <a:latin typeface="Times New Roman" pitchFamily="18" charset="0"/>
                </a:rPr>
                <a:t>хакерські</a:t>
              </a:r>
            </a:p>
            <a:p>
              <a:pPr algn="ctr"/>
              <a:r>
                <a:rPr lang="ru-RU" sz="3000" b="1">
                  <a:solidFill>
                    <a:srgbClr val="FFFF00"/>
                  </a:solidFill>
                  <a:latin typeface="Times New Roman" pitchFamily="18" charset="0"/>
                </a:rPr>
                <a:t>утиліти</a:t>
              </a:r>
            </a:p>
          </p:txBody>
        </p:sp>
        <p:sp>
          <p:nvSpPr>
            <p:cNvPr id="11" name="Line 28"/>
            <p:cNvSpPr>
              <a:spLocks noChangeShapeType="1"/>
            </p:cNvSpPr>
            <p:nvPr/>
          </p:nvSpPr>
          <p:spPr bwMode="auto">
            <a:xfrm>
              <a:off x="226" y="1661"/>
              <a:ext cx="22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29"/>
            <p:cNvSpPr>
              <a:spLocks noChangeShapeType="1"/>
            </p:cNvSpPr>
            <p:nvPr/>
          </p:nvSpPr>
          <p:spPr bwMode="auto">
            <a:xfrm>
              <a:off x="226" y="2659"/>
              <a:ext cx="22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30"/>
            <p:cNvSpPr>
              <a:spLocks noChangeShapeType="1"/>
            </p:cNvSpPr>
            <p:nvPr/>
          </p:nvSpPr>
          <p:spPr bwMode="auto">
            <a:xfrm>
              <a:off x="226" y="3612"/>
              <a:ext cx="22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32"/>
            <p:cNvSpPr>
              <a:spLocks noChangeShapeType="1"/>
            </p:cNvSpPr>
            <p:nvPr/>
          </p:nvSpPr>
          <p:spPr bwMode="auto">
            <a:xfrm>
              <a:off x="204" y="527"/>
              <a:ext cx="726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187624" y="1524000"/>
            <a:ext cx="3154316" cy="732974"/>
          </a:xfrm>
        </p:spPr>
        <p:txBody>
          <a:bodyPr/>
          <a:lstStyle/>
          <a:p>
            <a:r>
              <a:rPr lang="ru-RU" sz="2400" dirty="0" err="1" smtClean="0">
                <a:solidFill>
                  <a:srgbClr val="FF0000"/>
                </a:solidFill>
              </a:rPr>
              <a:t>Троянський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кінь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sz="2400" dirty="0" err="1" smtClean="0">
                <a:solidFill>
                  <a:srgbClr val="FF0000"/>
                </a:solidFill>
              </a:rPr>
              <a:t>Мережеві</a:t>
            </a:r>
            <a:r>
              <a:rPr lang="ru-RU" sz="2400" dirty="0" smtClean="0">
                <a:solidFill>
                  <a:srgbClr val="FF0000"/>
                </a:solidFill>
              </a:rPr>
              <a:t> черв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ru-RU" sz="2400" dirty="0" smtClean="0">
                <a:solidFill>
                  <a:srgbClr val="FF0000"/>
                </a:solidFill>
              </a:rPr>
              <a:t>яки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2800" dirty="0" smtClean="0"/>
              <a:t>«</a:t>
            </a:r>
            <a:r>
              <a:rPr lang="ru-RU" sz="2800" dirty="0" err="1" smtClean="0"/>
              <a:t>Троянський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кінь</a:t>
            </a:r>
            <a:r>
              <a:rPr lang="ru-RU" sz="2800" dirty="0" smtClean="0"/>
              <a:t>» </a:t>
            </a:r>
            <a:r>
              <a:rPr lang="ru-RU" sz="2800" dirty="0" err="1" smtClean="0"/>
              <a:t>вживається</a:t>
            </a:r>
            <a:r>
              <a:rPr lang="ru-RU" sz="2800" dirty="0" smtClean="0"/>
              <a:t> у </a:t>
            </a:r>
            <a:r>
              <a:rPr lang="ru-RU" sz="2800" dirty="0" err="1" smtClean="0"/>
              <a:t>значенні</a:t>
            </a:r>
            <a:r>
              <a:rPr lang="ru-RU" sz="2800" dirty="0" smtClean="0"/>
              <a:t>: </a:t>
            </a:r>
            <a:r>
              <a:rPr lang="ru-RU" sz="2800" dirty="0" err="1" smtClean="0"/>
              <a:t>таємний</a:t>
            </a:r>
            <a:r>
              <a:rPr lang="ru-RU" sz="2800" dirty="0" smtClean="0"/>
              <a:t>, </a:t>
            </a:r>
            <a:r>
              <a:rPr lang="ru-RU" sz="2800" dirty="0" err="1" smtClean="0"/>
              <a:t>підступний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задум</a:t>
            </a:r>
            <a:r>
              <a:rPr lang="ru-RU" sz="2800" dirty="0" smtClean="0"/>
              <a:t>. </a:t>
            </a:r>
            <a:r>
              <a:rPr lang="ru-RU" sz="2800" dirty="0" err="1" smtClean="0"/>
              <a:t>Ці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програми</a:t>
            </a:r>
            <a:r>
              <a:rPr lang="ru-RU" sz="2800" dirty="0" smtClean="0"/>
              <a:t> </a:t>
            </a:r>
            <a:r>
              <a:rPr lang="ru-RU" sz="2800" dirty="0" err="1" smtClean="0"/>
              <a:t>здійснюють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різні</a:t>
            </a:r>
            <a:r>
              <a:rPr lang="ru-RU" sz="2800" dirty="0" smtClean="0"/>
              <a:t> </a:t>
            </a:r>
            <a:r>
              <a:rPr lang="ru-RU" sz="2800" dirty="0" err="1" smtClean="0"/>
              <a:t>несанкціоновані</a:t>
            </a:r>
            <a:r>
              <a:rPr lang="ru-RU" sz="2800" dirty="0" smtClean="0"/>
              <a:t> </a:t>
            </a:r>
            <a:r>
              <a:rPr lang="ru-RU" sz="2800" dirty="0" err="1" smtClean="0"/>
              <a:t>користувачем</a:t>
            </a:r>
            <a:r>
              <a:rPr lang="ru-RU" sz="2800" dirty="0" smtClean="0"/>
              <a:t> </a:t>
            </a:r>
            <a:r>
              <a:rPr lang="ru-RU" sz="2800" dirty="0" err="1" smtClean="0"/>
              <a:t>дії</a:t>
            </a:r>
            <a:r>
              <a:rPr lang="ru-RU" sz="2800" dirty="0" smtClean="0"/>
              <a:t>:</a:t>
            </a:r>
          </a:p>
          <a:p>
            <a:r>
              <a:rPr lang="ru-RU" sz="2800" dirty="0" err="1" smtClean="0"/>
              <a:t>збір</a:t>
            </a:r>
            <a:r>
              <a:rPr lang="ru-RU" sz="2800" dirty="0" smtClean="0"/>
              <a:t> </a:t>
            </a:r>
            <a:r>
              <a:rPr lang="ru-RU" sz="2800" dirty="0" err="1" smtClean="0"/>
              <a:t>інформації</a:t>
            </a:r>
            <a:r>
              <a:rPr lang="ru-RU" sz="2800" dirty="0" smtClean="0"/>
              <a:t> та </a:t>
            </a:r>
            <a:r>
              <a:rPr lang="ru-RU" sz="2800" dirty="0" err="1" smtClean="0"/>
              <a:t>її</a:t>
            </a:r>
            <a:r>
              <a:rPr lang="ru-RU" sz="2800" dirty="0" smtClean="0"/>
              <a:t> передача </a:t>
            </a:r>
            <a:r>
              <a:rPr lang="ru-RU" sz="2800" dirty="0" err="1" smtClean="0"/>
              <a:t>зловмисникам</a:t>
            </a:r>
            <a:r>
              <a:rPr lang="ru-RU" sz="2800" dirty="0" smtClean="0"/>
              <a:t>;</a:t>
            </a:r>
          </a:p>
          <a:p>
            <a:r>
              <a:rPr lang="ru-RU" sz="2800" dirty="0" err="1" smtClean="0"/>
              <a:t>руйнування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інформації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uk-UA" sz="2800" dirty="0" smtClean="0"/>
              <a:t>зловісна </a:t>
            </a:r>
            <a:r>
              <a:rPr lang="ru-RU" sz="2800" dirty="0" err="1" smtClean="0"/>
              <a:t>модифікація</a:t>
            </a:r>
            <a:r>
              <a:rPr lang="ru-RU" sz="2800" dirty="0" smtClean="0"/>
              <a:t>;</a:t>
            </a:r>
          </a:p>
          <a:p>
            <a:r>
              <a:rPr lang="ru-RU" sz="2800" dirty="0" err="1" smtClean="0"/>
              <a:t>порушення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працездатності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комп'ютера</a:t>
            </a:r>
            <a:r>
              <a:rPr lang="ru-RU" sz="2800" dirty="0" smtClean="0"/>
              <a:t>;</a:t>
            </a:r>
          </a:p>
          <a:p>
            <a:r>
              <a:rPr lang="ru-RU" sz="2800" dirty="0" err="1" smtClean="0"/>
              <a:t>використання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ресурсів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комп'ютера</a:t>
            </a:r>
            <a:r>
              <a:rPr lang="ru-RU" sz="2800" dirty="0" smtClean="0"/>
              <a:t> в </a:t>
            </a:r>
            <a:r>
              <a:rPr lang="ru-RU" sz="2800" dirty="0" err="1" smtClean="0"/>
              <a:t>непристойних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цілях</a:t>
            </a:r>
            <a:r>
              <a:rPr lang="ru-RU" sz="2800" dirty="0" smtClean="0"/>
              <a:t>.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0" indent="360363" algn="just">
              <a:buNone/>
            </a:pPr>
            <a:r>
              <a:rPr lang="ru-RU" sz="3200" dirty="0" err="1" smtClean="0">
                <a:solidFill>
                  <a:srgbClr val="FF0000"/>
                </a:solidFill>
              </a:rPr>
              <a:t>Мережеві</a:t>
            </a:r>
            <a:r>
              <a:rPr lang="ru-RU" sz="3200" dirty="0" smtClean="0">
                <a:solidFill>
                  <a:srgbClr val="FF0000"/>
                </a:solidFill>
              </a:rPr>
              <a:t> черв</a:t>
            </a:r>
            <a:r>
              <a:rPr lang="en-US" sz="3200" dirty="0" smtClean="0">
                <a:solidFill>
                  <a:srgbClr val="FF0000"/>
                </a:solidFill>
              </a:rPr>
              <a:t>’</a:t>
            </a:r>
            <a:r>
              <a:rPr lang="ru-RU" sz="3200" dirty="0" smtClean="0">
                <a:solidFill>
                  <a:srgbClr val="FF0000"/>
                </a:solidFill>
              </a:rPr>
              <a:t>яки</a:t>
            </a:r>
            <a:r>
              <a:rPr lang="ru-RU" sz="2800" dirty="0" smtClean="0"/>
              <a:t>– </a:t>
            </a:r>
            <a:r>
              <a:rPr lang="ru-RU" sz="2800" dirty="0" err="1" smtClean="0"/>
              <a:t>програми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поширюють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свої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копії</a:t>
            </a:r>
            <a:r>
              <a:rPr lang="ru-RU" sz="2800" dirty="0" smtClean="0"/>
              <a:t> по </a:t>
            </a:r>
            <a:r>
              <a:rPr lang="ru-RU" sz="2800" dirty="0" err="1" smtClean="0"/>
              <a:t>локальних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глобальних</a:t>
            </a:r>
            <a:r>
              <a:rPr lang="ru-RU" sz="2800" dirty="0" smtClean="0"/>
              <a:t> мереж </a:t>
            </a:r>
            <a:r>
              <a:rPr lang="ru-RU" sz="2800" dirty="0" err="1" smtClean="0"/>
              <a:t>з</a:t>
            </a:r>
            <a:r>
              <a:rPr lang="ru-RU" sz="2800" dirty="0" smtClean="0"/>
              <a:t> метою:</a:t>
            </a:r>
          </a:p>
          <a:p>
            <a:pPr marL="0" indent="360363" algn="just"/>
            <a:r>
              <a:rPr lang="ru-RU" sz="2800" dirty="0" err="1" smtClean="0"/>
              <a:t>проникнення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віддалені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комп'ютери</a:t>
            </a:r>
            <a:r>
              <a:rPr lang="ru-RU" sz="2800" dirty="0" smtClean="0"/>
              <a:t>;</a:t>
            </a:r>
          </a:p>
          <a:p>
            <a:pPr marL="0" indent="360363" algn="just"/>
            <a:r>
              <a:rPr lang="ru-RU" sz="2800" dirty="0" smtClean="0"/>
              <a:t>запуску </a:t>
            </a:r>
            <a:r>
              <a:rPr lang="ru-RU" sz="2800" dirty="0" err="1" smtClean="0"/>
              <a:t>своєї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копії</a:t>
            </a:r>
            <a:r>
              <a:rPr lang="ru-RU" sz="2800" dirty="0" smtClean="0"/>
              <a:t> на </a:t>
            </a:r>
            <a:r>
              <a:rPr lang="ru-RU" sz="2800" dirty="0" err="1" smtClean="0"/>
              <a:t>віддаленому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комп'ютері</a:t>
            </a:r>
            <a:r>
              <a:rPr lang="ru-RU" sz="2800" dirty="0" smtClean="0"/>
              <a:t>;</a:t>
            </a:r>
          </a:p>
          <a:p>
            <a:pPr marL="0" indent="360363" algn="just"/>
            <a:r>
              <a:rPr lang="ru-RU" sz="2800" dirty="0" err="1" smtClean="0"/>
              <a:t>подальшого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розповсюдження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інші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Мережеві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віруси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7" name="Рисунок 6" descr="MC900441513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188640"/>
            <a:ext cx="1914525" cy="1108075"/>
          </a:xfrm>
          <a:prstGeom prst="rect">
            <a:avLst/>
          </a:prstGeom>
        </p:spPr>
      </p:pic>
      <p:pic>
        <p:nvPicPr>
          <p:cNvPr id="8" name="Рисунок 7" descr="MC900233935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0"/>
            <a:ext cx="1913299" cy="20762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6574504" cy="824136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3600" b="1" dirty="0" err="1" smtClean="0">
                <a:solidFill>
                  <a:srgbClr val="FF0000"/>
                </a:solidFill>
              </a:rPr>
              <a:t>Хакерські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утиліти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та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інші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шкідливі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програми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ru-RU" sz="2800" dirty="0" smtClean="0"/>
              <a:t>До </a:t>
            </a:r>
            <a:r>
              <a:rPr lang="ru-RU" sz="2800" dirty="0" err="1" smtClean="0"/>
              <a:t>цієї</a:t>
            </a:r>
            <a:r>
              <a:rPr lang="ru-RU" sz="2800" dirty="0" smtClean="0"/>
              <a:t> </a:t>
            </a:r>
            <a:r>
              <a:rPr lang="ru-RU" sz="2800" dirty="0" err="1" smtClean="0"/>
              <a:t>категорії</a:t>
            </a:r>
            <a:r>
              <a:rPr lang="ru-RU" sz="2800" dirty="0" smtClean="0"/>
              <a:t> належать:</a:t>
            </a:r>
          </a:p>
          <a:p>
            <a:pPr>
              <a:lnSpc>
                <a:spcPct val="90000"/>
              </a:lnSpc>
            </a:pPr>
            <a:r>
              <a:rPr lang="ru-RU" sz="2800" dirty="0" err="1" smtClean="0"/>
              <a:t>утиліти</a:t>
            </a:r>
            <a:r>
              <a:rPr lang="ru-RU" sz="2800" dirty="0" smtClean="0"/>
              <a:t> </a:t>
            </a:r>
            <a:r>
              <a:rPr lang="ru-RU" sz="2800" dirty="0" err="1" smtClean="0"/>
              <a:t>автоматизації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створення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вірусів</a:t>
            </a:r>
            <a:r>
              <a:rPr lang="ru-RU" sz="2800" dirty="0" smtClean="0"/>
              <a:t>,</a:t>
            </a:r>
          </a:p>
          <a:p>
            <a:pPr>
              <a:lnSpc>
                <a:spcPct val="90000"/>
              </a:lnSpc>
              <a:buNone/>
            </a:pPr>
            <a:r>
              <a:rPr lang="ru-RU" sz="2800" dirty="0" smtClean="0"/>
              <a:t> </a:t>
            </a:r>
            <a:r>
              <a:rPr lang="ru-RU" sz="2800" dirty="0" err="1" smtClean="0"/>
              <a:t>черв'яків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троянських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програм</a:t>
            </a:r>
            <a:r>
              <a:rPr lang="ru-RU" sz="2800" dirty="0" smtClean="0"/>
              <a:t>;</a:t>
            </a:r>
          </a:p>
          <a:p>
            <a:pPr>
              <a:lnSpc>
                <a:spcPct val="90000"/>
              </a:lnSpc>
            </a:pPr>
            <a:r>
              <a:rPr lang="ru-RU" sz="2800" dirty="0" err="1" smtClean="0"/>
              <a:t>програмні</a:t>
            </a:r>
            <a:r>
              <a:rPr lang="ru-RU" sz="2800" dirty="0" smtClean="0"/>
              <a:t> </a:t>
            </a:r>
            <a:r>
              <a:rPr lang="ru-RU" sz="2800" dirty="0" err="1" smtClean="0"/>
              <a:t>бібліотеки</a:t>
            </a:r>
            <a:r>
              <a:rPr lang="ru-RU" sz="2800" dirty="0" smtClean="0"/>
              <a:t>, </a:t>
            </a:r>
            <a:r>
              <a:rPr lang="ru-RU" sz="2800" dirty="0" err="1" smtClean="0"/>
              <a:t>розроблені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створення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шкідливого</a:t>
            </a:r>
            <a:r>
              <a:rPr lang="ru-RU" sz="2800" dirty="0" smtClean="0"/>
              <a:t> ПЗ;</a:t>
            </a:r>
          </a:p>
          <a:p>
            <a:pPr>
              <a:lnSpc>
                <a:spcPct val="90000"/>
              </a:lnSpc>
            </a:pPr>
            <a:r>
              <a:rPr lang="ru-RU" sz="2800" dirty="0" err="1" smtClean="0"/>
              <a:t>хакерські</a:t>
            </a:r>
            <a:r>
              <a:rPr lang="ru-RU" sz="2800" dirty="0" smtClean="0"/>
              <a:t> </a:t>
            </a:r>
            <a:r>
              <a:rPr lang="ru-RU" sz="2800" dirty="0" err="1" smtClean="0"/>
              <a:t>утиліти</a:t>
            </a:r>
            <a:r>
              <a:rPr lang="ru-RU" sz="2800" dirty="0" smtClean="0"/>
              <a:t> </a:t>
            </a:r>
            <a:r>
              <a:rPr lang="ru-RU" sz="2800" dirty="0" err="1" smtClean="0"/>
              <a:t>приховування</a:t>
            </a:r>
            <a:r>
              <a:rPr lang="ru-RU" sz="2800" dirty="0" smtClean="0"/>
              <a:t> коду </a:t>
            </a:r>
            <a:r>
              <a:rPr lang="ru-RU" sz="2800" dirty="0" err="1" smtClean="0"/>
              <a:t>заражених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файлів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антивірусної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перевірки</a:t>
            </a:r>
            <a:r>
              <a:rPr lang="ru-RU" sz="2800" dirty="0" smtClean="0"/>
              <a:t>;</a:t>
            </a:r>
          </a:p>
          <a:p>
            <a:pPr>
              <a:lnSpc>
                <a:spcPct val="90000"/>
              </a:lnSpc>
            </a:pPr>
            <a:r>
              <a:rPr lang="ru-RU" sz="2800" dirty="0" err="1" smtClean="0"/>
              <a:t>програми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повідомляють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користувачеві</a:t>
            </a:r>
            <a:r>
              <a:rPr lang="ru-RU" sz="2800" dirty="0" smtClean="0"/>
              <a:t> </a:t>
            </a:r>
            <a:r>
              <a:rPr lang="ru-RU" sz="2800" dirty="0" err="1" smtClean="0"/>
              <a:t>свідомо</a:t>
            </a:r>
            <a:r>
              <a:rPr lang="ru-RU" sz="2800" dirty="0" smtClean="0"/>
              <a:t> </a:t>
            </a:r>
            <a:r>
              <a:rPr lang="ru-RU" sz="2800" dirty="0" err="1" smtClean="0"/>
              <a:t>помилкову</a:t>
            </a:r>
            <a:r>
              <a:rPr lang="ru-RU" sz="2800" dirty="0" smtClean="0"/>
              <a:t> </a:t>
            </a:r>
            <a:r>
              <a:rPr lang="ru-RU" sz="2800" dirty="0" err="1" smtClean="0"/>
              <a:t>інформацію</a:t>
            </a:r>
            <a:r>
              <a:rPr lang="ru-RU" sz="2800" dirty="0" smtClean="0"/>
              <a:t> про </a:t>
            </a:r>
            <a:r>
              <a:rPr lang="ru-RU" sz="2800" dirty="0" err="1" smtClean="0"/>
              <a:t>свої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дії</a:t>
            </a:r>
            <a:r>
              <a:rPr lang="ru-RU" sz="2800" dirty="0" smtClean="0"/>
              <a:t> в </a:t>
            </a:r>
            <a:r>
              <a:rPr lang="ru-RU" sz="2800" dirty="0" err="1" smtClean="0"/>
              <a:t>системі</a:t>
            </a:r>
            <a:r>
              <a:rPr lang="ru-RU" sz="2800" dirty="0" smtClean="0"/>
              <a:t>;</a:t>
            </a:r>
          </a:p>
          <a:p>
            <a:pPr>
              <a:lnSpc>
                <a:spcPct val="90000"/>
              </a:lnSpc>
            </a:pPr>
            <a:r>
              <a:rPr lang="ru-RU" sz="2800" dirty="0" err="1" smtClean="0"/>
              <a:t>інші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програми</a:t>
            </a:r>
            <a:r>
              <a:rPr lang="ru-RU" sz="2800" dirty="0" smtClean="0"/>
              <a:t>, </a:t>
            </a:r>
            <a:r>
              <a:rPr lang="ru-RU" sz="2800" dirty="0" err="1" smtClean="0"/>
              <a:t>тим</a:t>
            </a:r>
            <a:r>
              <a:rPr lang="ru-RU" sz="2800" dirty="0" smtClean="0"/>
              <a:t> </a:t>
            </a:r>
            <a:r>
              <a:rPr lang="ru-RU" sz="2800" dirty="0" err="1" smtClean="0"/>
              <a:t>чи</a:t>
            </a:r>
            <a:r>
              <a:rPr lang="ru-RU" sz="2800" dirty="0" smtClean="0"/>
              <a:t> </a:t>
            </a:r>
            <a:r>
              <a:rPr lang="ru-RU" sz="2800" dirty="0" err="1" smtClean="0"/>
              <a:t>іншим</a:t>
            </a:r>
            <a:r>
              <a:rPr lang="ru-RU" sz="2800" dirty="0" smtClean="0"/>
              <a:t> способом </a:t>
            </a:r>
            <a:r>
              <a:rPr lang="ru-RU" sz="2800" dirty="0" err="1" smtClean="0"/>
              <a:t>навмисно</a:t>
            </a:r>
            <a:r>
              <a:rPr lang="ru-RU" sz="2800" dirty="0" smtClean="0"/>
              <a:t> </a:t>
            </a:r>
            <a:r>
              <a:rPr lang="ru-RU" sz="2800" dirty="0" err="1" smtClean="0"/>
              <a:t>завдають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прямий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непрямий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збиток</a:t>
            </a:r>
            <a:r>
              <a:rPr lang="ru-RU" sz="2800" dirty="0" smtClean="0"/>
              <a:t> </a:t>
            </a:r>
            <a:r>
              <a:rPr lang="ru-RU" sz="2800" dirty="0" err="1" smtClean="0"/>
              <a:t>даного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віддалених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комп'ютерів</a:t>
            </a:r>
            <a:r>
              <a:rPr lang="ru-RU" sz="2800" dirty="0" smtClean="0"/>
              <a:t>.</a:t>
            </a:r>
            <a:endParaRPr lang="ru-RU" dirty="0"/>
          </a:p>
        </p:txBody>
      </p:sp>
      <p:pic>
        <p:nvPicPr>
          <p:cNvPr id="10" name="Picture 2" descr="C:\Users\School101\Desktop\вирусы\computer_viru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78650" y="0"/>
            <a:ext cx="21653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93688" y="548680"/>
            <a:ext cx="8404225" cy="5904656"/>
            <a:chOff x="240" y="608"/>
            <a:chExt cx="5294" cy="2867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 flipV="1">
              <a:off x="1296" y="1434"/>
              <a:ext cx="3216" cy="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3470" y="1706"/>
              <a:ext cx="2064" cy="624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FF"/>
              </a:outerShdw>
            </a:effectLst>
          </p:spPr>
          <p:txBody>
            <a:bodyPr wrap="none" anchor="ctr"/>
            <a:lstStyle/>
            <a:p>
              <a:pPr algn="ctr"/>
              <a:r>
                <a:rPr lang="ru-RU" sz="3200" b="1">
                  <a:solidFill>
                    <a:srgbClr val="FFFF00"/>
                  </a:solidFill>
                  <a:latin typeface="Times New Roman" pitchFamily="18" charset="0"/>
                </a:rPr>
                <a:t>стелс-алгоритми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431" y="608"/>
              <a:ext cx="4989" cy="57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>
              <a:prstShdw prst="shdw17" dist="236234" dir="2175230">
                <a:srgbClr val="0066FF"/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000" b="1" dirty="0">
                  <a:solidFill>
                    <a:srgbClr val="00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ОСОБЛИВОСТІ РОБОТИ АЛГОРИТМУ</a:t>
              </a:r>
              <a:endParaRPr lang="ru-RU" sz="30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240" y="1706"/>
              <a:ext cx="2064" cy="624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0066FF"/>
              </a:outerShdw>
            </a:effectLst>
          </p:spPr>
          <p:txBody>
            <a:bodyPr wrap="none" anchor="ctr"/>
            <a:lstStyle/>
            <a:p>
              <a:pPr algn="ctr"/>
              <a:r>
                <a:rPr lang="ru-RU" sz="3200" b="1">
                  <a:solidFill>
                    <a:srgbClr val="FFFF00"/>
                  </a:solidFill>
                  <a:latin typeface="Times New Roman" pitchFamily="18" charset="0"/>
                </a:rPr>
                <a:t>резидентність</a:t>
              </a:r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2971" y="1232"/>
              <a:ext cx="0" cy="19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1292" y="1434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4513" y="1434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2426" y="1434"/>
              <a:ext cx="0" cy="140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3061" y="2851"/>
              <a:ext cx="2064" cy="624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FF"/>
              </a:outerShdw>
            </a:effectLst>
          </p:spPr>
          <p:txBody>
            <a:bodyPr wrap="none" anchor="ctr"/>
            <a:lstStyle/>
            <a:p>
              <a:pPr algn="ctr"/>
              <a:r>
                <a:rPr lang="ru-RU" sz="3200" b="1">
                  <a:solidFill>
                    <a:srgbClr val="FFFF00"/>
                  </a:solidFill>
                  <a:latin typeface="Times New Roman" pitchFamily="18" charset="0"/>
                </a:rPr>
                <a:t>нестандартні</a:t>
              </a:r>
            </a:p>
            <a:p>
              <a:pPr algn="ctr"/>
              <a:r>
                <a:rPr lang="ru-RU" sz="3200" b="1">
                  <a:solidFill>
                    <a:srgbClr val="FFFF00"/>
                  </a:solidFill>
                  <a:latin typeface="Times New Roman" pitchFamily="18" charset="0"/>
                </a:rPr>
                <a:t>прийоми</a:t>
              </a: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476" y="2840"/>
              <a:ext cx="2313" cy="624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0066FF"/>
              </a:outerShdw>
            </a:effectLst>
          </p:spPr>
          <p:txBody>
            <a:bodyPr wrap="none" anchor="ctr"/>
            <a:lstStyle/>
            <a:p>
              <a:pPr algn="ctr"/>
              <a:r>
                <a:rPr lang="ru-RU" sz="3200" b="1">
                  <a:solidFill>
                    <a:srgbClr val="FFFF00"/>
                  </a:solidFill>
                  <a:latin typeface="Times New Roman" pitchFamily="18" charset="0"/>
                </a:rPr>
                <a:t>самошифрування</a:t>
              </a:r>
            </a:p>
            <a:p>
              <a:pPr algn="ctr"/>
              <a:r>
                <a:rPr lang="ru-RU" sz="3200" b="1">
                  <a:solidFill>
                    <a:srgbClr val="FFFF00"/>
                  </a:solidFill>
                  <a:latin typeface="Times New Roman" pitchFamily="18" charset="0"/>
                </a:rPr>
                <a:t>«Поліморфічність»</a:t>
              </a: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3334" y="1434"/>
              <a:ext cx="0" cy="140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 smtClean="0">
                <a:solidFill>
                  <a:schemeClr val="accent2"/>
                </a:solidFill>
              </a:rPr>
              <a:t>Особливості</a:t>
            </a:r>
            <a:r>
              <a:rPr lang="ru-RU" sz="3600" dirty="0" smtClean="0">
                <a:solidFill>
                  <a:schemeClr val="accent2"/>
                </a:solidFill>
              </a:rPr>
              <a:t> алгоритму </a:t>
            </a:r>
            <a:r>
              <a:rPr lang="ru-RU" sz="3600" dirty="0" err="1" smtClean="0">
                <a:solidFill>
                  <a:schemeClr val="accent2"/>
                </a:solidFill>
              </a:rPr>
              <a:t>роботи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Резидентний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вірус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інфікуванні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залишає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оперативній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резидентну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перехоплює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звертання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операційної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зараження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впроваджується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 них.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Резидентні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віруси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активними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аж до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вимикання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перезавантаження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операційної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Нерезидентні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віруси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заражають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пам'ять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зберігають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час.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Резидентними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макро-віруси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присутні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 весь час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зараженого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редактора.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стел-алгоритмів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вірусам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цілком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частково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сховати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себе 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поширеним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стелс-алгоритмом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перехоплення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запитів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OC на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читання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інфікованих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Стелс-віруси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тимчасово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лікують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підставляють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незаражені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ділянки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 smtClean="0">
                <a:solidFill>
                  <a:schemeClr val="accent2"/>
                </a:solidFill>
              </a:rPr>
              <a:t>Особливості</a:t>
            </a:r>
            <a:r>
              <a:rPr lang="ru-RU" sz="3600" dirty="0" smtClean="0">
                <a:solidFill>
                  <a:schemeClr val="accent2"/>
                </a:solidFill>
              </a:rPr>
              <a:t> алгоритму </a:t>
            </a:r>
            <a:r>
              <a:rPr lang="ru-RU" sz="3600" dirty="0" err="1" smtClean="0">
                <a:solidFill>
                  <a:schemeClr val="accent2"/>
                </a:solidFill>
              </a:rPr>
              <a:t>роботи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03920" cy="45720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None/>
              <a:defRPr/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Самошифрування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поліморфічність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практично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всіма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типами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того,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максимально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ускладнити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процедуру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детектування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Полиморфик-віруси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помітний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сигнатур,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містять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жодного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постійної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ділянки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коду.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зразки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того самого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поліморфік-вірусу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жодного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збігу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досягається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шифруванням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основного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модифікаціями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програми-розшифровувача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None/>
              <a:defRPr/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нестандартні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прийоми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того,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якомога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глибше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заховати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себе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ядрі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OC,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захистити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резидентну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копію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утруднити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лікування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т.д.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сотні</a:t>
            </a:r>
            <a:r>
              <a:rPr lang="ru-RU" dirty="0" smtClean="0"/>
              <a:t> </a:t>
            </a:r>
            <a:r>
              <a:rPr lang="ru-RU" dirty="0" err="1" smtClean="0"/>
              <a:t>тисяч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. Вони </a:t>
            </a:r>
            <a:r>
              <a:rPr lang="ru-RU" dirty="0" err="1" smtClean="0"/>
              <a:t>завдають</a:t>
            </a:r>
            <a:r>
              <a:rPr lang="ru-RU" dirty="0" smtClean="0"/>
              <a:t> </a:t>
            </a:r>
            <a:r>
              <a:rPr lang="ru-RU" dirty="0" err="1" smtClean="0"/>
              <a:t>значної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r>
              <a:rPr lang="ru-RU" dirty="0" smtClean="0"/>
              <a:t> як </a:t>
            </a:r>
            <a:r>
              <a:rPr lang="ru-RU" dirty="0" err="1" smtClean="0"/>
              <a:t>індивідуальним</a:t>
            </a:r>
            <a:r>
              <a:rPr lang="ru-RU" dirty="0" smtClean="0"/>
              <a:t> </a:t>
            </a:r>
            <a:r>
              <a:rPr lang="ru-RU" dirty="0" err="1" smtClean="0"/>
              <a:t>користувачам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підприємствам</a:t>
            </a:r>
            <a:r>
              <a:rPr lang="ru-RU" dirty="0" smtClean="0"/>
              <a:t> та </a:t>
            </a:r>
            <a:r>
              <a:rPr lang="ru-RU" dirty="0" err="1" smtClean="0"/>
              <a:t>організаціям</a:t>
            </a:r>
            <a:r>
              <a:rPr lang="ru-RU" dirty="0" smtClean="0"/>
              <a:t>. </a:t>
            </a:r>
            <a:r>
              <a:rPr lang="ru-RU" dirty="0" err="1" smtClean="0"/>
              <a:t>Тільки</a:t>
            </a:r>
            <a:r>
              <a:rPr lang="ru-RU" dirty="0" smtClean="0"/>
              <a:t> за 2007 р.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 нанесли </a:t>
            </a:r>
            <a:r>
              <a:rPr lang="ru-RU" dirty="0" err="1" smtClean="0"/>
              <a:t>збитків</a:t>
            </a:r>
            <a:r>
              <a:rPr lang="ru-RU" dirty="0" smtClean="0"/>
              <a:t> </a:t>
            </a:r>
            <a:r>
              <a:rPr lang="ru-RU" dirty="0" err="1" smtClean="0"/>
              <a:t>світовій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на суму </a:t>
            </a:r>
            <a:r>
              <a:rPr lang="ru-RU" dirty="0" err="1" smtClean="0"/>
              <a:t>понад</a:t>
            </a:r>
            <a:r>
              <a:rPr lang="ru-RU" dirty="0" smtClean="0"/>
              <a:t> 135 </a:t>
            </a:r>
            <a:r>
              <a:rPr lang="ru-RU" dirty="0" err="1" smtClean="0"/>
              <a:t>млрд</a:t>
            </a:r>
            <a:r>
              <a:rPr lang="ru-RU" dirty="0" smtClean="0"/>
              <a:t> </a:t>
            </a:r>
            <a:r>
              <a:rPr lang="ru-RU" dirty="0" err="1" smtClean="0"/>
              <a:t>доларів</a:t>
            </a:r>
            <a:r>
              <a:rPr lang="ru-RU" dirty="0" smtClean="0"/>
              <a:t>. </a:t>
            </a:r>
            <a:r>
              <a:rPr lang="ru-RU" dirty="0" err="1" smtClean="0"/>
              <a:t>Щороку</a:t>
            </a:r>
            <a:r>
              <a:rPr lang="ru-RU" dirty="0" smtClean="0"/>
              <a:t> </a:t>
            </a:r>
            <a:r>
              <a:rPr lang="ru-RU" dirty="0" err="1" smtClean="0"/>
              <a:t>збитки</a:t>
            </a:r>
            <a:r>
              <a:rPr lang="ru-RU" dirty="0" smtClean="0"/>
              <a:t> </a:t>
            </a:r>
            <a:r>
              <a:rPr lang="ru-RU" dirty="0" err="1" smtClean="0"/>
              <a:t>зростають</a:t>
            </a:r>
            <a:r>
              <a:rPr lang="ru-RU" dirty="0" smtClean="0"/>
              <a:t> на 10-15%. </a:t>
            </a:r>
            <a:r>
              <a:rPr lang="ru-RU" dirty="0" err="1" smtClean="0"/>
              <a:t>П’ятірка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"</a:t>
            </a:r>
            <a:r>
              <a:rPr lang="ru-RU" dirty="0" err="1" smtClean="0"/>
              <a:t>відзначилися</a:t>
            </a:r>
            <a:r>
              <a:rPr lang="ru-RU" dirty="0" smtClean="0"/>
              <a:t>" в </a:t>
            </a:r>
            <a:r>
              <a:rPr lang="ru-RU" dirty="0" err="1" smtClean="0"/>
              <a:t>створенні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, на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виглядає</a:t>
            </a:r>
            <a:r>
              <a:rPr lang="ru-RU" dirty="0" smtClean="0"/>
              <a:t> так: </a:t>
            </a:r>
            <a:br>
              <a:rPr lang="ru-RU" dirty="0" smtClean="0"/>
            </a:br>
            <a:r>
              <a:rPr lang="ru-RU" dirty="0" smtClean="0"/>
              <a:t>1. </a:t>
            </a:r>
            <a:r>
              <a:rPr lang="ru-RU" dirty="0" err="1" smtClean="0"/>
              <a:t>Росія</a:t>
            </a:r>
            <a:r>
              <a:rPr lang="ru-RU" dirty="0" smtClean="0"/>
              <a:t> - 27,89%; </a:t>
            </a:r>
            <a:br>
              <a:rPr lang="ru-RU" dirty="0" smtClean="0"/>
            </a:br>
            <a:r>
              <a:rPr lang="ru-RU" dirty="0" smtClean="0"/>
              <a:t>3. США - 9,98%; </a:t>
            </a:r>
            <a:br>
              <a:rPr lang="ru-RU" dirty="0" smtClean="0"/>
            </a:br>
            <a:r>
              <a:rPr lang="ru-RU" dirty="0" smtClean="0"/>
              <a:t>5. </a:t>
            </a:r>
            <a:r>
              <a:rPr lang="ru-RU" dirty="0" err="1" smtClean="0"/>
              <a:t>Україна</a:t>
            </a:r>
            <a:r>
              <a:rPr lang="ru-RU" dirty="0" smtClean="0"/>
              <a:t> - 5,45%. </a:t>
            </a:r>
            <a:br>
              <a:rPr lang="ru-RU" dirty="0" smtClean="0"/>
            </a:br>
            <a:r>
              <a:rPr lang="ru-RU" dirty="0" smtClean="0"/>
              <a:t>2. Китай - 26,52%; </a:t>
            </a:r>
            <a:br>
              <a:rPr lang="ru-RU" dirty="0" smtClean="0"/>
            </a:br>
            <a:r>
              <a:rPr lang="ru-RU" dirty="0" smtClean="0"/>
              <a:t>4. </a:t>
            </a:r>
            <a:r>
              <a:rPr lang="ru-RU" dirty="0" err="1" smtClean="0"/>
              <a:t>Бразилія</a:t>
            </a:r>
            <a:r>
              <a:rPr lang="ru-RU" dirty="0" smtClean="0"/>
              <a:t> - 6,77%;</a:t>
            </a:r>
            <a:endParaRPr lang="ru-RU" dirty="0"/>
          </a:p>
        </p:txBody>
      </p:sp>
      <p:pic>
        <p:nvPicPr>
          <p:cNvPr id="4" name="Picture 6" descr="Картинка 10 из 1651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005064"/>
            <a:ext cx="2576290" cy="258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захисту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Blip>
                <a:blip r:embed="rId2"/>
              </a:buBlip>
              <a:defRPr/>
            </a:pP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локальних</a:t>
            </a:r>
            <a:r>
              <a:rPr lang="ru-RU" dirty="0" smtClean="0"/>
              <a:t> мереж</a:t>
            </a:r>
          </a:p>
          <a:p>
            <a:pPr>
              <a:buBlip>
                <a:blip r:embed="rId2"/>
              </a:buBlip>
              <a:defRPr/>
            </a:pPr>
            <a:r>
              <a:rPr lang="ru-RU" dirty="0" err="1" smtClean="0"/>
              <a:t>Використання</a:t>
            </a:r>
            <a:r>
              <a:rPr lang="ru-RU" dirty="0" smtClean="0"/>
              <a:t> дистрибутивного ПЗ</a:t>
            </a:r>
          </a:p>
          <a:p>
            <a:pPr>
              <a:buBlip>
                <a:blip r:embed="rId2"/>
              </a:buBlip>
              <a:defRPr/>
            </a:pPr>
            <a:r>
              <a:rPr lang="ru-RU" dirty="0" err="1" smtClean="0"/>
              <a:t>Резервне</a:t>
            </a:r>
            <a:r>
              <a:rPr lang="ru-RU" dirty="0" smtClean="0"/>
              <a:t> </a:t>
            </a:r>
            <a:r>
              <a:rPr lang="ru-RU" dirty="0" err="1" smtClean="0"/>
              <a:t>копіювання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endParaRPr lang="ru-RU" dirty="0" smtClean="0"/>
          </a:p>
          <a:p>
            <a:pPr>
              <a:buBlip>
                <a:blip r:embed="rId2"/>
              </a:buBlip>
              <a:defRPr/>
            </a:pP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антивірусних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endParaRPr lang="ru-RU" dirty="0" smtClean="0"/>
          </a:p>
          <a:p>
            <a:pPr>
              <a:buBlip>
                <a:blip r:embed="rId2"/>
              </a:buBlip>
              <a:defRPr/>
            </a:pPr>
            <a:r>
              <a:rPr lang="ru-RU" dirty="0" smtClean="0"/>
              <a:t>Не </a:t>
            </a:r>
            <a:r>
              <a:rPr lang="ru-RU" dirty="0" err="1" smtClean="0"/>
              <a:t>запускати</a:t>
            </a:r>
            <a:r>
              <a:rPr lang="ru-RU" dirty="0" smtClean="0"/>
              <a:t> </a:t>
            </a:r>
            <a:r>
              <a:rPr lang="ru-RU" dirty="0" err="1" smtClean="0"/>
              <a:t>непровірений</a:t>
            </a:r>
            <a:r>
              <a:rPr lang="ru-RU" dirty="0" smtClean="0"/>
              <a:t> </a:t>
            </a:r>
            <a:r>
              <a:rPr lang="ru-RU" dirty="0" smtClean="0"/>
              <a:t>файл</a:t>
            </a:r>
          </a:p>
          <a:p>
            <a:endParaRPr lang="ru-RU" dirty="0"/>
          </a:p>
        </p:txBody>
      </p:sp>
      <p:pic>
        <p:nvPicPr>
          <p:cNvPr id="5" name="Рисунок 4" descr="MC900343591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3933056"/>
            <a:ext cx="2428409" cy="2395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Актуальність проблеми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А чи траплялося у твоїй практиці так, що вся робота зникала з твого комп'ютера у самий непідходящий момент?</a:t>
            </a:r>
          </a:p>
          <a:p>
            <a:r>
              <a:rPr lang="uk-UA" dirty="0" smtClean="0"/>
              <a:t>Якщо так, то цей матеріал саме для тебе.</a:t>
            </a:r>
          </a:p>
          <a:p>
            <a:r>
              <a:rPr lang="uk-UA" dirty="0" smtClean="0"/>
              <a:t>Можливо ти вже помічав, що часто твій залізний друг став гірше працювати, як наче навмисно, перезавантажується , зникають найпотрібніші файли, кудись діваються документи?</a:t>
            </a:r>
          </a:p>
          <a:p>
            <a:r>
              <a:rPr lang="ru-RU" dirty="0" err="1" smtClean="0"/>
              <a:t>Комп’ютерні</a:t>
            </a:r>
            <a:r>
              <a:rPr lang="ru-RU" dirty="0" smtClean="0"/>
              <a:t> </a:t>
            </a:r>
            <a:r>
              <a:rPr lang="ru-RU" dirty="0" err="1" smtClean="0"/>
              <a:t>віруси</a:t>
            </a:r>
            <a:r>
              <a:rPr lang="ru-RU" dirty="0" smtClean="0"/>
              <a:t> стали </a:t>
            </a:r>
            <a:r>
              <a:rPr lang="ru-RU" dirty="0" err="1" smtClean="0"/>
              <a:t>бичем</a:t>
            </a:r>
            <a:r>
              <a:rPr lang="ru-RU" dirty="0" smtClean="0"/>
              <a:t> </a:t>
            </a:r>
            <a:r>
              <a:rPr lang="en-US" dirty="0" smtClean="0"/>
              <a:t>high-tech-</a:t>
            </a:r>
            <a:r>
              <a:rPr lang="ru-RU" dirty="0" err="1" smtClean="0"/>
              <a:t>цивілізації</a:t>
            </a:r>
            <a:r>
              <a:rPr lang="ru-RU" dirty="0" smtClean="0"/>
              <a:t>. </a:t>
            </a:r>
            <a:r>
              <a:rPr lang="ru-RU" dirty="0" err="1" smtClean="0"/>
              <a:t>Химерні</a:t>
            </a:r>
            <a:r>
              <a:rPr lang="ru-RU" dirty="0" smtClean="0"/>
              <a:t> </a:t>
            </a:r>
            <a:r>
              <a:rPr lang="ru-RU" dirty="0" err="1" smtClean="0"/>
              <a:t>хитросплетіння</a:t>
            </a:r>
            <a:r>
              <a:rPr lang="ru-RU" dirty="0" smtClean="0"/>
              <a:t> </a:t>
            </a:r>
            <a:r>
              <a:rPr lang="ru-RU" dirty="0" err="1" smtClean="0"/>
              <a:t>Всесвітньої</a:t>
            </a:r>
            <a:r>
              <a:rPr lang="ru-RU" dirty="0" smtClean="0"/>
              <a:t> </a:t>
            </a:r>
            <a:r>
              <a:rPr lang="ru-RU" dirty="0" err="1" smtClean="0"/>
              <a:t>Павутини</a:t>
            </a:r>
            <a:r>
              <a:rPr lang="ru-RU" dirty="0" smtClean="0"/>
              <a:t> </a:t>
            </a:r>
            <a:r>
              <a:rPr lang="ru-RU" dirty="0" err="1" smtClean="0"/>
              <a:t>зробили</a:t>
            </a:r>
            <a:r>
              <a:rPr lang="ru-RU" dirty="0" smtClean="0"/>
              <a:t> </a:t>
            </a:r>
            <a:r>
              <a:rPr lang="ru-RU" dirty="0" err="1" smtClean="0"/>
              <a:t>однаково</a:t>
            </a:r>
            <a:r>
              <a:rPr lang="ru-RU" dirty="0" smtClean="0"/>
              <a:t> </a:t>
            </a:r>
            <a:r>
              <a:rPr lang="ru-RU" dirty="0" err="1" smtClean="0"/>
              <a:t>вразливими</a:t>
            </a:r>
            <a:r>
              <a:rPr lang="ru-RU" dirty="0" smtClean="0"/>
              <a:t> як </a:t>
            </a:r>
            <a:r>
              <a:rPr lang="ru-RU" dirty="0" err="1" smtClean="0"/>
              <a:t>стратегічні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домашні</a:t>
            </a:r>
            <a:r>
              <a:rPr lang="ru-RU" dirty="0" smtClean="0"/>
              <a:t> </a:t>
            </a:r>
            <a:r>
              <a:rPr lang="ru-RU" dirty="0" err="1" smtClean="0"/>
              <a:t>локалки</a:t>
            </a:r>
            <a:r>
              <a:rPr lang="ru-RU" dirty="0" smtClean="0"/>
              <a:t>. За </a:t>
            </a:r>
            <a:r>
              <a:rPr lang="ru-RU" dirty="0" err="1" smtClean="0"/>
              <a:t>підсумками</a:t>
            </a:r>
            <a:r>
              <a:rPr lang="ru-RU" dirty="0" smtClean="0"/>
              <a:t> 2002 року, </a:t>
            </a:r>
            <a:r>
              <a:rPr lang="ru-RU" dirty="0" err="1" smtClean="0"/>
              <a:t>відбулося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п’ятиразове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абсолютної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вірусів</a:t>
            </a:r>
            <a:r>
              <a:rPr lang="ru-RU" dirty="0" smtClean="0"/>
              <a:t> в </a:t>
            </a:r>
            <a:r>
              <a:rPr lang="ru-RU" dirty="0" err="1" smtClean="0"/>
              <a:t>поштових</a:t>
            </a:r>
            <a:r>
              <a:rPr lang="ru-RU" dirty="0" smtClean="0"/>
              <a:t> </a:t>
            </a:r>
            <a:r>
              <a:rPr lang="ru-RU" dirty="0" err="1" smtClean="0"/>
              <a:t>повідомленнях</a:t>
            </a:r>
            <a:r>
              <a:rPr lang="ru-RU" dirty="0" smtClean="0"/>
              <a:t> – основному </a:t>
            </a:r>
            <a:r>
              <a:rPr lang="ru-RU" dirty="0" err="1" smtClean="0"/>
              <a:t>каналі</a:t>
            </a:r>
            <a:r>
              <a:rPr lang="ru-RU" dirty="0" smtClean="0"/>
              <a:t> </a:t>
            </a:r>
            <a:r>
              <a:rPr lang="ru-RU" dirty="0" err="1" smtClean="0"/>
              <a:t>розповсюдження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на </a:t>
            </a:r>
            <a:r>
              <a:rPr lang="ru-RU" dirty="0" err="1" smtClean="0"/>
              <a:t>сьогоднішній</a:t>
            </a:r>
            <a:r>
              <a:rPr lang="ru-RU" dirty="0" smtClean="0"/>
              <a:t> день.</a:t>
            </a:r>
            <a:endParaRPr lang="ru-RU" dirty="0"/>
          </a:p>
        </p:txBody>
      </p:sp>
      <p:pic>
        <p:nvPicPr>
          <p:cNvPr id="4" name="Рисунок 3" descr="MC900404261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20272" y="4869160"/>
            <a:ext cx="1838325" cy="1797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Антивірусні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програми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772816"/>
            <a:ext cx="8503920" cy="432623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6" name="Рисунок 5" descr="MC900345651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636776" cy="1761134"/>
          </a:xfrm>
          <a:prstGeom prst="rect">
            <a:avLst/>
          </a:prstGeom>
        </p:spPr>
      </p:pic>
      <p:pic>
        <p:nvPicPr>
          <p:cNvPr id="32770" name="Picture 2" descr="&amp;Fcy;&amp;acy;&amp;jcy;&amp;lcy;:&amp;Tcy;&amp;acy;&amp;bcy;&amp;lcy;&amp;icy;&amp;tscy;&amp;yacy;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72816"/>
            <a:ext cx="8496944" cy="4477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Поради щодо використання </a:t>
            </a:r>
            <a:r>
              <a:rPr lang="uk-UA" sz="2800" dirty="0" err="1" smtClean="0"/>
              <a:t>ативірусних</a:t>
            </a:r>
            <a:r>
              <a:rPr lang="uk-UA" sz="2800" dirty="0" smtClean="0"/>
              <a:t> програм</a:t>
            </a: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зауважити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 одного "</a:t>
            </a:r>
            <a:r>
              <a:rPr lang="ru-RU" dirty="0" err="1" smtClean="0"/>
              <a:t>найкращого</a:t>
            </a:r>
            <a:r>
              <a:rPr lang="ru-RU" dirty="0" smtClean="0"/>
              <a:t>" </a:t>
            </a:r>
            <a:r>
              <a:rPr lang="ru-RU" dirty="0" err="1" smtClean="0"/>
              <a:t>антивірусу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вкрай</a:t>
            </a:r>
            <a:r>
              <a:rPr lang="ru-RU" dirty="0" smtClean="0"/>
              <a:t> </a:t>
            </a:r>
            <a:r>
              <a:rPr lang="ru-RU" dirty="0" err="1" smtClean="0"/>
              <a:t>помилковим</a:t>
            </a:r>
            <a:r>
              <a:rPr lang="ru-RU" dirty="0" smtClean="0"/>
              <a:t> </a:t>
            </a:r>
            <a:r>
              <a:rPr lang="ru-RU" dirty="0" err="1" smtClean="0"/>
              <a:t>рішенням</a:t>
            </a:r>
            <a:r>
              <a:rPr lang="ru-RU" dirty="0" smtClean="0"/>
              <a:t>. </a:t>
            </a:r>
            <a:r>
              <a:rPr lang="ru-RU" dirty="0" err="1" smtClean="0"/>
              <a:t>Рекомендується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антивірусних</a:t>
            </a:r>
            <a:r>
              <a:rPr lang="ru-RU" dirty="0" smtClean="0"/>
              <a:t> </a:t>
            </a:r>
            <a:r>
              <a:rPr lang="ru-RU" dirty="0" err="1" smtClean="0"/>
              <a:t>пакетів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. </a:t>
            </a:r>
            <a:r>
              <a:rPr lang="ru-RU" dirty="0" err="1" smtClean="0"/>
              <a:t>Вибираючи</a:t>
            </a:r>
            <a:r>
              <a:rPr lang="ru-RU" dirty="0" smtClean="0"/>
              <a:t> </a:t>
            </a:r>
            <a:r>
              <a:rPr lang="ru-RU" dirty="0" err="1" smtClean="0"/>
              <a:t>антивірусну</a:t>
            </a:r>
            <a:r>
              <a:rPr lang="ru-RU" dirty="0" smtClean="0"/>
              <a:t> </a:t>
            </a:r>
            <a:r>
              <a:rPr lang="ru-RU" dirty="0" err="1" smtClean="0"/>
              <a:t>програму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звернути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такий</a:t>
            </a:r>
            <a:r>
              <a:rPr lang="ru-RU" dirty="0" smtClean="0"/>
              <a:t> параметр, як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розпізнаючих</a:t>
            </a:r>
            <a:r>
              <a:rPr lang="ru-RU" dirty="0" smtClean="0"/>
              <a:t> сигнатур (</a:t>
            </a:r>
            <a:r>
              <a:rPr lang="ru-RU" dirty="0" err="1" smtClean="0"/>
              <a:t>послідовність</a:t>
            </a:r>
            <a:r>
              <a:rPr lang="ru-RU" dirty="0" smtClean="0"/>
              <a:t> </a:t>
            </a:r>
            <a:r>
              <a:rPr lang="ru-RU" dirty="0" err="1" smtClean="0"/>
              <a:t>символів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гарантовано</a:t>
            </a:r>
            <a:r>
              <a:rPr lang="ru-RU" dirty="0" smtClean="0"/>
              <a:t> </a:t>
            </a:r>
            <a:r>
              <a:rPr lang="ru-RU" dirty="0" err="1" smtClean="0"/>
              <a:t>розпізнають</a:t>
            </a:r>
            <a:r>
              <a:rPr lang="ru-RU" dirty="0" smtClean="0"/>
              <a:t> </a:t>
            </a:r>
            <a:r>
              <a:rPr lang="ru-RU" dirty="0" err="1" smtClean="0"/>
              <a:t>вірус</a:t>
            </a:r>
            <a:r>
              <a:rPr lang="ru-RU" dirty="0" smtClean="0"/>
              <a:t>). </a:t>
            </a:r>
            <a:r>
              <a:rPr lang="ru-RU" dirty="0" err="1" smtClean="0"/>
              <a:t>Другий</a:t>
            </a:r>
            <a:r>
              <a:rPr lang="ru-RU" dirty="0" smtClean="0"/>
              <a:t> параметр -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евристичного</a:t>
            </a:r>
            <a:r>
              <a:rPr lang="ru-RU" dirty="0" smtClean="0"/>
              <a:t> </a:t>
            </a:r>
            <a:r>
              <a:rPr lang="ru-RU" dirty="0" err="1" smtClean="0"/>
              <a:t>аналізатора</a:t>
            </a:r>
            <a:r>
              <a:rPr lang="ru-RU" dirty="0" smtClean="0"/>
              <a:t> </a:t>
            </a:r>
            <a:r>
              <a:rPr lang="ru-RU" dirty="0" err="1" smtClean="0"/>
              <a:t>невідомих</a:t>
            </a:r>
            <a:r>
              <a:rPr lang="ru-RU" dirty="0" smtClean="0"/>
              <a:t> </a:t>
            </a:r>
            <a:r>
              <a:rPr lang="ru-RU" dirty="0" err="1" smtClean="0"/>
              <a:t>вірусів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присутність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корисна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уповільнює</a:t>
            </a:r>
            <a:r>
              <a:rPr lang="ru-RU" dirty="0" smtClean="0"/>
              <a:t> час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. На </a:t>
            </a:r>
            <a:r>
              <a:rPr lang="ru-RU" dirty="0" err="1" smtClean="0"/>
              <a:t>сьогоднішній</a:t>
            </a:r>
            <a:r>
              <a:rPr lang="ru-RU" dirty="0" smtClean="0"/>
              <a:t> день </a:t>
            </a:r>
            <a:r>
              <a:rPr lang="ru-RU" dirty="0" err="1" smtClean="0"/>
              <a:t>існує</a:t>
            </a:r>
            <a:r>
              <a:rPr lang="ru-RU" dirty="0" smtClean="0"/>
              <a:t> велика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антивірусних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. </a:t>
            </a:r>
            <a:r>
              <a:rPr lang="ru-RU" dirty="0" err="1" smtClean="0"/>
              <a:t>Розглянемо</a:t>
            </a:r>
            <a:r>
              <a:rPr lang="ru-RU" dirty="0" smtClean="0"/>
              <a:t> коротко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поширені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ru-RU"/>
          </a:p>
        </p:txBody>
      </p:sp>
      <p:pic>
        <p:nvPicPr>
          <p:cNvPr id="4" name="Picture 5" descr="Картинка 36 из 1651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340767"/>
            <a:ext cx="4176464" cy="4957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Використана література: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www.victoria.lviv.ua</a:t>
            </a:r>
            <a:endParaRPr lang="uk-UA" dirty="0" smtClean="0"/>
          </a:p>
          <a:p>
            <a:r>
              <a:rPr lang="en-US" dirty="0" smtClean="0">
                <a:hlinkClick r:id="rId3"/>
              </a:rPr>
              <a:t>http://www.itmagasin.ru</a:t>
            </a:r>
            <a:r>
              <a:rPr lang="en-US" dirty="0" smtClean="0">
                <a:hlinkClick r:id="rId3"/>
              </a:rPr>
              <a:t>/</a:t>
            </a:r>
            <a:endParaRPr lang="uk-UA" dirty="0" smtClean="0"/>
          </a:p>
          <a:p>
            <a:r>
              <a:rPr lang="en-US" dirty="0" smtClean="0">
                <a:hlinkClick r:id="rId4"/>
              </a:rPr>
              <a:t>http://office.microsoft.com</a:t>
            </a:r>
            <a:r>
              <a:rPr lang="en-US" dirty="0" smtClean="0">
                <a:hlinkClick r:id="rId4"/>
              </a:rPr>
              <a:t>/</a:t>
            </a:r>
            <a:endParaRPr lang="uk-UA" dirty="0" smtClean="0"/>
          </a:p>
          <a:p>
            <a:r>
              <a:rPr lang="en-US" dirty="0" smtClean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www.coolreferat.com</a:t>
            </a:r>
            <a:endParaRPr lang="uk-UA" dirty="0" smtClean="0"/>
          </a:p>
          <a:p>
            <a:r>
              <a:rPr lang="en-US" dirty="0" smtClean="0"/>
              <a:t>http://wiki.fizmat.tnpu.edu.ua/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Трохи теорії…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70304"/>
          </a:xfrm>
        </p:spPr>
        <p:txBody>
          <a:bodyPr>
            <a:normAutofit fontScale="85000" lnSpcReduction="20000"/>
          </a:bodyPr>
          <a:lstStyle/>
          <a:p>
            <a:pPr lvl="1" algn="just">
              <a:buNone/>
            </a:pPr>
            <a:r>
              <a:rPr lang="ru-RU" sz="3200" b="1" dirty="0" err="1" smtClean="0">
                <a:solidFill>
                  <a:srgbClr val="002060"/>
                </a:solidFill>
              </a:rPr>
              <a:t>Комп'ютерний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вірус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 err="1" smtClean="0">
                <a:solidFill>
                  <a:srgbClr val="002060"/>
                </a:solidFill>
              </a:rPr>
              <a:t>це</a:t>
            </a:r>
            <a:r>
              <a:rPr lang="ru-RU" dirty="0" smtClean="0">
                <a:solidFill>
                  <a:srgbClr val="002060"/>
                </a:solidFill>
              </a:rPr>
              <a:t> невелика </a:t>
            </a:r>
            <a:r>
              <a:rPr lang="ru-RU" dirty="0" err="1" smtClean="0">
                <a:solidFill>
                  <a:srgbClr val="002060"/>
                </a:solidFill>
              </a:rPr>
              <a:t>програма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що</a:t>
            </a:r>
            <a:r>
              <a:rPr lang="ru-RU" dirty="0" smtClean="0">
                <a:solidFill>
                  <a:srgbClr val="002060"/>
                </a:solidFill>
              </a:rPr>
              <a:t> написана </a:t>
            </a:r>
            <a:r>
              <a:rPr lang="ru-RU" dirty="0" err="1" smtClean="0">
                <a:solidFill>
                  <a:srgbClr val="002060"/>
                </a:solidFill>
              </a:rPr>
              <a:t>програмістом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високої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кваліфікації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здатна</a:t>
            </a:r>
            <a:r>
              <a:rPr lang="ru-RU" dirty="0" smtClean="0">
                <a:solidFill>
                  <a:srgbClr val="002060"/>
                </a:solidFill>
              </a:rPr>
              <a:t> до </a:t>
            </a:r>
            <a:r>
              <a:rPr lang="ru-RU" dirty="0" err="1" smtClean="0">
                <a:solidFill>
                  <a:srgbClr val="002060"/>
                </a:solidFill>
              </a:rPr>
              <a:t>саморозмноження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й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виконання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різних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деструктивних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дій</a:t>
            </a:r>
            <a:r>
              <a:rPr lang="ru-RU" dirty="0" smtClean="0">
                <a:solidFill>
                  <a:srgbClr val="002060"/>
                </a:solidFill>
              </a:rPr>
              <a:t>. На </a:t>
            </a:r>
            <a:r>
              <a:rPr lang="ru-RU" dirty="0" err="1" smtClean="0">
                <a:solidFill>
                  <a:srgbClr val="002060"/>
                </a:solidFill>
              </a:rPr>
              <a:t>сьогоднішній</a:t>
            </a:r>
            <a:r>
              <a:rPr lang="ru-RU" dirty="0" smtClean="0">
                <a:solidFill>
                  <a:srgbClr val="002060"/>
                </a:solidFill>
              </a:rPr>
              <a:t> день </a:t>
            </a:r>
            <a:r>
              <a:rPr lang="ru-RU" dirty="0" err="1" smtClean="0">
                <a:solidFill>
                  <a:srgbClr val="002060"/>
                </a:solidFill>
              </a:rPr>
              <a:t>відомо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понад</a:t>
            </a:r>
            <a:r>
              <a:rPr lang="ru-RU" dirty="0" smtClean="0">
                <a:solidFill>
                  <a:srgbClr val="002060"/>
                </a:solidFill>
              </a:rPr>
              <a:t> 50 тис. </a:t>
            </a:r>
            <a:r>
              <a:rPr lang="ru-RU" dirty="0" err="1" smtClean="0">
                <a:solidFill>
                  <a:srgbClr val="002060"/>
                </a:solidFill>
              </a:rPr>
              <a:t>Комп'ютерних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вірусів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 err="1" smtClean="0">
                <a:solidFill>
                  <a:srgbClr val="002060"/>
                </a:solidFill>
              </a:rPr>
              <a:t>Існує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багато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різних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версій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стосовно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дати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народження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першого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комп'ютерного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вірусу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 err="1" smtClean="0">
                <a:solidFill>
                  <a:srgbClr val="002060"/>
                </a:solidFill>
              </a:rPr>
              <a:t>Однак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більшість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фахівців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сходяться</a:t>
            </a:r>
            <a:r>
              <a:rPr lang="ru-RU" dirty="0" smtClean="0">
                <a:solidFill>
                  <a:srgbClr val="002060"/>
                </a:solidFill>
              </a:rPr>
              <a:t> на </a:t>
            </a:r>
            <a:r>
              <a:rPr lang="ru-RU" dirty="0" err="1" smtClean="0">
                <a:solidFill>
                  <a:srgbClr val="002060"/>
                </a:solidFill>
              </a:rPr>
              <a:t>думці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що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комп'ютерні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віруси</a:t>
            </a:r>
            <a:r>
              <a:rPr lang="ru-RU" dirty="0" smtClean="0">
                <a:solidFill>
                  <a:srgbClr val="002060"/>
                </a:solidFill>
              </a:rPr>
              <a:t>, як </a:t>
            </a:r>
            <a:r>
              <a:rPr lang="ru-RU" dirty="0" err="1" smtClean="0">
                <a:solidFill>
                  <a:srgbClr val="002060"/>
                </a:solidFill>
              </a:rPr>
              <a:t>такі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вперше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з'явилися</a:t>
            </a:r>
            <a:r>
              <a:rPr lang="ru-RU" dirty="0" smtClean="0">
                <a:solidFill>
                  <a:srgbClr val="002060"/>
                </a:solidFill>
              </a:rPr>
              <a:t> у 1986 </a:t>
            </a:r>
            <a:r>
              <a:rPr lang="ru-RU" dirty="0" err="1" smtClean="0">
                <a:solidFill>
                  <a:srgbClr val="002060"/>
                </a:solidFill>
              </a:rPr>
              <a:t>році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хоча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історично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виникнення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тісно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пов'язане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ідеєю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створення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самовідтворюючих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програм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endParaRPr lang="ru-RU" dirty="0" smtClean="0">
              <a:solidFill>
                <a:srgbClr val="002060"/>
              </a:solidFill>
            </a:endParaRPr>
          </a:p>
          <a:p>
            <a:pPr lvl="1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Одним </a:t>
            </a:r>
            <a:r>
              <a:rPr lang="ru-RU" dirty="0" err="1" smtClean="0">
                <a:solidFill>
                  <a:srgbClr val="002060"/>
                </a:solidFill>
              </a:rPr>
              <a:t>із</a:t>
            </a:r>
            <a:r>
              <a:rPr lang="ru-RU" dirty="0" smtClean="0">
                <a:solidFill>
                  <a:srgbClr val="002060"/>
                </a:solidFill>
              </a:rPr>
              <a:t> "</a:t>
            </a:r>
            <a:r>
              <a:rPr lang="ru-RU" dirty="0" err="1" smtClean="0">
                <a:solidFill>
                  <a:srgbClr val="002060"/>
                </a:solidFill>
              </a:rPr>
              <a:t>піонерів</a:t>
            </a:r>
            <a:r>
              <a:rPr lang="ru-RU" dirty="0" smtClean="0">
                <a:solidFill>
                  <a:srgbClr val="002060"/>
                </a:solidFill>
              </a:rPr>
              <a:t>" </a:t>
            </a:r>
            <a:r>
              <a:rPr lang="ru-RU" dirty="0" err="1" smtClean="0">
                <a:solidFill>
                  <a:srgbClr val="002060"/>
                </a:solidFill>
              </a:rPr>
              <a:t>серед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комп'ютерних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вважається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</a:t>
            </a:r>
            <a:r>
              <a:rPr lang="ru-RU" dirty="0" smtClean="0">
                <a:solidFill>
                  <a:srgbClr val="002060"/>
                </a:solidFill>
              </a:rPr>
              <a:t> "</a:t>
            </a:r>
            <a:r>
              <a:rPr lang="en-US" dirty="0" smtClean="0">
                <a:solidFill>
                  <a:srgbClr val="002060"/>
                </a:solidFill>
              </a:rPr>
              <a:t>Brain", </a:t>
            </a:r>
            <a:r>
              <a:rPr lang="ru-RU" dirty="0" err="1" smtClean="0">
                <a:solidFill>
                  <a:srgbClr val="002060"/>
                </a:solidFill>
              </a:rPr>
              <a:t>створений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пакистанським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програмістом</a:t>
            </a:r>
            <a:r>
              <a:rPr lang="ru-RU" dirty="0" smtClean="0">
                <a:solidFill>
                  <a:srgbClr val="002060"/>
                </a:solidFill>
              </a:rPr>
              <a:t> на </a:t>
            </a:r>
            <a:r>
              <a:rPr lang="ru-RU" dirty="0" err="1" smtClean="0">
                <a:solidFill>
                  <a:srgbClr val="002060"/>
                </a:solidFill>
              </a:rPr>
              <a:t>прізвище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Алві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endParaRPr lang="ru-RU" dirty="0" smtClean="0">
              <a:solidFill>
                <a:srgbClr val="002060"/>
              </a:solidFill>
            </a:endParaRPr>
          </a:p>
          <a:p>
            <a:pPr lvl="1" algn="just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Дія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може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проявлятися</a:t>
            </a:r>
            <a:r>
              <a:rPr lang="ru-RU" dirty="0" smtClean="0">
                <a:solidFill>
                  <a:srgbClr val="002060"/>
                </a:solidFill>
              </a:rPr>
              <a:t> по </a:t>
            </a:r>
            <a:r>
              <a:rPr lang="ru-RU" dirty="0" err="1" smtClean="0">
                <a:solidFill>
                  <a:srgbClr val="002060"/>
                </a:solidFill>
              </a:rPr>
              <a:t>різному</a:t>
            </a:r>
            <a:r>
              <a:rPr lang="ru-RU" dirty="0" smtClean="0">
                <a:solidFill>
                  <a:srgbClr val="002060"/>
                </a:solidFill>
              </a:rPr>
              <a:t>: </a:t>
            </a:r>
            <a:r>
              <a:rPr lang="ru-RU" dirty="0" err="1" smtClean="0">
                <a:solidFill>
                  <a:srgbClr val="002060"/>
                </a:solidFill>
              </a:rPr>
              <a:t>від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різних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візуальних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ефектів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що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заважають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працювати</a:t>
            </a:r>
            <a:r>
              <a:rPr lang="ru-RU" dirty="0" smtClean="0">
                <a:solidFill>
                  <a:srgbClr val="002060"/>
                </a:solidFill>
              </a:rPr>
              <a:t>, до </a:t>
            </a:r>
            <a:r>
              <a:rPr lang="ru-RU" dirty="0" err="1" smtClean="0">
                <a:solidFill>
                  <a:srgbClr val="002060"/>
                </a:solidFill>
              </a:rPr>
              <a:t>повної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втрати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інформації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 err="1" smtClean="0">
                <a:solidFill>
                  <a:srgbClr val="002060"/>
                </a:solidFill>
              </a:rPr>
              <a:t>Більшість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заражують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виконавчі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програми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тобто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файли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розширенням</a:t>
            </a:r>
            <a:r>
              <a:rPr lang="ru-RU" dirty="0" smtClean="0">
                <a:solidFill>
                  <a:srgbClr val="002060"/>
                </a:solidFill>
              </a:rPr>
              <a:t> .</a:t>
            </a:r>
            <a:r>
              <a:rPr lang="en-US" dirty="0" smtClean="0">
                <a:solidFill>
                  <a:srgbClr val="002060"/>
                </a:solidFill>
              </a:rPr>
              <a:t>EXE </a:t>
            </a:r>
            <a:r>
              <a:rPr lang="ru-RU" dirty="0" smtClean="0">
                <a:solidFill>
                  <a:srgbClr val="002060"/>
                </a:solidFill>
              </a:rPr>
              <a:t>та .</a:t>
            </a:r>
            <a:r>
              <a:rPr lang="en-US" dirty="0" smtClean="0">
                <a:solidFill>
                  <a:srgbClr val="002060"/>
                </a:solidFill>
              </a:rPr>
              <a:t>COM, </a:t>
            </a:r>
            <a:r>
              <a:rPr lang="ru-RU" dirty="0" err="1" smtClean="0">
                <a:solidFill>
                  <a:srgbClr val="002060"/>
                </a:solidFill>
              </a:rPr>
              <a:t>хоча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останнім</a:t>
            </a:r>
            <a:r>
              <a:rPr lang="ru-RU" dirty="0" smtClean="0">
                <a:solidFill>
                  <a:srgbClr val="002060"/>
                </a:solidFill>
              </a:rPr>
              <a:t> часом все </a:t>
            </a:r>
            <a:r>
              <a:rPr lang="ru-RU" dirty="0" err="1" smtClean="0">
                <a:solidFill>
                  <a:srgbClr val="002060"/>
                </a:solidFill>
              </a:rPr>
              <a:t>більшої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популярності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набувають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віруси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що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розповсюджуються</a:t>
            </a:r>
            <a:r>
              <a:rPr lang="ru-RU" dirty="0" smtClean="0">
                <a:solidFill>
                  <a:srgbClr val="002060"/>
                </a:solidFill>
              </a:rPr>
              <a:t> через систему </a:t>
            </a:r>
            <a:r>
              <a:rPr lang="ru-RU" dirty="0" err="1" smtClean="0">
                <a:solidFill>
                  <a:srgbClr val="002060"/>
                </a:solidFill>
              </a:rPr>
              <a:t>електронної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пошти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 err="1" smtClean="0">
                <a:solidFill>
                  <a:srgbClr val="002060"/>
                </a:solidFill>
              </a:rPr>
              <a:t>Слід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зауважити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що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комп'ютерні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здатні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заражати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лише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самі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комп'ютери</a:t>
            </a:r>
            <a:r>
              <a:rPr lang="ru-RU" dirty="0" smtClean="0">
                <a:solidFill>
                  <a:srgbClr val="002060"/>
                </a:solidFill>
              </a:rPr>
              <a:t>. Тому абсолютно </a:t>
            </a:r>
            <a:r>
              <a:rPr lang="ru-RU" dirty="0" err="1" smtClean="0">
                <a:solidFill>
                  <a:srgbClr val="002060"/>
                </a:solidFill>
              </a:rPr>
              <a:t>абсурдними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є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різні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твердження</a:t>
            </a:r>
            <a:r>
              <a:rPr lang="ru-RU" dirty="0" smtClean="0">
                <a:solidFill>
                  <a:srgbClr val="002060"/>
                </a:solidFill>
              </a:rPr>
              <a:t> про </a:t>
            </a:r>
            <a:r>
              <a:rPr lang="ru-RU" dirty="0" err="1" smtClean="0">
                <a:solidFill>
                  <a:srgbClr val="002060"/>
                </a:solidFill>
              </a:rPr>
              <a:t>вплив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комп'ютерних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вірусів</a:t>
            </a:r>
            <a:r>
              <a:rPr lang="ru-RU" dirty="0" smtClean="0">
                <a:solidFill>
                  <a:srgbClr val="002060"/>
                </a:solidFill>
              </a:rPr>
              <a:t> на </a:t>
            </a:r>
            <a:r>
              <a:rPr lang="ru-RU" dirty="0" err="1" smtClean="0">
                <a:solidFill>
                  <a:srgbClr val="002060"/>
                </a:solidFill>
              </a:rPr>
              <a:t>користувачів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комп'ютерів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endParaRPr lang="ru-RU" dirty="0"/>
          </a:p>
        </p:txBody>
      </p:sp>
      <p:pic>
        <p:nvPicPr>
          <p:cNvPr id="8" name="Picture 5" descr="i?id=167562911&amp;tov=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7444" y="188640"/>
            <a:ext cx="108012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Основними</a:t>
            </a:r>
            <a:r>
              <a:rPr lang="ru-RU" b="1" dirty="0" smtClean="0"/>
              <a:t> </a:t>
            </a:r>
            <a:r>
              <a:rPr lang="ru-RU" b="1" dirty="0" err="1" smtClean="0"/>
              <a:t>джерелами</a:t>
            </a:r>
            <a:r>
              <a:rPr lang="ru-RU" b="1" dirty="0" smtClean="0"/>
              <a:t> </a:t>
            </a:r>
            <a:r>
              <a:rPr lang="ru-RU" b="1" dirty="0" err="1" smtClean="0"/>
              <a:t>вірусів</a:t>
            </a:r>
            <a:r>
              <a:rPr lang="ru-RU" b="1" dirty="0" smtClean="0"/>
              <a:t> є: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дискета, на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знаходяться</a:t>
            </a:r>
            <a:r>
              <a:rPr lang="ru-RU" dirty="0" smtClean="0"/>
              <a:t> </a:t>
            </a:r>
            <a:r>
              <a:rPr lang="ru-RU" dirty="0" err="1" smtClean="0"/>
              <a:t>заражені</a:t>
            </a:r>
            <a:r>
              <a:rPr lang="ru-RU" dirty="0" smtClean="0"/>
              <a:t> </a:t>
            </a:r>
            <a:r>
              <a:rPr lang="ru-RU" dirty="0" err="1" smtClean="0"/>
              <a:t>вірусом</a:t>
            </a:r>
            <a:r>
              <a:rPr lang="ru-RU" dirty="0" smtClean="0"/>
              <a:t> </a:t>
            </a:r>
            <a:r>
              <a:rPr lang="ru-RU" dirty="0" err="1" smtClean="0"/>
              <a:t>файли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комп'ютерна</a:t>
            </a:r>
            <a:r>
              <a:rPr lang="ru-RU" dirty="0" smtClean="0"/>
              <a:t> мережа, в тому </a:t>
            </a:r>
            <a:r>
              <a:rPr lang="ru-RU" dirty="0" err="1" smtClean="0"/>
              <a:t>числі</a:t>
            </a:r>
            <a:r>
              <a:rPr lang="ru-RU" dirty="0" smtClean="0"/>
              <a:t> система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пошти</a:t>
            </a:r>
            <a:r>
              <a:rPr lang="ru-RU" dirty="0" smtClean="0"/>
              <a:t> та </a:t>
            </a:r>
            <a:r>
              <a:rPr lang="ru-RU" dirty="0" err="1" smtClean="0"/>
              <a:t>Internet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жорсткий</a:t>
            </a:r>
            <a:r>
              <a:rPr lang="ru-RU" dirty="0" smtClean="0"/>
              <a:t> диск, на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потрапив</a:t>
            </a:r>
            <a:r>
              <a:rPr lang="ru-RU" dirty="0" smtClean="0"/>
              <a:t> </a:t>
            </a:r>
            <a:r>
              <a:rPr lang="ru-RU" dirty="0" err="1" smtClean="0"/>
              <a:t>вірус</a:t>
            </a:r>
            <a:r>
              <a:rPr lang="ru-RU" dirty="0" smtClean="0"/>
              <a:t>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зараженими</a:t>
            </a:r>
            <a:r>
              <a:rPr lang="ru-RU" dirty="0" smtClean="0"/>
              <a:t> </a:t>
            </a:r>
            <a:r>
              <a:rPr lang="ru-RU" dirty="0" err="1" smtClean="0"/>
              <a:t>програмами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вірус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залишився</a:t>
            </a:r>
            <a:r>
              <a:rPr lang="ru-RU" dirty="0" smtClean="0"/>
              <a:t> в </a:t>
            </a:r>
            <a:r>
              <a:rPr lang="ru-RU" dirty="0" err="1" smtClean="0"/>
              <a:t>оперативній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попереднього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4" name="Picture 3" descr="MYNET09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4953000"/>
            <a:ext cx="22098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6934544" cy="758952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2"/>
                </a:solidFill>
              </a:rPr>
              <a:t>Шляхи </a:t>
            </a:r>
            <a:r>
              <a:rPr lang="ru-RU" sz="3600" dirty="0" err="1" smtClean="0">
                <a:solidFill>
                  <a:schemeClr val="accent2"/>
                </a:solidFill>
              </a:rPr>
              <a:t>проникнення</a:t>
            </a:r>
            <a:r>
              <a:rPr lang="ru-RU" sz="3600" dirty="0" smtClean="0">
                <a:solidFill>
                  <a:schemeClr val="accent2"/>
                </a:solidFill>
              </a:rPr>
              <a:t> </a:t>
            </a:r>
            <a:r>
              <a:rPr lang="ru-RU" sz="3600" dirty="0" err="1" smtClean="0">
                <a:solidFill>
                  <a:schemeClr val="accent2"/>
                </a:solidFill>
              </a:rPr>
              <a:t>вірусів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Глобальна мережа </a:t>
            </a:r>
            <a:r>
              <a:rPr lang="ru-RU" sz="2800" dirty="0" err="1" smtClean="0">
                <a:solidFill>
                  <a:srgbClr val="FF0000"/>
                </a:solidFill>
              </a:rPr>
              <a:t>Інтернет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       </a:t>
            </a:r>
            <a:r>
              <a:rPr lang="ru-RU" sz="2600" dirty="0" err="1" smtClean="0"/>
              <a:t>Основним</a:t>
            </a:r>
            <a:r>
              <a:rPr lang="ru-RU" sz="2600" dirty="0" smtClean="0"/>
              <a:t> </a:t>
            </a:r>
            <a:r>
              <a:rPr lang="ru-RU" sz="2600" dirty="0" err="1" smtClean="0"/>
              <a:t>джерелом</a:t>
            </a:r>
            <a:r>
              <a:rPr lang="ru-RU" sz="2600" dirty="0" smtClean="0"/>
              <a:t> </a:t>
            </a:r>
            <a:r>
              <a:rPr lang="ru-RU" sz="2600" dirty="0" err="1" smtClean="0"/>
              <a:t>вірусів</a:t>
            </a:r>
            <a:r>
              <a:rPr lang="ru-RU" sz="2600" dirty="0" smtClean="0"/>
              <a:t> на </a:t>
            </a:r>
            <a:r>
              <a:rPr lang="ru-RU" sz="2600" dirty="0" err="1" smtClean="0"/>
              <a:t>сьогоднішній</a:t>
            </a:r>
            <a:r>
              <a:rPr lang="ru-RU" sz="2600" dirty="0" smtClean="0"/>
              <a:t> день </a:t>
            </a:r>
            <a:r>
              <a:rPr lang="ru-RU" sz="2600" dirty="0" err="1" smtClean="0"/>
              <a:t>є</a:t>
            </a:r>
            <a:r>
              <a:rPr lang="ru-RU" sz="2600" dirty="0" smtClean="0"/>
              <a:t> глобальна мережа </a:t>
            </a:r>
            <a:r>
              <a:rPr lang="en-US" sz="2600" dirty="0" smtClean="0"/>
              <a:t>Internet. </a:t>
            </a:r>
            <a:r>
              <a:rPr lang="ru-RU" sz="2600" dirty="0" err="1" smtClean="0"/>
              <a:t>Можливе</a:t>
            </a:r>
            <a:r>
              <a:rPr lang="ru-RU" sz="2600" dirty="0" smtClean="0"/>
              <a:t> </a:t>
            </a:r>
            <a:r>
              <a:rPr lang="ru-RU" sz="2600" dirty="0" err="1" smtClean="0"/>
              <a:t>зараження</a:t>
            </a:r>
            <a:r>
              <a:rPr lang="ru-RU" sz="2600" dirty="0" smtClean="0"/>
              <a:t> через </a:t>
            </a:r>
            <a:r>
              <a:rPr lang="ru-RU" sz="2600" dirty="0" err="1" smtClean="0"/>
              <a:t>сторінки</a:t>
            </a:r>
            <a:r>
              <a:rPr lang="ru-RU" sz="2600" dirty="0" smtClean="0"/>
              <a:t> </a:t>
            </a:r>
            <a:r>
              <a:rPr lang="ru-RU" sz="2600" dirty="0" err="1" smtClean="0"/>
              <a:t>Інтернет</a:t>
            </a:r>
            <a:r>
              <a:rPr lang="ru-RU" sz="2600" dirty="0" smtClean="0"/>
              <a:t> </a:t>
            </a:r>
            <a:r>
              <a:rPr lang="ru-RU" sz="2600" dirty="0" err="1" smtClean="0"/>
              <a:t>зважаючи</a:t>
            </a:r>
            <a:r>
              <a:rPr lang="ru-RU" sz="2600" dirty="0" smtClean="0"/>
              <a:t> на </a:t>
            </a:r>
            <a:r>
              <a:rPr lang="ru-RU" sz="2600" dirty="0" err="1" smtClean="0"/>
              <a:t>наявність</a:t>
            </a:r>
            <a:r>
              <a:rPr lang="ru-RU" sz="2600" dirty="0" smtClean="0"/>
              <a:t> </a:t>
            </a:r>
            <a:r>
              <a:rPr lang="ru-RU" sz="2600" dirty="0" err="1" smtClean="0"/>
              <a:t>на</a:t>
            </a:r>
            <a:r>
              <a:rPr lang="ru-RU" sz="2600" dirty="0" smtClean="0"/>
              <a:t> </a:t>
            </a:r>
            <a:r>
              <a:rPr lang="ru-RU" sz="2600" dirty="0" err="1" smtClean="0"/>
              <a:t>сторінках</a:t>
            </a:r>
            <a:r>
              <a:rPr lang="ru-RU" sz="2600" dirty="0" smtClean="0"/>
              <a:t> </a:t>
            </a:r>
            <a:r>
              <a:rPr lang="ru-RU" sz="2600" dirty="0" err="1" smtClean="0"/>
              <a:t>всесвітньої</a:t>
            </a:r>
            <a:r>
              <a:rPr lang="ru-RU" sz="2600" dirty="0" smtClean="0"/>
              <a:t> </a:t>
            </a:r>
            <a:r>
              <a:rPr lang="ru-RU" sz="2600" dirty="0" err="1" smtClean="0"/>
              <a:t>павутини</a:t>
            </a:r>
            <a:r>
              <a:rPr lang="ru-RU" sz="2600" dirty="0" smtClean="0"/>
              <a:t> </a:t>
            </a:r>
            <a:r>
              <a:rPr lang="ru-RU" sz="2600" dirty="0" err="1" smtClean="0"/>
              <a:t>різного</a:t>
            </a:r>
            <a:r>
              <a:rPr lang="ru-RU" sz="2600" dirty="0" smtClean="0"/>
              <a:t> «активного» </a:t>
            </a:r>
            <a:r>
              <a:rPr lang="ru-RU" sz="2600" dirty="0" err="1" smtClean="0"/>
              <a:t>вмісту</a:t>
            </a:r>
            <a:r>
              <a:rPr lang="ru-RU" sz="2600" dirty="0" smtClean="0"/>
              <a:t>: </a:t>
            </a:r>
            <a:r>
              <a:rPr lang="ru-RU" sz="2600" dirty="0" err="1" smtClean="0"/>
              <a:t>скриптів</a:t>
            </a:r>
            <a:r>
              <a:rPr lang="ru-RU" sz="2600" dirty="0" smtClean="0"/>
              <a:t>, </a:t>
            </a:r>
            <a:r>
              <a:rPr lang="en-US" sz="2600" dirty="0" smtClean="0"/>
              <a:t>ActiveX-</a:t>
            </a:r>
            <a:r>
              <a:rPr lang="ru-RU" sz="2600" dirty="0" err="1" smtClean="0"/>
              <a:t>компоненти</a:t>
            </a:r>
            <a:r>
              <a:rPr lang="ru-RU" sz="2600" dirty="0" smtClean="0"/>
              <a:t>, </a:t>
            </a:r>
            <a:r>
              <a:rPr lang="en-US" sz="2600" dirty="0" smtClean="0"/>
              <a:t>Java-</a:t>
            </a:r>
            <a:r>
              <a:rPr lang="ru-RU" sz="2600" dirty="0" err="1" smtClean="0"/>
              <a:t>аплетів</a:t>
            </a:r>
            <a:r>
              <a:rPr lang="ru-RU" sz="2600" dirty="0" smtClean="0"/>
              <a:t>. У </a:t>
            </a:r>
            <a:r>
              <a:rPr lang="ru-RU" sz="2600" dirty="0" err="1" smtClean="0"/>
              <a:t>цьому</a:t>
            </a:r>
            <a:r>
              <a:rPr lang="ru-RU" sz="2600" dirty="0" smtClean="0"/>
              <a:t> </a:t>
            </a:r>
            <a:r>
              <a:rPr lang="ru-RU" sz="2600" dirty="0" err="1" smtClean="0"/>
              <a:t>випадку</a:t>
            </a:r>
            <a:r>
              <a:rPr lang="ru-RU" sz="2600" dirty="0" smtClean="0"/>
              <a:t> </a:t>
            </a:r>
            <a:r>
              <a:rPr lang="ru-RU" sz="2600" dirty="0" err="1" smtClean="0"/>
              <a:t>використовуються</a:t>
            </a:r>
            <a:r>
              <a:rPr lang="ru-RU" sz="2600" dirty="0" smtClean="0"/>
              <a:t> </a:t>
            </a:r>
            <a:r>
              <a:rPr lang="ru-RU" sz="2600" dirty="0" err="1" smtClean="0"/>
              <a:t>уразливості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програмного</a:t>
            </a:r>
            <a:r>
              <a:rPr lang="ru-RU" sz="2600" dirty="0" smtClean="0"/>
              <a:t> </a:t>
            </a:r>
            <a:r>
              <a:rPr lang="ru-RU" sz="2600" dirty="0" err="1" smtClean="0"/>
              <a:t>забезпечення</a:t>
            </a:r>
            <a:r>
              <a:rPr lang="ru-RU" sz="2600" dirty="0" smtClean="0"/>
              <a:t>, </a:t>
            </a:r>
            <a:r>
              <a:rPr lang="ru-RU" sz="2600" dirty="0" err="1" smtClean="0"/>
              <a:t>встановленого</a:t>
            </a:r>
            <a:r>
              <a:rPr lang="ru-RU" sz="2600" dirty="0" smtClean="0"/>
              <a:t> на </a:t>
            </a:r>
            <a:r>
              <a:rPr lang="ru-RU" sz="2600" dirty="0" err="1" smtClean="0"/>
              <a:t>комп'ютері</a:t>
            </a:r>
            <a:r>
              <a:rPr lang="ru-RU" sz="2600" dirty="0" smtClean="0"/>
              <a:t> </a:t>
            </a:r>
            <a:r>
              <a:rPr lang="ru-RU" sz="2600" dirty="0" err="1" smtClean="0"/>
              <a:t>користувача</a:t>
            </a:r>
            <a:r>
              <a:rPr lang="ru-RU" sz="2600" dirty="0" smtClean="0"/>
              <a:t>, </a:t>
            </a:r>
            <a:r>
              <a:rPr lang="ru-RU" sz="2600" dirty="0" err="1" smtClean="0"/>
              <a:t>або</a:t>
            </a:r>
            <a:r>
              <a:rPr lang="ru-RU" sz="2600" dirty="0" smtClean="0"/>
              <a:t> </a:t>
            </a:r>
            <a:r>
              <a:rPr lang="ru-RU" sz="2600" dirty="0" err="1" smtClean="0"/>
              <a:t>уразливості</a:t>
            </a:r>
            <a:r>
              <a:rPr lang="ru-RU" sz="2600" dirty="0" smtClean="0"/>
              <a:t> в ПЗ </a:t>
            </a:r>
            <a:r>
              <a:rPr lang="ru-RU" sz="2600" dirty="0" err="1" smtClean="0"/>
              <a:t>власника</a:t>
            </a:r>
            <a:r>
              <a:rPr lang="ru-RU" sz="2600" dirty="0" smtClean="0"/>
              <a:t> сайту, а </a:t>
            </a:r>
            <a:r>
              <a:rPr lang="ru-RU" sz="2600" dirty="0" err="1" smtClean="0"/>
              <a:t>нічого</a:t>
            </a:r>
            <a:r>
              <a:rPr lang="ru-RU" sz="2600" dirty="0" smtClean="0"/>
              <a:t> не </a:t>
            </a:r>
            <a:r>
              <a:rPr lang="ru-RU" sz="2600" dirty="0" err="1" smtClean="0"/>
              <a:t>підозрюють</a:t>
            </a:r>
            <a:r>
              <a:rPr lang="ru-RU" sz="2600" dirty="0" smtClean="0"/>
              <a:t> </a:t>
            </a:r>
            <a:r>
              <a:rPr lang="ru-RU" sz="2600" dirty="0" err="1" smtClean="0"/>
              <a:t>користувачі</a:t>
            </a:r>
            <a:r>
              <a:rPr lang="ru-RU" sz="2600" dirty="0" smtClean="0"/>
              <a:t> </a:t>
            </a:r>
            <a:r>
              <a:rPr lang="ru-RU" sz="2600" dirty="0" err="1" smtClean="0"/>
              <a:t>зайшовши</a:t>
            </a:r>
            <a:r>
              <a:rPr lang="ru-RU" sz="2600" dirty="0" smtClean="0"/>
              <a:t> на </a:t>
            </a:r>
            <a:r>
              <a:rPr lang="ru-RU" sz="2600" dirty="0" err="1" smtClean="0"/>
              <a:t>такий</a:t>
            </a:r>
            <a:r>
              <a:rPr lang="ru-RU" sz="2600" dirty="0" smtClean="0"/>
              <a:t> сайт </a:t>
            </a:r>
            <a:r>
              <a:rPr lang="ru-RU" sz="2600" dirty="0" err="1" smtClean="0"/>
              <a:t>ризикують</a:t>
            </a:r>
            <a:r>
              <a:rPr lang="ru-RU" sz="2600" dirty="0" smtClean="0"/>
              <a:t> </a:t>
            </a:r>
            <a:r>
              <a:rPr lang="ru-RU" sz="2600" dirty="0" err="1" smtClean="0"/>
              <a:t>заразити</a:t>
            </a:r>
            <a:r>
              <a:rPr lang="ru-RU" sz="2600" dirty="0" smtClean="0"/>
              <a:t> </a:t>
            </a:r>
            <a:r>
              <a:rPr lang="ru-RU" sz="2600" dirty="0" err="1" smtClean="0"/>
              <a:t>свій</a:t>
            </a:r>
            <a:r>
              <a:rPr lang="ru-RU" sz="2600" dirty="0" smtClean="0"/>
              <a:t> </a:t>
            </a:r>
            <a:r>
              <a:rPr lang="ru-RU" sz="2600" dirty="0" err="1" smtClean="0"/>
              <a:t>комп'ютер</a:t>
            </a:r>
            <a:r>
              <a:rPr lang="ru-RU" sz="2600" dirty="0" smtClean="0"/>
              <a:t>.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4" name="Рисунок 3" descr="MC900426048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260648"/>
            <a:ext cx="170815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6286472" cy="968152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2"/>
                </a:solidFill>
              </a:rPr>
              <a:t>Шляхи </a:t>
            </a:r>
            <a:r>
              <a:rPr lang="ru-RU" sz="3600" dirty="0" err="1" smtClean="0">
                <a:solidFill>
                  <a:schemeClr val="accent2"/>
                </a:solidFill>
              </a:rPr>
              <a:t>проникнення</a:t>
            </a:r>
            <a:r>
              <a:rPr lang="ru-RU" sz="3600" dirty="0" smtClean="0">
                <a:solidFill>
                  <a:schemeClr val="accent2"/>
                </a:solidFill>
              </a:rPr>
              <a:t> </a:t>
            </a:r>
            <a:r>
              <a:rPr lang="ru-RU" sz="3600" dirty="0" err="1" smtClean="0">
                <a:solidFill>
                  <a:schemeClr val="accent2"/>
                </a:solidFill>
              </a:rPr>
              <a:t>вірусів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75656" y="1772816"/>
            <a:ext cx="7330016" cy="4326232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80000"/>
              </a:lnSpc>
              <a:buNone/>
            </a:pPr>
            <a:r>
              <a:rPr lang="ru-RU" sz="3200" b="1" dirty="0" err="1" smtClean="0">
                <a:solidFill>
                  <a:srgbClr val="FF0000"/>
                </a:solidFill>
              </a:rPr>
              <a:t>Електронна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пошта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ru-RU" sz="1100" dirty="0" smtClean="0"/>
              <a:t>        </a:t>
            </a:r>
            <a:r>
              <a:rPr lang="ru-RU" sz="1100" dirty="0" smtClean="0"/>
              <a:t>	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Зараз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каналів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розповсюдження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Звичайно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листах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електронної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пошти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маскуються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безневинні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вкладення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картинки,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музику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посилання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сайти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листах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міститися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дійсно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посилання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самих листах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бути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шкідливого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коду,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відкрити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посилання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потрапити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створений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веб-сайт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код.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поштові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віруси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потрапивши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комп'ютер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користувача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адресну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книгу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поштових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клієнтів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Outlook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розсилки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самого себе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Picture 4" descr="C:\Users\School101\Desktop\вирусы\283527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4487" y="0"/>
            <a:ext cx="244951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i?id=52200251&amp;tov=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060848"/>
            <a:ext cx="14605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5854424" cy="896144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2"/>
                </a:solidFill>
              </a:rPr>
              <a:t>Шляхи </a:t>
            </a:r>
            <a:r>
              <a:rPr lang="ru-RU" sz="3200" dirty="0" err="1" smtClean="0">
                <a:solidFill>
                  <a:schemeClr val="accent2"/>
                </a:solidFill>
              </a:rPr>
              <a:t>проникнення</a:t>
            </a:r>
            <a:r>
              <a:rPr lang="ru-RU" sz="3200" dirty="0" smtClean="0">
                <a:solidFill>
                  <a:schemeClr val="accent2"/>
                </a:solidFill>
              </a:rPr>
              <a:t> </a:t>
            </a:r>
            <a:r>
              <a:rPr lang="ru-RU" sz="3200" dirty="0" err="1" smtClean="0">
                <a:solidFill>
                  <a:schemeClr val="accent2"/>
                </a:solidFill>
              </a:rPr>
              <a:t>вірусів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None/>
            </a:pPr>
            <a:r>
              <a:rPr lang="ru-RU" sz="2800" b="1" dirty="0" err="1" smtClean="0">
                <a:solidFill>
                  <a:srgbClr val="FF0000"/>
                </a:solidFill>
              </a:rPr>
              <a:t>Локальні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мережі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2800" dirty="0" smtClean="0"/>
              <a:t>    </a:t>
            </a:r>
            <a:r>
              <a:rPr lang="ru-RU" sz="2400" dirty="0" err="1" smtClean="0"/>
              <a:t>Третій</a:t>
            </a:r>
            <a:r>
              <a:rPr lang="ru-RU" sz="2400" dirty="0" smtClean="0"/>
              <a:t> шлях «</a:t>
            </a:r>
            <a:r>
              <a:rPr lang="ru-RU" sz="2400" dirty="0" err="1" smtClean="0"/>
              <a:t>швидкого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зараження</a:t>
            </a:r>
            <a:r>
              <a:rPr lang="ru-RU" sz="2400" dirty="0" smtClean="0"/>
              <a:t> » -</a:t>
            </a:r>
          </a:p>
          <a:p>
            <a:pPr algn="just">
              <a:lnSpc>
                <a:spcPct val="80000"/>
              </a:lnSpc>
              <a:buNone/>
            </a:pPr>
            <a:r>
              <a:rPr lang="ru-RU" sz="2400" dirty="0" smtClean="0"/>
              <a:t>    </a:t>
            </a:r>
            <a:r>
              <a:rPr lang="ru-RU" sz="2400" dirty="0" err="1" smtClean="0"/>
              <a:t>локальні</a:t>
            </a:r>
            <a:r>
              <a:rPr lang="ru-RU" sz="2400" dirty="0" smtClean="0"/>
              <a:t> </a:t>
            </a:r>
            <a:r>
              <a:rPr lang="ru-RU" sz="2400" dirty="0" err="1" smtClean="0"/>
              <a:t>мережі</a:t>
            </a:r>
            <a:r>
              <a:rPr lang="ru-RU" sz="2400" dirty="0" smtClean="0"/>
              <a:t>. </a:t>
            </a:r>
            <a:r>
              <a:rPr lang="ru-RU" sz="2400" dirty="0" err="1" smtClean="0"/>
              <a:t>Якщо</a:t>
            </a:r>
            <a:r>
              <a:rPr lang="ru-RU" sz="2400" dirty="0" smtClean="0"/>
              <a:t> не </a:t>
            </a:r>
            <a:r>
              <a:rPr lang="ru-RU" sz="2400" dirty="0" err="1" smtClean="0"/>
              <a:t>приймати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необхідних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заходів</a:t>
            </a:r>
            <a:r>
              <a:rPr lang="ru-RU" sz="2400" dirty="0" smtClean="0"/>
              <a:t> </a:t>
            </a:r>
            <a:r>
              <a:rPr lang="ru-RU" sz="2400" dirty="0" err="1" smtClean="0"/>
              <a:t>захисту</a:t>
            </a:r>
            <a:r>
              <a:rPr lang="ru-RU" sz="2400" dirty="0" smtClean="0"/>
              <a:t>, то заражена </a:t>
            </a:r>
            <a:r>
              <a:rPr lang="ru-RU" sz="2400" dirty="0" err="1" smtClean="0"/>
              <a:t>робоча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станція</a:t>
            </a:r>
            <a:r>
              <a:rPr lang="ru-RU" sz="2400" dirty="0" smtClean="0"/>
              <a:t> при </a:t>
            </a:r>
            <a:r>
              <a:rPr lang="ru-RU" sz="2400" dirty="0" err="1" smtClean="0"/>
              <a:t>вході</a:t>
            </a:r>
            <a:r>
              <a:rPr lang="ru-RU" sz="2400" dirty="0" smtClean="0"/>
              <a:t> в мережу </a:t>
            </a:r>
            <a:r>
              <a:rPr lang="ru-RU" sz="2400" dirty="0" err="1" smtClean="0"/>
              <a:t>заражає</a:t>
            </a:r>
            <a:r>
              <a:rPr lang="ru-RU" sz="2400" dirty="0" smtClean="0"/>
              <a:t> один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кілька</a:t>
            </a:r>
            <a:r>
              <a:rPr lang="ru-RU" sz="2400" dirty="0" smtClean="0"/>
              <a:t> </a:t>
            </a:r>
            <a:r>
              <a:rPr lang="ru-RU" sz="2400" dirty="0" err="1" smtClean="0"/>
              <a:t>службових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файлів</a:t>
            </a:r>
            <a:r>
              <a:rPr lang="ru-RU" sz="2400" dirty="0" smtClean="0"/>
              <a:t> на </a:t>
            </a:r>
            <a:r>
              <a:rPr lang="ru-RU" sz="2400" dirty="0" err="1" smtClean="0"/>
              <a:t>сервері</a:t>
            </a:r>
            <a:endParaRPr lang="ru-RU" sz="2400" dirty="0" smtClean="0"/>
          </a:p>
          <a:p>
            <a:pPr algn="just">
              <a:lnSpc>
                <a:spcPct val="80000"/>
              </a:lnSpc>
              <a:buNone/>
            </a:pPr>
            <a:r>
              <a:rPr lang="ru-RU" sz="2400" dirty="0" smtClean="0"/>
              <a:t>    На </a:t>
            </a:r>
            <a:r>
              <a:rPr lang="ru-RU" sz="2400" dirty="0" err="1" smtClean="0"/>
              <a:t>наступний</a:t>
            </a:r>
            <a:r>
              <a:rPr lang="ru-RU" sz="2400" dirty="0" smtClean="0"/>
              <a:t> день </a:t>
            </a:r>
            <a:r>
              <a:rPr lang="ru-RU" sz="2400" dirty="0" err="1" smtClean="0"/>
              <a:t>користувачі</a:t>
            </a:r>
            <a:r>
              <a:rPr lang="ru-RU" sz="2400" dirty="0" smtClean="0"/>
              <a:t> при </a:t>
            </a:r>
            <a:r>
              <a:rPr lang="ru-RU" sz="2400" dirty="0" err="1" smtClean="0"/>
              <a:t>вході</a:t>
            </a:r>
            <a:r>
              <a:rPr lang="ru-RU" sz="2400" dirty="0" smtClean="0"/>
              <a:t> в мережу </a:t>
            </a:r>
            <a:r>
              <a:rPr lang="ru-RU" sz="2400" dirty="0" err="1" smtClean="0"/>
              <a:t>запускають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заражені</a:t>
            </a:r>
            <a:r>
              <a:rPr lang="ru-RU" sz="2400" dirty="0" smtClean="0"/>
              <a:t> </a:t>
            </a:r>
            <a:r>
              <a:rPr lang="ru-RU" sz="2400" dirty="0" err="1" smtClean="0"/>
              <a:t>файли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сервера,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вірус</a:t>
            </a:r>
            <a:r>
              <a:rPr lang="ru-RU" sz="2400" dirty="0" smtClean="0"/>
              <a:t>, таким чином, </a:t>
            </a:r>
            <a:r>
              <a:rPr lang="ru-RU" sz="2400" dirty="0" err="1" smtClean="0"/>
              <a:t>одержує</a:t>
            </a:r>
            <a:r>
              <a:rPr lang="ru-RU" sz="2400" dirty="0" smtClean="0"/>
              <a:t> доступ на </a:t>
            </a:r>
            <a:r>
              <a:rPr lang="ru-RU" sz="2400" dirty="0" err="1" smtClean="0"/>
              <a:t>комп'ютери</a:t>
            </a:r>
            <a:r>
              <a:rPr lang="ru-RU" sz="2400" dirty="0" smtClean="0"/>
              <a:t> </a:t>
            </a:r>
            <a:r>
              <a:rPr lang="ru-RU" sz="2400" dirty="0" err="1" smtClean="0"/>
              <a:t>користувачів</a:t>
            </a:r>
            <a:r>
              <a:rPr lang="ru-RU" sz="2400" dirty="0" smtClean="0"/>
              <a:t>.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20482" name="Picture 2" descr="&amp;Dcy;&amp;iecy;&amp;lcy;&amp;ocy;&amp;vcy;&amp;ycy;&amp;iecy; &amp;lcy;&amp;yucy;&amp;dcy;&amp;icy; &amp;rcy;&amp;acy;&amp;bcy;&amp;ocy;&amp;tcy;&amp;acy;&amp;yucy;&amp;tcy; &amp;zcy;&amp;acy; &amp;ncy;&amp;ocy;&amp;ucy;&amp;tcy;&amp;bcy;&amp;ucy;&amp;kcy;&amp;acy;&amp;mcy;&amp;icy;, &amp;scy;&amp;ocy;&amp;iecy;&amp;dcy;&amp;icy;&amp;ncy;&amp;iecy;&amp;ncy;&amp;ncy;&amp;ycy;&amp;mcy;&amp;icy; &amp;scy;&amp;iecy;&amp;tcy;&amp;softcy;&amp;yu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60648"/>
            <a:ext cx="1828800" cy="1828800"/>
          </a:xfrm>
          <a:prstGeom prst="rect">
            <a:avLst/>
          </a:prstGeom>
          <a:noFill/>
        </p:spPr>
      </p:pic>
      <p:pic>
        <p:nvPicPr>
          <p:cNvPr id="5" name="Рисунок 4" descr="MC900442094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4437112"/>
            <a:ext cx="3040982" cy="1872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ru-RU" sz="2800" b="1" dirty="0" err="1" smtClean="0">
                <a:solidFill>
                  <a:srgbClr val="FF0000"/>
                </a:solidFill>
              </a:rPr>
              <a:t>Персональні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комп'ютери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«</a:t>
            </a:r>
            <a:r>
              <a:rPr lang="ru-RU" sz="2800" dirty="0" err="1" smtClean="0"/>
              <a:t>загального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користування</a:t>
            </a:r>
            <a:r>
              <a:rPr lang="ru-RU" sz="2800" dirty="0" smtClean="0"/>
              <a:t> </a:t>
            </a:r>
            <a:r>
              <a:rPr lang="ru-RU" sz="2800" b="1" dirty="0" smtClean="0"/>
              <a:t>»</a:t>
            </a:r>
          </a:p>
          <a:p>
            <a:pPr>
              <a:lnSpc>
                <a:spcPct val="80000"/>
              </a:lnSpc>
              <a:buNone/>
            </a:pPr>
            <a:r>
              <a:rPr lang="ru-RU" sz="2800" dirty="0" smtClean="0"/>
              <a:t>      </a:t>
            </a:r>
            <a:r>
              <a:rPr lang="ru-RU" sz="2800" dirty="0" err="1" smtClean="0"/>
              <a:t>Небезпеку</a:t>
            </a:r>
            <a:r>
              <a:rPr lang="ru-RU" sz="2800" dirty="0" smtClean="0"/>
              <a:t> </a:t>
            </a:r>
            <a:r>
              <a:rPr lang="ru-RU" sz="2800" dirty="0" err="1" smtClean="0"/>
              <a:t>становлять</a:t>
            </a:r>
            <a:r>
              <a:rPr lang="ru-RU" sz="2800" dirty="0" smtClean="0"/>
              <a:t> </a:t>
            </a:r>
            <a:r>
              <a:rPr lang="ru-RU" sz="2800" dirty="0" err="1" smtClean="0"/>
              <a:t>також</a:t>
            </a:r>
            <a:endParaRPr lang="ru-RU" sz="2800" dirty="0" smtClean="0"/>
          </a:p>
          <a:p>
            <a:pPr>
              <a:lnSpc>
                <a:spcPct val="80000"/>
              </a:lnSpc>
              <a:buNone/>
            </a:pPr>
            <a:r>
              <a:rPr lang="ru-RU" sz="2800" dirty="0" smtClean="0"/>
              <a:t> </a:t>
            </a:r>
            <a:r>
              <a:rPr lang="ru-RU" sz="2800" dirty="0" err="1" smtClean="0"/>
              <a:t>комп'ютери</a:t>
            </a:r>
            <a:r>
              <a:rPr lang="ru-RU" sz="2800" dirty="0" smtClean="0"/>
              <a:t>, </a:t>
            </a:r>
            <a:r>
              <a:rPr lang="ru-RU" sz="2800" dirty="0" err="1" smtClean="0"/>
              <a:t>встановлені</a:t>
            </a:r>
            <a:r>
              <a:rPr lang="ru-RU" sz="2800" dirty="0" smtClean="0"/>
              <a:t> </a:t>
            </a:r>
            <a:endParaRPr lang="ru-RU" sz="2800" dirty="0" smtClean="0"/>
          </a:p>
          <a:p>
            <a:pPr>
              <a:lnSpc>
                <a:spcPct val="80000"/>
              </a:lnSpc>
              <a:buNone/>
            </a:pPr>
            <a:r>
              <a:rPr lang="ru-RU" sz="2800" dirty="0" smtClean="0"/>
              <a:t>в </a:t>
            </a:r>
            <a:r>
              <a:rPr lang="ru-RU" sz="2800" dirty="0" err="1" smtClean="0"/>
              <a:t>навчальних</a:t>
            </a:r>
            <a:r>
              <a:rPr lang="ru-RU" sz="2800" dirty="0" smtClean="0"/>
              <a:t> закладах.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один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endParaRPr lang="ru-RU" sz="2800" dirty="0" smtClean="0"/>
          </a:p>
          <a:p>
            <a:pPr>
              <a:lnSpc>
                <a:spcPct val="80000"/>
              </a:lnSpc>
              <a:buNone/>
            </a:pPr>
            <a:r>
              <a:rPr lang="ru-RU" sz="2800" dirty="0" err="1" smtClean="0"/>
              <a:t>учнів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приніс</a:t>
            </a:r>
            <a:r>
              <a:rPr lang="ru-RU" sz="2800" dirty="0" smtClean="0"/>
              <a:t> на </a:t>
            </a:r>
            <a:r>
              <a:rPr lang="ru-RU" sz="2800" dirty="0" err="1" smtClean="0"/>
              <a:t>своїх</a:t>
            </a:r>
            <a:r>
              <a:rPr lang="ru-RU" sz="2800" dirty="0" smtClean="0"/>
              <a:t> </a:t>
            </a:r>
            <a:r>
              <a:rPr lang="ru-RU" sz="2800" dirty="0" err="1" smtClean="0"/>
              <a:t>носіях</a:t>
            </a:r>
            <a:r>
              <a:rPr lang="ru-RU" sz="2800" dirty="0" smtClean="0"/>
              <a:t> </a:t>
            </a:r>
            <a:r>
              <a:rPr lang="ru-RU" sz="2800" dirty="0" err="1" smtClean="0"/>
              <a:t>вірус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endParaRPr lang="ru-RU" sz="2800" dirty="0" smtClean="0"/>
          </a:p>
          <a:p>
            <a:pPr>
              <a:lnSpc>
                <a:spcPct val="80000"/>
              </a:lnSpc>
              <a:buNone/>
            </a:pPr>
            <a:r>
              <a:rPr lang="ru-RU" sz="2800" dirty="0" smtClean="0"/>
              <a:t>заразив </a:t>
            </a:r>
            <a:r>
              <a:rPr lang="ru-RU" sz="2800" dirty="0" err="1" smtClean="0"/>
              <a:t>будь-якої</a:t>
            </a:r>
            <a:r>
              <a:rPr lang="ru-RU" sz="2800" dirty="0" smtClean="0"/>
              <a:t> </a:t>
            </a:r>
            <a:r>
              <a:rPr lang="ru-RU" sz="2800" dirty="0" err="1" smtClean="0"/>
              <a:t>навчальний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комп'ютер</a:t>
            </a:r>
            <a:r>
              <a:rPr lang="ru-RU" sz="2800" dirty="0" smtClean="0"/>
              <a:t>, </a:t>
            </a:r>
            <a:endParaRPr lang="ru-RU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ru-RU" sz="2800" dirty="0" smtClean="0"/>
              <a:t>то </a:t>
            </a:r>
            <a:r>
              <a:rPr lang="ru-RU" sz="2800" dirty="0" err="1" smtClean="0"/>
              <a:t>чергову</a:t>
            </a:r>
            <a:r>
              <a:rPr lang="ru-RU" sz="2800" dirty="0" smtClean="0"/>
              <a:t> «заразу» </a:t>
            </a:r>
            <a:r>
              <a:rPr lang="ru-RU" sz="2800" dirty="0" err="1" smtClean="0"/>
              <a:t>отримають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носії</a:t>
            </a:r>
            <a:r>
              <a:rPr lang="ru-RU" sz="2800" dirty="0" smtClean="0"/>
              <a:t> </a:t>
            </a:r>
            <a:r>
              <a:rPr lang="ru-RU" sz="2800" dirty="0" err="1" smtClean="0"/>
              <a:t>всіх</a:t>
            </a:r>
            <a:r>
              <a:rPr lang="ru-RU" sz="2800" dirty="0" smtClean="0"/>
              <a:t> </a:t>
            </a:r>
            <a:r>
              <a:rPr lang="ru-RU" sz="2800" dirty="0" err="1" smtClean="0"/>
              <a:t>інших</a:t>
            </a:r>
            <a:r>
              <a:rPr lang="ru-RU" sz="2800" dirty="0" smtClean="0"/>
              <a:t> </a:t>
            </a:r>
            <a:r>
              <a:rPr lang="ru-RU" sz="2800" dirty="0" err="1" smtClean="0"/>
              <a:t>учнів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працюють</a:t>
            </a:r>
            <a:r>
              <a:rPr lang="ru-RU" sz="2800" dirty="0" smtClean="0"/>
              <a:t> на </a:t>
            </a:r>
            <a:r>
              <a:rPr lang="ru-RU" sz="2800" dirty="0" err="1" smtClean="0"/>
              <a:t>цьому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комп'ютері</a:t>
            </a:r>
            <a:r>
              <a:rPr lang="ru-RU" sz="2800" dirty="0" smtClean="0"/>
              <a:t>. Те </a:t>
            </a:r>
            <a:r>
              <a:rPr lang="ru-RU" sz="2800" dirty="0" smtClean="0"/>
              <a:t>ж </a:t>
            </a:r>
            <a:r>
              <a:rPr lang="ru-RU" sz="2800" dirty="0" err="1" smtClean="0"/>
              <a:t>відноситься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до </a:t>
            </a:r>
            <a:r>
              <a:rPr lang="ru-RU" sz="2800" dirty="0" err="1" smtClean="0"/>
              <a:t>домашніх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комп'ютерів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на них </a:t>
            </a:r>
            <a:r>
              <a:rPr lang="ru-RU" sz="2800" dirty="0" err="1" smtClean="0"/>
              <a:t>працює</a:t>
            </a:r>
            <a:r>
              <a:rPr lang="ru-RU" sz="2800" dirty="0" smtClean="0"/>
              <a:t> </a:t>
            </a:r>
            <a:r>
              <a:rPr lang="ru-RU" sz="2800" dirty="0" err="1" smtClean="0"/>
              <a:t>більше</a:t>
            </a:r>
            <a:r>
              <a:rPr lang="ru-RU" sz="2800" dirty="0" smtClean="0"/>
              <a:t> </a:t>
            </a:r>
            <a:r>
              <a:rPr lang="ru-RU" sz="2800" dirty="0" err="1" smtClean="0"/>
              <a:t>однієї</a:t>
            </a:r>
            <a:r>
              <a:rPr lang="ru-RU" sz="2800" dirty="0" smtClean="0"/>
              <a:t> </a:t>
            </a:r>
            <a:r>
              <a:rPr lang="ru-RU" sz="2800" dirty="0" err="1" smtClean="0"/>
              <a:t>людини</a:t>
            </a:r>
            <a:r>
              <a:rPr lang="ru-RU" sz="2800" dirty="0" smtClean="0"/>
              <a:t>.</a:t>
            </a:r>
          </a:p>
          <a:p>
            <a:pPr>
              <a:lnSpc>
                <a:spcPct val="80000"/>
              </a:lnSpc>
              <a:buNone/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2800" b="1" dirty="0" err="1" smtClean="0">
                <a:solidFill>
                  <a:srgbClr val="FF0000"/>
                </a:solidFill>
              </a:rPr>
              <a:t>Піратське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програмне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забезпечення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2800" b="1" dirty="0" smtClean="0"/>
              <a:t>     </a:t>
            </a:r>
            <a:r>
              <a:rPr lang="ru-RU" sz="2800" dirty="0" err="1" smtClean="0"/>
              <a:t>Нелегальні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копії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програмного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забезпечення</a:t>
            </a:r>
            <a:r>
              <a:rPr lang="ru-RU" sz="2800" dirty="0" smtClean="0"/>
              <a:t>, </a:t>
            </a:r>
            <a:r>
              <a:rPr lang="ru-RU" sz="2800" dirty="0" smtClean="0"/>
              <a:t>як </a:t>
            </a:r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було</a:t>
            </a:r>
            <a:r>
              <a:rPr lang="ru-RU" sz="2800" dirty="0" smtClean="0"/>
              <a:t> </a:t>
            </a:r>
            <a:r>
              <a:rPr lang="ru-RU" sz="2800" dirty="0" err="1" smtClean="0"/>
              <a:t>завжди</a:t>
            </a:r>
            <a:r>
              <a:rPr lang="ru-RU" sz="2800" dirty="0" smtClean="0"/>
              <a:t>, </a:t>
            </a:r>
            <a:r>
              <a:rPr lang="ru-RU" sz="2800" dirty="0" err="1" smtClean="0"/>
              <a:t>є</a:t>
            </a:r>
            <a:r>
              <a:rPr lang="ru-RU" sz="2800" dirty="0" smtClean="0"/>
              <a:t> </a:t>
            </a:r>
            <a:r>
              <a:rPr lang="ru-RU" sz="2800" dirty="0" err="1" smtClean="0"/>
              <a:t>однією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основних</a:t>
            </a:r>
            <a:r>
              <a:rPr lang="ru-RU" sz="2800" dirty="0" smtClean="0"/>
              <a:t> </a:t>
            </a:r>
            <a:r>
              <a:rPr lang="ru-RU" sz="2800" dirty="0" smtClean="0"/>
              <a:t>«зон </a:t>
            </a:r>
            <a:r>
              <a:rPr lang="ru-RU" sz="2800" dirty="0" err="1" smtClean="0"/>
              <a:t>ризику</a:t>
            </a:r>
            <a:r>
              <a:rPr lang="ru-RU" sz="2800" dirty="0" smtClean="0"/>
              <a:t>». Часто </a:t>
            </a:r>
            <a:r>
              <a:rPr lang="ru-RU" sz="2800" dirty="0" err="1" smtClean="0"/>
              <a:t>Піратські</a:t>
            </a:r>
            <a:r>
              <a:rPr lang="ru-RU" sz="2800" dirty="0" smtClean="0"/>
              <a:t> </a:t>
            </a:r>
            <a:r>
              <a:rPr lang="ru-RU" sz="2800" dirty="0" err="1" smtClean="0"/>
              <a:t>копії</a:t>
            </a:r>
            <a:r>
              <a:rPr lang="ru-RU" sz="2800" dirty="0" smtClean="0"/>
              <a:t> на дисках </a:t>
            </a:r>
            <a:r>
              <a:rPr lang="ru-RU" sz="2800" dirty="0" err="1" smtClean="0"/>
              <a:t>містять</a:t>
            </a:r>
            <a:r>
              <a:rPr lang="ru-RU" sz="2800" dirty="0" smtClean="0"/>
              <a:t>  </a:t>
            </a:r>
            <a:r>
              <a:rPr lang="ru-RU" sz="2800" dirty="0" err="1" smtClean="0"/>
              <a:t>файли</a:t>
            </a:r>
            <a:r>
              <a:rPr lang="ru-RU" sz="2800" dirty="0" smtClean="0"/>
              <a:t>, </a:t>
            </a:r>
            <a:r>
              <a:rPr lang="ru-RU" sz="2800" dirty="0" err="1" smtClean="0"/>
              <a:t>заражені</a:t>
            </a:r>
            <a:r>
              <a:rPr lang="ru-RU" sz="2800" dirty="0" smtClean="0"/>
              <a:t> </a:t>
            </a:r>
            <a:r>
              <a:rPr lang="ru-RU" sz="2800" dirty="0" err="1" smtClean="0"/>
              <a:t>найрізноманітнішими</a:t>
            </a:r>
            <a:r>
              <a:rPr lang="ru-RU" sz="2800" dirty="0" smtClean="0"/>
              <a:t> типами </a:t>
            </a:r>
            <a:r>
              <a:rPr lang="ru-RU" sz="2800" dirty="0" err="1" smtClean="0"/>
              <a:t>вірусів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5998440" cy="89614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accent2"/>
                </a:solidFill>
              </a:rPr>
              <a:t>Шляхи </a:t>
            </a:r>
            <a:r>
              <a:rPr lang="ru-RU" sz="3600" dirty="0" err="1" smtClean="0">
                <a:solidFill>
                  <a:schemeClr val="accent2"/>
                </a:solidFill>
              </a:rPr>
              <a:t>проникнення</a:t>
            </a:r>
            <a:r>
              <a:rPr lang="ru-RU" sz="3600" dirty="0" smtClean="0">
                <a:solidFill>
                  <a:schemeClr val="accent2"/>
                </a:solidFill>
              </a:rPr>
              <a:t> </a:t>
            </a:r>
            <a:r>
              <a:rPr lang="ru-RU" sz="3600" dirty="0" err="1" smtClean="0">
                <a:solidFill>
                  <a:schemeClr val="accent2"/>
                </a:solidFill>
              </a:rPr>
              <a:t>вірусів</a:t>
            </a:r>
            <a:endParaRPr lang="ru-RU" dirty="0"/>
          </a:p>
        </p:txBody>
      </p:sp>
      <p:pic>
        <p:nvPicPr>
          <p:cNvPr id="4" name="Picture 4" descr="SRFVIR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76672"/>
            <a:ext cx="277812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Звідси</a:t>
            </a:r>
            <a:r>
              <a:rPr lang="ru-RU" b="1" dirty="0" smtClean="0"/>
              <a:t> </a:t>
            </a:r>
            <a:r>
              <a:rPr lang="ru-RU" b="1" dirty="0" err="1" smtClean="0"/>
              <a:t>випливає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зараження</a:t>
            </a:r>
            <a:r>
              <a:rPr lang="ru-RU" b="1" dirty="0" smtClean="0"/>
              <a:t> </a:t>
            </a:r>
            <a:r>
              <a:rPr lang="ru-RU" b="1" dirty="0" err="1" smtClean="0"/>
              <a:t>комп'ютера</a:t>
            </a:r>
            <a:r>
              <a:rPr lang="ru-RU" b="1" dirty="0" smtClean="0"/>
              <a:t> не </a:t>
            </a:r>
            <a:r>
              <a:rPr lang="ru-RU" b="1" dirty="0" err="1" smtClean="0"/>
              <a:t>відбудеться</a:t>
            </a:r>
            <a:r>
              <a:rPr lang="ru-RU" b="1" dirty="0" smtClean="0"/>
              <a:t>, </a:t>
            </a:r>
            <a:r>
              <a:rPr lang="ru-RU" b="1" dirty="0" err="1" smtClean="0"/>
              <a:t>якщо</a:t>
            </a:r>
            <a:r>
              <a:rPr lang="ru-RU" b="1" dirty="0" smtClean="0"/>
              <a:t>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 </a:t>
            </a:r>
            <a:r>
              <a:rPr lang="ru-RU" dirty="0" err="1" smtClean="0"/>
              <a:t>комп'ютері</a:t>
            </a:r>
            <a:r>
              <a:rPr lang="ru-RU" dirty="0" smtClean="0"/>
              <a:t> </a:t>
            </a:r>
            <a:r>
              <a:rPr lang="ru-RU" dirty="0" err="1" smtClean="0"/>
              <a:t>переписуються</a:t>
            </a:r>
            <a:r>
              <a:rPr lang="ru-RU" dirty="0" smtClean="0"/>
              <a:t> </a:t>
            </a:r>
            <a:r>
              <a:rPr lang="ru-RU" dirty="0" err="1" smtClean="0"/>
              <a:t>тексти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, </a:t>
            </a:r>
            <a:r>
              <a:rPr lang="ru-RU" dirty="0" err="1" smtClean="0"/>
              <a:t>документів</a:t>
            </a:r>
            <a:r>
              <a:rPr lang="ru-RU" dirty="0" smtClean="0"/>
              <a:t>, </a:t>
            </a:r>
            <a:r>
              <a:rPr lang="ru-RU" dirty="0" err="1" smtClean="0"/>
              <a:t>файли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базами </a:t>
            </a:r>
            <a:r>
              <a:rPr lang="ru-RU" dirty="0" err="1" smtClean="0"/>
              <a:t>даних</a:t>
            </a:r>
            <a:r>
              <a:rPr lang="ru-RU" dirty="0" smtClean="0"/>
              <a:t> (СУБД), </a:t>
            </a:r>
            <a:r>
              <a:rPr lang="ru-RU" dirty="0" err="1" smtClean="0"/>
              <a:t>таблиць</a:t>
            </a:r>
            <a:r>
              <a:rPr lang="ru-RU" dirty="0" smtClean="0"/>
              <a:t> </a:t>
            </a:r>
            <a:r>
              <a:rPr lang="ru-RU" dirty="0" err="1" smtClean="0"/>
              <a:t>табличних</a:t>
            </a:r>
            <a:r>
              <a:rPr lang="ru-RU" dirty="0" smtClean="0"/>
              <a:t> </a:t>
            </a:r>
            <a:r>
              <a:rPr lang="ru-RU" dirty="0" err="1" smtClean="0"/>
              <a:t>процесорів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 д. (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файли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програмами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виконується</a:t>
            </a:r>
            <a:r>
              <a:rPr lang="ru-RU" dirty="0" smtClean="0"/>
              <a:t> </a:t>
            </a:r>
            <a:r>
              <a:rPr lang="ru-RU" dirty="0" err="1" smtClean="0"/>
              <a:t>копіювання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дискети</a:t>
            </a:r>
            <a:r>
              <a:rPr lang="ru-RU" dirty="0" smtClean="0"/>
              <a:t> на </a:t>
            </a:r>
            <a:r>
              <a:rPr lang="ru-RU" dirty="0" err="1" smtClean="0"/>
              <a:t>іншу</a:t>
            </a:r>
            <a:r>
              <a:rPr lang="ru-RU" dirty="0" smtClean="0"/>
              <a:t>, в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копіювання</a:t>
            </a:r>
            <a:r>
              <a:rPr lang="ru-RU" dirty="0" smtClean="0"/>
              <a:t> </a:t>
            </a:r>
            <a:r>
              <a:rPr lang="ru-RU" dirty="0" err="1" smtClean="0"/>
              <a:t>зараженого</a:t>
            </a:r>
            <a:r>
              <a:rPr lang="ru-RU" dirty="0" smtClean="0"/>
              <a:t> файлу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копія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буде заражена. </a:t>
            </a:r>
          </a:p>
          <a:p>
            <a:endParaRPr lang="ru-RU" dirty="0"/>
          </a:p>
        </p:txBody>
      </p:sp>
      <p:pic>
        <p:nvPicPr>
          <p:cNvPr id="4" name="Рисунок 3" descr="MC900307726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4509120"/>
            <a:ext cx="2304256" cy="1742427"/>
          </a:xfrm>
          <a:prstGeom prst="rect">
            <a:avLst/>
          </a:prstGeom>
        </p:spPr>
      </p:pic>
      <p:pic>
        <p:nvPicPr>
          <p:cNvPr id="5" name="Рисунок 4" descr="MC900343361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4581128"/>
            <a:ext cx="1796796" cy="17382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4">
      <a:dk1>
        <a:sysClr val="windowText" lastClr="000000"/>
      </a:dk1>
      <a:lt1>
        <a:sysClr val="window" lastClr="FFFFFF"/>
      </a:lt1>
      <a:dk2>
        <a:srgbClr val="3691AA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70</TotalTime>
  <Words>1521</Words>
  <Application>Microsoft Office PowerPoint</Application>
  <PresentationFormat>Экран (4:3)</PresentationFormat>
  <Paragraphs>122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            “Комп’ютерні віруси  ХХІ століття”</vt:lpstr>
      <vt:lpstr>Актуальність проблеми</vt:lpstr>
      <vt:lpstr>Трохи теорії…</vt:lpstr>
      <vt:lpstr>Основними джерелами вірусів є:</vt:lpstr>
      <vt:lpstr>Шляхи проникнення вірусів</vt:lpstr>
      <vt:lpstr>Шляхи проникнення вірусів</vt:lpstr>
      <vt:lpstr>Шляхи проникнення вірусів</vt:lpstr>
      <vt:lpstr>Шляхи проникнення вірусів</vt:lpstr>
      <vt:lpstr>Звідси випливає, що зараження комп'ютера не відбудеться, якщо: </vt:lpstr>
      <vt:lpstr>Основними ранніми ознаками зараження комп'ютера вірусом є: </vt:lpstr>
      <vt:lpstr>Класифікація вірусів:</vt:lpstr>
      <vt:lpstr>Слайд 12</vt:lpstr>
      <vt:lpstr>Мережеві віруси</vt:lpstr>
      <vt:lpstr>Хакерські утиліти та  інші шкідливі програми</vt:lpstr>
      <vt:lpstr>Слайд 15</vt:lpstr>
      <vt:lpstr>Особливості алгоритму роботи</vt:lpstr>
      <vt:lpstr>Особливості алгоритму роботи</vt:lpstr>
      <vt:lpstr>Слайд 18</vt:lpstr>
      <vt:lpstr>Методи захисту</vt:lpstr>
      <vt:lpstr>Антивірусні програми</vt:lpstr>
      <vt:lpstr>Поради щодо використання ативірусних програм</vt:lpstr>
      <vt:lpstr>Використана література: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“Комп’ютерні віруси  ХХІ століття”</dc:title>
  <dc:creator>Пользователь</dc:creator>
  <cp:lastModifiedBy>Пользователь</cp:lastModifiedBy>
  <cp:revision>3</cp:revision>
  <dcterms:created xsi:type="dcterms:W3CDTF">2013-03-03T12:11:23Z</dcterms:created>
  <dcterms:modified xsi:type="dcterms:W3CDTF">2013-03-03T13:21:28Z</dcterms:modified>
</cp:coreProperties>
</file>