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4" r:id="rId4"/>
    <p:sldId id="268" r:id="rId5"/>
    <p:sldId id="258" r:id="rId6"/>
    <p:sldId id="259" r:id="rId7"/>
    <p:sldId id="261" r:id="rId8"/>
    <p:sldId id="262" r:id="rId9"/>
    <p:sldId id="269" r:id="rId10"/>
    <p:sldId id="270" r:id="rId11"/>
    <p:sldId id="271" r:id="rId12"/>
    <p:sldId id="275" r:id="rId13"/>
    <p:sldId id="260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4660"/>
  </p:normalViewPr>
  <p:slideViewPr>
    <p:cSldViewPr>
      <p:cViewPr varScale="1">
        <p:scale>
          <a:sx n="98" d="100"/>
          <a:sy n="98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Національність Інтернет користувачів</a:t>
            </a:r>
          </a:p>
        </c:rich>
      </c:tx>
      <c:layout>
        <c:manualLayout>
          <c:xMode val="edge"/>
          <c:yMode val="edge"/>
          <c:x val="4.6605423046776714E-2"/>
          <c:y val="2.6128784044571172E-2"/>
        </c:manualLayout>
      </c:layout>
    </c:title>
    <c:plotArea>
      <c:layout>
        <c:manualLayout>
          <c:layoutTarget val="inner"/>
          <c:xMode val="edge"/>
          <c:yMode val="edge"/>
          <c:x val="8.0999155037819556E-2"/>
          <c:y val="0.233669509972143"/>
          <c:w val="0.45739018294603351"/>
          <c:h val="0.61550036964342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Національність Інтернет користувачів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Азія</c:v>
                </c:pt>
                <c:pt idx="1">
                  <c:v>Європа</c:v>
                </c:pt>
                <c:pt idx="2">
                  <c:v>Пн Америка</c:v>
                </c:pt>
                <c:pt idx="3">
                  <c:v>Латинська Америка</c:v>
                </c:pt>
                <c:pt idx="4">
                  <c:v>Африка</c:v>
                </c:pt>
                <c:pt idx="5">
                  <c:v>Океанія</c:v>
                </c:pt>
                <c:pt idx="6">
                  <c:v>Австралія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42</c:v>
                </c:pt>
                <c:pt idx="1">
                  <c:v>24.2</c:v>
                </c:pt>
                <c:pt idx="2">
                  <c:v>13.5</c:v>
                </c:pt>
                <c:pt idx="3">
                  <c:v>10.4</c:v>
                </c:pt>
                <c:pt idx="4">
                  <c:v>5.6</c:v>
                </c:pt>
                <c:pt idx="5">
                  <c:v>3.2</c:v>
                </c:pt>
                <c:pt idx="6">
                  <c:v>1.1000000000000001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2115335808763297"/>
          <c:y val="0.16150005966415248"/>
          <c:w val="0.45942983909025442"/>
          <c:h val="0.81279326302564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B844-4853-4264-B442-6664B509E41B}" type="datetimeFigureOut">
              <a:rPr lang="ru-RU" smtClean="0"/>
              <a:t>24.02.2012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D94F7-F4F9-4259-A866-5EED0BB599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225D67-E5FC-4BB4-A791-FEBE810D3491}" type="slidenum">
              <a:rPr lang="ru-RU" sz="1200">
                <a:latin typeface="Arial" charset="0"/>
                <a:cs typeface="Arial" charset="0"/>
              </a:rPr>
              <a:pPr algn="r"/>
              <a:t>11</a:t>
            </a:fld>
            <a:endParaRPr lang="ru-RU" sz="1200">
              <a:latin typeface="Arial" charset="0"/>
              <a:cs typeface="Arial" charset="0"/>
            </a:endParaRPr>
          </a:p>
        </p:txBody>
      </p:sp>
      <p:sp>
        <p:nvSpPr>
          <p:cNvPr id="4915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ижний колонтитул 3"/>
          <p:cNvSpPr txBox="1">
            <a:spLocks noGrp="1"/>
          </p:cNvSpPr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>
                <a:latin typeface="+mn-lt"/>
              </a:rPr>
              <a:t>Хайрулина Анастасия Владиславовна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530584-2287-4124-8B84-1F114C1474F1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A8EE-C8AF-4953-B68F-DF3217F5C299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7B3F-9410-4A2D-942B-F8DD3B954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1E60-4302-4DA3-9120-4309F6ACC622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A84D-8279-4BFB-947F-78FFA2084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ADAC-4894-4A35-9AE2-DC8EA5959E1E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D8F9-ECDE-4E5B-9ACD-B22683C05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026FD-5CCB-489F-9D81-DD22412C7912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DFF4-C3D1-47FF-B3A5-C2B5F302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091C-6ADE-4082-B76E-1548B03DC48A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9D12-0B53-4887-BA65-8406259A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83EC5-AAAC-4079-A71C-571A9E676D4F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2969-44BF-42AC-A507-7AC741B8D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B10B-A20C-4864-A03C-E94365EBC364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7D6D1-D8C0-4034-89F3-A19E9B4D2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3A3C-DE40-4309-8ED1-D58CB0AC308C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4CFB-B13A-4F0E-8E34-28B33A697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1A0E-66AE-4F51-BD27-BA40FD18262D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E972-16A8-499E-AFED-BBD6651EB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CF37E-2183-42BF-B7F7-F776BDE2A0F1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731D-2210-4A27-BD72-D9BAF61F7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0DF7-0BE1-4EA6-BF29-ED2209429D3E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BDC-D413-4F92-A79A-7F59DD7CD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D68B0-6E1A-47C0-8C0A-DC824785CC98}" type="datetimeFigureOut">
              <a:rPr lang="ru-RU"/>
              <a:pPr>
                <a:defRPr/>
              </a:pPr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A92C0-44AD-4601-A304-C2B267B2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waps.com.ua/img/2009/2701_inetpolzov.jp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4508500"/>
            <a:ext cx="2736850" cy="14652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b="1" smtClean="0">
                <a:solidFill>
                  <a:schemeClr val="bg1"/>
                </a:solidFill>
              </a:rPr>
              <a:t>Підготувала</a:t>
            </a:r>
          </a:p>
          <a:p>
            <a:pPr eaLnBrk="1" hangingPunct="1">
              <a:lnSpc>
                <a:spcPct val="90000"/>
              </a:lnSpc>
            </a:pPr>
            <a:r>
              <a:rPr lang="uk-UA" b="1" smtClean="0">
                <a:solidFill>
                  <a:schemeClr val="bg1"/>
                </a:solidFill>
              </a:rPr>
              <a:t>Алєксєєнко </a:t>
            </a:r>
          </a:p>
          <a:p>
            <a:pPr eaLnBrk="1" hangingPunct="1">
              <a:lnSpc>
                <a:spcPct val="90000"/>
              </a:lnSpc>
            </a:pPr>
            <a:r>
              <a:rPr lang="uk-UA" b="1" smtClean="0">
                <a:solidFill>
                  <a:schemeClr val="bg1"/>
                </a:solidFill>
              </a:rPr>
              <a:t>Вероніка</a:t>
            </a:r>
          </a:p>
        </p:txBody>
      </p:sp>
      <p:pic>
        <p:nvPicPr>
          <p:cNvPr id="4" name="Рисунок 3" descr="internet-marke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221088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comp_internet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103066" cy="2420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93096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268760"/>
            <a:ext cx="2515752" cy="252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15616" y="188640"/>
            <a:ext cx="63313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Безпека в Інтернеті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528" y="260350"/>
            <a:ext cx="813784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300" b="1" i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Класифікація </a:t>
            </a:r>
            <a:r>
              <a:rPr lang="uk-UA" sz="3300" b="1" i="1" dirty="0" err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комп</a:t>
            </a:r>
            <a:r>
              <a:rPr lang="en-US" sz="3300" b="1" i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’</a:t>
            </a:r>
            <a:r>
              <a:rPr lang="uk-UA" sz="3300" b="1" i="1" dirty="0" err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ютерні</a:t>
            </a:r>
            <a:r>
              <a:rPr lang="uk-UA" sz="3300" b="1" i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вірусів</a:t>
            </a:r>
            <a:r>
              <a:rPr lang="uk-UA" b="1" i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</a:t>
            </a:r>
            <a:endParaRPr lang="en-US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388" y="908050"/>
            <a:ext cx="44275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9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Троянські віруси</a:t>
            </a:r>
            <a:r>
              <a:rPr lang="uk-UA" sz="1900" b="1" i="1" dirty="0">
                <a:latin typeface="Arial" charset="0"/>
                <a:cs typeface="Times New Roman" pitchFamily="18" charset="0"/>
              </a:rPr>
              <a:t> – це такі комп’ютерні програми, які вміють добре маскуватися під корисні програмні продукти. Вони здатні змінювати інформацію на дисках комп’ютера.</a:t>
            </a:r>
            <a:endParaRPr lang="en-US" sz="1900" b="1" i="1" dirty="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sz="1900" b="1" i="1" dirty="0">
              <a:latin typeface="Arial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9388" y="2924175"/>
            <a:ext cx="44275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9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Віруси –</a:t>
            </a:r>
            <a:r>
              <a:rPr lang="en-US" sz="19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19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невидимки</a:t>
            </a:r>
            <a:r>
              <a:rPr lang="uk-UA" sz="1900" b="1" i="1">
                <a:latin typeface="Arial" charset="0"/>
                <a:cs typeface="Times New Roman" pitchFamily="18" charset="0"/>
              </a:rPr>
              <a:t> можуть виконувати будь-які шкідливі дії, властив</a:t>
            </a:r>
            <a:r>
              <a:rPr lang="uk-UA" sz="1900" b="1" i="1">
                <a:latin typeface="Arial" charset="0"/>
              </a:rPr>
              <a:t>і</a:t>
            </a:r>
            <a:r>
              <a:rPr lang="uk-UA" sz="1900" b="1" i="1">
                <a:latin typeface="Arial" charset="0"/>
                <a:cs typeface="Times New Roman" pitchFamily="18" charset="0"/>
              </a:rPr>
              <a:t> в</a:t>
            </a:r>
            <a:r>
              <a:rPr lang="uk-UA" sz="1900" b="1" i="1">
                <a:latin typeface="Arial" charset="0"/>
              </a:rPr>
              <a:t>і</a:t>
            </a:r>
            <a:r>
              <a:rPr lang="uk-UA" sz="1900" b="1" i="1">
                <a:latin typeface="Arial" charset="0"/>
                <a:cs typeface="Times New Roman" pitchFamily="18" charset="0"/>
              </a:rPr>
              <a:t>русам, але головною їх особливістю є те, що вони повністю або частково ховають свою присутність, перехоплюючи звертання до заражених об’єктів.</a:t>
            </a:r>
            <a:endParaRPr lang="en-US" sz="1900" b="1" i="1">
              <a:latin typeface="Arial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79388" y="5300663"/>
            <a:ext cx="42846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9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Мережні віруси</a:t>
            </a:r>
            <a:r>
              <a:rPr lang="uk-UA" sz="1900" b="1" i="1">
                <a:latin typeface="Arial" charset="0"/>
                <a:cs typeface="Times New Roman" pitchFamily="18" charset="0"/>
              </a:rPr>
              <a:t> поширюються комп</a:t>
            </a:r>
            <a:r>
              <a:rPr lang="en-US" sz="1900" b="1" i="1">
                <a:latin typeface="Arial" charset="0"/>
                <a:cs typeface="Times New Roman" pitchFamily="18" charset="0"/>
              </a:rPr>
              <a:t>’</a:t>
            </a:r>
            <a:r>
              <a:rPr lang="uk-UA" sz="1900" b="1" i="1">
                <a:latin typeface="Arial" charset="0"/>
                <a:cs typeface="Times New Roman" pitchFamily="18" charset="0"/>
              </a:rPr>
              <a:t>ютерними мережами, шукають адреси інших комп</a:t>
            </a:r>
            <a:r>
              <a:rPr lang="en-US" sz="1900" b="1" i="1">
                <a:latin typeface="Arial" charset="0"/>
                <a:cs typeface="Times New Roman" pitchFamily="18" charset="0"/>
              </a:rPr>
              <a:t>’</a:t>
            </a:r>
            <a:r>
              <a:rPr lang="uk-UA" sz="1900" b="1" i="1">
                <a:latin typeface="Arial" charset="0"/>
                <a:cs typeface="Times New Roman" pitchFamily="18" charset="0"/>
              </a:rPr>
              <a:t>ютерів та розсилають ними свої копії.</a:t>
            </a:r>
            <a:endParaRPr lang="en-US" sz="1900" b="1" i="1">
              <a:latin typeface="Arial" charset="0"/>
            </a:endParaRP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650" y="1412776"/>
            <a:ext cx="45783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045C7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  <p:bldP spid="3789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0"/>
            <a:ext cx="7251700" cy="804863"/>
          </a:xfrm>
        </p:spPr>
        <p:txBody>
          <a:bodyPr lIns="91440" rIns="91440" bIns="45720" anchor="ctr">
            <a:normAutofit/>
          </a:bodyPr>
          <a:lstStyle/>
          <a:p>
            <a:pPr eaLnBrk="1" hangingPunct="1"/>
            <a:r>
              <a:rPr lang="ru-RU" sz="4200" b="1" i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Засоби розповсюдження</a:t>
            </a:r>
            <a:endParaRPr lang="ru-RU" sz="420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58888" y="620713"/>
            <a:ext cx="7885112" cy="6021387"/>
          </a:xfrm>
        </p:spPr>
        <p:txBody>
          <a:bodyPr/>
          <a:lstStyle/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Дискети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Найпоширеніший канал зараження в 1980-90 роки. </a:t>
            </a:r>
          </a:p>
          <a:p>
            <a:pPr marL="365125" indent="-282575" eaLnBrk="1" hangingPunct="1"/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Флеш-накопичувачі (флешки)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Флешки - основне джерело зараження для комп'ютерів, не під'єднаних до мережі Інтернет.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Електронна пошта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Наразі один з основних каналів розповсюдження вірусів. </a:t>
            </a:r>
          </a:p>
          <a:p>
            <a:pPr marL="365125" indent="-282575" eaLnBrk="1" hangingPunct="1"/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Системи обміну миттєвими повідомленнями</a:t>
            </a:r>
          </a:p>
          <a:p>
            <a:pPr marL="365125" indent="-282575" eaLnBrk="1" hangingPunct="1"/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Веб-сторінки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Зараження через Інтернет-сторінки. </a:t>
            </a:r>
          </a:p>
          <a:p>
            <a:pPr marL="365125" indent="-282575" eaLnBrk="1" hangingPunct="1"/>
            <a:endParaRPr lang="ru-RU" sz="2000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5125" indent="-282575" eaLnBrk="1" hangingPunct="1"/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Інтернет та локальні мережі (черв'яки)</a:t>
            </a:r>
            <a:b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Черви - вид вірусів, які проникають на комп'ютер-жертву без участі користувача. </a:t>
            </a:r>
            <a:endParaRPr lang="ru-RU" sz="2000" i="1" smtClean="0"/>
          </a:p>
        </p:txBody>
      </p:sp>
      <p:pic>
        <p:nvPicPr>
          <p:cNvPr id="11267" name="Picture 3" descr="C:\Program Files\Microsoft Office\CLIPART\PUB60COR\PH02746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14605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School101\Desktop\вирусы\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924175"/>
            <a:ext cx="9286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F:\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229225"/>
            <a:ext cx="9461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:\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933825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F:\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773238"/>
            <a:ext cx="11953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5112568" cy="51845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1.Не </a:t>
            </a:r>
            <a:r>
              <a:rPr lang="ru-RU" sz="2400" b="1" dirty="0" err="1" smtClean="0"/>
              <a:t>відкривайте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підозрілі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повідомлення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Натомість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відразу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видаляйте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en-US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2.Ніколи не </a:t>
            </a:r>
            <a:r>
              <a:rPr lang="ru-RU" sz="2400" b="1" dirty="0" err="1" smtClean="0"/>
              <a:t>відповідайте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небажану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пошту</a:t>
            </a:r>
            <a:r>
              <a:rPr lang="ru-RU" sz="2400" b="1" dirty="0" smtClean="0"/>
              <a:t>. </a:t>
            </a:r>
            <a:endParaRPr lang="ru-RU" sz="2400" dirty="0" smtClean="0"/>
          </a:p>
          <a:p>
            <a:r>
              <a:rPr lang="ru-RU" sz="2400" b="1" dirty="0" smtClean="0"/>
              <a:t>3.Використовуйте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фільтр</a:t>
            </a:r>
            <a:r>
              <a:rPr lang="ru-RU" sz="2400" b="1" dirty="0" smtClean="0"/>
              <a:t> спаму.</a:t>
            </a:r>
            <a:endParaRPr lang="ru-RU" sz="2400" dirty="0" smtClean="0"/>
          </a:p>
          <a:p>
            <a:r>
              <a:rPr lang="ru-RU" sz="2400" b="1" dirty="0" smtClean="0"/>
              <a:t>4.Використовуйте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нову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родинну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smtClean="0"/>
              <a:t>адресу </a:t>
            </a:r>
            <a:r>
              <a:rPr lang="ru-RU" sz="2400" b="1" dirty="0" err="1" smtClean="0"/>
              <a:t>електронної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пошти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запитів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Інтернеті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5.Ніколи не </a:t>
            </a:r>
            <a:r>
              <a:rPr lang="ru-RU" sz="2400" b="1" dirty="0" err="1" smtClean="0"/>
              <a:t>пересилайте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</a:t>
            </a:r>
            <a:r>
              <a:rPr lang="ru-RU" sz="2400" b="1" u="sng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ланцюгові</a:t>
            </a:r>
            <a:r>
              <a:rPr lang="ru-RU" sz="2400" b="1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</a:t>
            </a:r>
            <a:r>
              <a:rPr lang="ru-RU" sz="2400" b="1" dirty="0" err="1" smtClean="0"/>
              <a:t>повідомлення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електронної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пошти</a:t>
            </a:r>
            <a:r>
              <a:rPr lang="ru-RU" sz="2400" b="1" dirty="0" smtClean="0"/>
              <a:t>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85689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користування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MediaHan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1628800"/>
            <a:ext cx="1240396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MediaHand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068960"/>
            <a:ext cx="1368152" cy="1429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188640"/>
            <a:ext cx="629345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/>
                <a:solidFill>
                  <a:schemeClr val="accent3"/>
                </a:solidFill>
                <a:latin typeface="+mn-lt"/>
              </a:rPr>
              <a:t>Захистіть свій </a:t>
            </a:r>
            <a:r>
              <a:rPr lang="uk-UA" sz="4400" b="1" dirty="0" err="1">
                <a:ln/>
                <a:solidFill>
                  <a:schemeClr val="accent3"/>
                </a:solidFill>
                <a:latin typeface="+mn-lt"/>
              </a:rPr>
              <a:t>комп</a:t>
            </a:r>
            <a:r>
              <a:rPr lang="en-US" sz="4400" b="1" dirty="0">
                <a:ln/>
                <a:solidFill>
                  <a:schemeClr val="accent3"/>
                </a:solidFill>
                <a:latin typeface="+mn-lt"/>
              </a:rPr>
              <a:t>`</a:t>
            </a:r>
            <a:r>
              <a:rPr lang="uk-UA" sz="4400" b="1" dirty="0" err="1">
                <a:ln/>
                <a:solidFill>
                  <a:schemeClr val="accent3"/>
                </a:solidFill>
                <a:latin typeface="+mn-lt"/>
              </a:rPr>
              <a:t>ютер</a:t>
            </a:r>
            <a:endParaRPr lang="ru-RU" sz="44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684213" y="1557338"/>
            <a:ext cx="3960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 i="1">
                <a:solidFill>
                  <a:schemeClr val="bg1"/>
                </a:solidFill>
              </a:rPr>
              <a:t>Для виявлення і лікування комп’ютера від вірусів створюють спеціальні</a:t>
            </a:r>
            <a:r>
              <a:rPr lang="uk-UA" sz="2200" i="1"/>
              <a:t> </a:t>
            </a:r>
            <a:r>
              <a:rPr lang="uk-UA" sz="2200" b="1" i="1">
                <a:solidFill>
                  <a:srgbClr val="FF0000"/>
                </a:solidFill>
              </a:rPr>
              <a:t>антивірусні програми</a:t>
            </a:r>
            <a:r>
              <a:rPr lang="uk-UA" sz="2200" i="1">
                <a:solidFill>
                  <a:srgbClr val="FF0000"/>
                </a:solidFill>
              </a:rPr>
              <a:t>.</a:t>
            </a:r>
            <a:endParaRPr lang="ru-RU" sz="2200" i="1">
              <a:solidFill>
                <a:srgbClr val="FF0000"/>
              </a:solidFill>
            </a:endParaRPr>
          </a:p>
        </p:txBody>
      </p:sp>
      <p:pic>
        <p:nvPicPr>
          <p:cNvPr id="1945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341438"/>
            <a:ext cx="2325687" cy="5040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9941" name="Picture 5" descr="14796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942" name="Picture 6" descr="security_norton_5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573463"/>
            <a:ext cx="2084387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395922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300" b="1" smtClean="0"/>
              <a:t>Діти </a:t>
            </a:r>
            <a:r>
              <a:rPr lang="uk-UA" sz="2300" b="1" smtClean="0">
                <a:solidFill>
                  <a:srgbClr val="FF0000"/>
                </a:solidFill>
              </a:rPr>
              <a:t>з</a:t>
            </a:r>
            <a:r>
              <a:rPr lang="uk-UA" sz="2300" b="1" smtClean="0"/>
              <a:t> </a:t>
            </a:r>
            <a:r>
              <a:rPr lang="uk-UA" sz="2300" b="1" smtClean="0">
                <a:solidFill>
                  <a:srgbClr val="FF0000"/>
                </a:solidFill>
              </a:rPr>
              <a:t>7-10</a:t>
            </a:r>
            <a:r>
              <a:rPr lang="uk-UA" sz="2300" b="1" smtClean="0"/>
              <a:t> років -15-25 хвилин;</a:t>
            </a:r>
            <a:br>
              <a:rPr lang="uk-UA" sz="2300" b="1" smtClean="0"/>
            </a:br>
            <a:endParaRPr lang="ru-RU" sz="2300" smtClean="0"/>
          </a:p>
          <a:p>
            <a:pPr eaLnBrk="1" hangingPunct="1">
              <a:lnSpc>
                <a:spcPct val="80000"/>
              </a:lnSpc>
            </a:pPr>
            <a:r>
              <a:rPr lang="uk-UA" sz="2300" b="1" smtClean="0"/>
              <a:t>Діти </a:t>
            </a:r>
            <a:r>
              <a:rPr lang="uk-UA" sz="2300" b="1" smtClean="0">
                <a:solidFill>
                  <a:srgbClr val="FF0000"/>
                </a:solidFill>
              </a:rPr>
              <a:t>з 11-14</a:t>
            </a:r>
            <a:r>
              <a:rPr lang="uk-UA" sz="2300" b="1" smtClean="0"/>
              <a:t> років- від 30 до 40 хвилин;</a:t>
            </a:r>
            <a:br>
              <a:rPr lang="uk-UA" sz="2300" b="1" smtClean="0"/>
            </a:br>
            <a:endParaRPr lang="ru-RU" sz="2300" smtClean="0"/>
          </a:p>
          <a:p>
            <a:pPr eaLnBrk="1" hangingPunct="1">
              <a:lnSpc>
                <a:spcPct val="80000"/>
              </a:lnSpc>
            </a:pPr>
            <a:r>
              <a:rPr lang="uk-UA" sz="2300" b="1" smtClean="0"/>
              <a:t>Підліткам </a:t>
            </a:r>
            <a:r>
              <a:rPr lang="uk-UA" sz="2300" b="1" smtClean="0">
                <a:solidFill>
                  <a:srgbClr val="FF0000"/>
                </a:solidFill>
              </a:rPr>
              <a:t>до 16 </a:t>
            </a:r>
            <a:r>
              <a:rPr lang="uk-UA" sz="2300" b="1" smtClean="0"/>
              <a:t>років - не більше 2-х годин;</a:t>
            </a:r>
            <a:br>
              <a:rPr lang="uk-UA" sz="2300" b="1" smtClean="0"/>
            </a:br>
            <a:endParaRPr lang="ru-RU" sz="2300" smtClean="0"/>
          </a:p>
          <a:p>
            <a:pPr eaLnBrk="1" hangingPunct="1">
              <a:lnSpc>
                <a:spcPct val="80000"/>
              </a:lnSpc>
            </a:pPr>
            <a:r>
              <a:rPr lang="uk-UA" sz="2300" b="1" smtClean="0"/>
              <a:t>Підліткам </a:t>
            </a:r>
            <a:r>
              <a:rPr lang="uk-UA" sz="2300" b="1" smtClean="0">
                <a:solidFill>
                  <a:srgbClr val="FF0000"/>
                </a:solidFill>
              </a:rPr>
              <a:t>старше 16</a:t>
            </a:r>
            <a:r>
              <a:rPr lang="uk-UA" sz="2300" b="1" smtClean="0"/>
              <a:t> років - 2- 4 години з </a:t>
            </a:r>
            <a:r>
              <a:rPr lang="ru-RU" sz="2300" b="1" smtClean="0"/>
              <a:t>перервами </a:t>
            </a:r>
            <a:r>
              <a:rPr lang="uk-UA" sz="2300" b="1" smtClean="0"/>
              <a:t>;</a:t>
            </a:r>
            <a:endParaRPr lang="ru-RU" sz="23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300" smtClean="0"/>
          </a:p>
        </p:txBody>
      </p:sp>
      <p:pic>
        <p:nvPicPr>
          <p:cNvPr id="5" name="il_fi" descr="http://www.waps.com.ua/img/2009/2701_inetpolzov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219700" y="1268413"/>
            <a:ext cx="2514600" cy="1962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AutoShape 4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AutoShape 6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AutoShape 8" descr="data:image/jpg;base64,/9j/4AAQSkZJRgABAQAAAQABAAD/2wCEAAkGBhQSERUUEhQVFRQWFBoXFRQXFxQXFRcYFxcXFBcYGBYXHSYfFxolGRcXHy8gIycpLC4uFR49NTAqNSYrLikBCQoKDgwOGg8PGiwfHx8pLCksKSksKSwpKSwsKikpKSkpKSkpKSkpLCksKSkpKSkpKSksKSkpLCwpLCkpLCksKf/AABEIAJUAiAMBIgACEQEDEQH/xAAcAAAABwEBAAAAAAAAAAAAAAAAAgMEBQYHAQj/xAA/EAACAQIEBAMGBAELBQEAAAABAgMAEQQSITEFBkFRB2FxEyIyQoGRI1KhsRQzNENTYnJzgqLB0RUkg5LhJf/EABoBAAIDAQEAAAAAAAAAAAAAAAMFAQIEAAb/xAAmEQACAgICAQQBBQAAAAAAAAAAAQIRAyEEEjETIkFRBRQjMjNh/9oADAMBAAIRAxEAPwB1wDjnEsOpixGJJnQkPFMivYdCHFi6kahgSNanjz9ilF2iw7ADVs7p97i1qtXHuWocWo9oCrr8EqG0iHyPbyNxVIxXLM8E0YnUS4YSBnmQa5V1AkiG1za5FxWZOzbB4nGpLZFcd5vmx8MkckkeGiF0dYmLtISNLt1Qn5RqdqqnDcJKkT4dmli/EEjxXsgbKPZ3XcMLBiPMX1FafzNjsPhcPNjIsJHEwU+yndFDNK2iZI9zrrc2261nXD4WWMZyWkf35GOpZ31Yn9qvVEJqSpI0XgvMGJxqQyQQgTwlosQ8hCw6gXAsczX917AVYP4KGFxNi5leYD3WkICp39lHf3dt9W03rPOTuYf4PEgubQS2WU9FYaJJ5W2Pka1p8BGXzmNC9rZioLWG2pqstAZx6sq/Maw4+LKsE8mXWPERoFKN0ymQgsO4AsazOMkkqwKyIbOhFmU+h6Het3OJXNlzLm6LmGb6Deqj4hctCSM4qMWmhUlrf0sa6sh8wNQe4tQMkeyLY59XRnBoDa527naojiPM6DSEBz+c3yC/Ybk/pUMhlxMgUsTffoqjvbagLHfkaQwya7PwWVeILISsPvEfE/yL9fmPkKNiIwI36m2pO5pTDYVY1CILKPuT3PnXMX8BHew+5ArXGCgjLLbHBNCusutFpe5Bep00L1yhaoODXoUWhUnUbHx7FTRI0sbRZETMUdWuxHQMDpc2A0pu/MvsjGuJiZGksF9neXUgXBVRmFr726U0GJfiSKYSYcLmDiYgGSYKbjIh+FCRu+pttR+Y8VFw3Bz4hdZMtg7ks7u2iAselze21MaoWJW6Mu8R+av+oY+PDx39hA5zXBGaRfjNj2tl17nvRGbW/nVa5aQtM7scxCksTuWdtT6nWrBijZD5WP2N6vF3sYZIenUUGZAwIOoIsf2qycN56w8WHWPHYjEK8QyLHGT+Mg+FiVF83yn3hsKpsnF44VGY3Y65V1Opvr2qA4rxUz5fdChSba3bXufpUSkkWx8aWZ+NGi43xTwATLDgGbzcqjDzDglr37Gq5x/xSxeIwzYfREY2LAkytH0jZuvmdyB61UKJe59KB3YwXBww/wBZ1T2qZ4JxeOJcrKwJNy419BbcWqHKUnJLl32qIvejTmgulS0i5R8TSXSM3HYfGfQHYedO5l+Ad3GnkNT9qoC4kk3QEHodqmeGcySqwM4zqARcWDC/XzozdxaYonh37Not5oprsThlVl1VgCPQ0bLSp+S6E710GukUW1d2J62dNCgDQqexXqzWuRB/+bhP8BP2qg+PHGP5thQd80zjyHuRj75z9KieUvE1cM+Bjdj7FYGgxA1IUiQmOQDyB1t0PkKi/FvF+14pIQbqsUQU3uLZc1x5XJNM3pWA4+CX6hKSI7lYaSnzUfoTTvmGXLh2HViFH3uf0Bpnyq38qP7p/cU05hxmeUINo9PVj8X2GlcnUDbLE58iiLCgUi+KA86NKL6dOtDKF2oSryxhPstQ0vsbPLI2wsKc4aKw13oLOOlK1MpOqopgxR7d+3ZgorCjUfD4VpHSNLZpHVFubC7sFFz0FzVEasj6xbY1aa1Kq1xU5DgOHx4PHR4xmGPikKwgZ7HKctlsMpBN75tbbVWeGIzKxAJVRdj0UEhQT9dKPLFqxPh5yeTpWjSOCr/20P8Ac/3NOHjpDl9ScJC3SxX6qxFqeWpflg07BOScmhC9BkpR1vSd7ULyddBCtClCL0KrQRMzorQzEnUk7DXXQaAV0mk45Lk0wV0NpdVJfY/4fxMwlyBcsmVfJr6H6a0zJsO9AjWuNvU3ojolJyDohJAAJYkAAakk6AAdSTUvx7kp8PicLh5ZQkmICF7j3Ys75ACb+9YanarV4LcCSbGPM4uMOgKA7Z2NgfoAfvVo8aOQ5cYkeIw6l5IVKPGPidCbgr3YG+m5B++jFBVYm5/Jff04+EZH4hcrJwzGCGKf2wMauSbZkJJGVrG17DN6MKj4ZLiksDynip5vYxwStJexUo6lehLlh7gHUnarXztyevDnw0V7u2HDSm5IMmYhit+nT6VOaKasH+OzOGTq/DK3ejxylCGU2ZSGU+anMD9xSuBwEk0ixQo0kjbKouf/AIPM1pXAvAt3AbGTezv/AEUVmYernS/oKzwi7sb8nlY8cXGQXmzwobiTrj8C8QGIVZHjkJUBiurKyg7kWINtajsfynFwfh2IjxEqPjcUqosceyKrZr66kXFyxA2sKvXEcLhuG4X+GHFZMKgByKTDJKtzc5QEz216bdxWGcVkBncrM+JF9J3DBm9Q+tapS0ee48Iyye50iT5f5lkwt1sJImN2jPf8yH5T+hq3YTiMGIBMD6jeNtHW/l19RWbLJepXliWVcVH7F0Vn9z8QXja+oVrai56is6d+2Q25XGjKPqYy7n9aKyXqXlwecAsuR7e8oNwD116jzphJhWFAy8Zx2hbizp6Yzy2oUsy0KyM1oy2WfXbSjR7k+dDQiuQpY26GmbqgmHLKeW2K3rg1NCQaUZFsKF8DXblRIcG45PhJRLh5Cj7HqrDsynRhWncI8eFygYrDNm6vCwKnzyNqPuayOhVo5JRA5+FjzO2tmycR8eYQv4GGmd+ntCqKO17Ek1lvMHMk+Nm9tiGBYCyqosqLe9lHr3qNpfA4QyyRxDeSRUH+Zgv+9WeRy0Chw8XHTmvg3jwo5XXDYJJWX8acB3Y7hTqieQA1t3Jqk+KfiJi1xUuEhY4eOKwZ10kkuoe4f5F1sLVtMMARVUbKAo8gBYftWa+M3h82MiGKwylp41s6LvJGNdBuWXoOoJ8qLBq6POTk5ScmYZLjFuSSWY7nck9yx3pF+IH5RbzOtNXjIJVgQwNipBBB7EHan3A+CyYqURRDWxZ3OixourO56KB1o1Ir2b8BcDckk61IxE5lt8WZbeuYWpNYFQkISVubEixI6G3S+9ql+WOH+2xUa9FPtGPYJr+9h9ayP3T0ekxR9HjPt9GtTjU96azW7/Sk5Zi2tzqb0TJ96ZqOqZ5Tt7rQ2mgvsKFOstdrNLiY27NCzzRjBXtSYksRekY8Z33pZlDCgONeTbCfWSaFpqOpokLXGvpRr2oL+j0OOSdT+w9CgKFVD3fgFX/wc5cM2N/iGH4eHBINtDIwygfQEn7VT+A8EkxmISCL4nO/RVHxMfICvSvAOBx4OBIIRZEG/VjuWY9STrV4r5FH5Hk9Y+mvkkaF6FZ9zfzK2Iz4fDuY4RdZZxu52McZvovQt9qukI4wcnSI/wAQ+aeFOxjlwwxkimzvGApTuPbC2ZtvdBI77VTuc8bBhVOAwELwI6pJiWkDe2ckBkjJbXIAQdNLn1uJOVxIoXBoWnDC6x3aJrH4iTpHtffvUr4ycLVTh8TIRHiZUCSQg5lIQfGG6WvbtqO2pXJ1o1YscIZYqRmxNqsPK/ERAGJ0Z7Xv0A1Av01N/tVfgjLsoVSzMcqIBdmY7WHWtd5R8GQQJOIkknbDKbKP8Rhqx8hp3rsSUPdIP+Q5Xf8Abh4GuE4kkgFjduygsfstLJLva9xupBDD6HWtT4fwyKBAkMaRqBYBFA/aovmnlr+KUMhCTp8DHZh1R+6n9KP+oTdMT+nRSEkBoUgylHaORSsifEh3F9iPzKehoUbz4IMUlizetJwuwNutOjER/wA0eNbt6Vg7a2M8OJ5JpIVRLUau1wms92elUVFUX/k3k3DcVwrBW9hi4PdLLqkin4GZD16Ei23nUbxfws4hhyfwfbqPnhOb/QbN+hrvhXxX2HE4dfdlvE3nmF1/1AV6INF00Ic+bLx8rUXo81cr8VxHDcWkxw0xsCjxmNwSjb2NtG6ivQEHNGHdUYORnAIBRwRcXsRb3SOt6lcxoE11qjDmyvLLs1sbLiI5lZUkBupByN7wuLadQahMByHgsOFvHmy7NM5f9GOX9KmcbwuOW2ddRswJVh6MutIry7h9bxhidy5Z7+uYmpTQFWvAReLwJ7kAzkfJCtwPUj3R96y3xg5anYLxCT5GEbQghlji1yNe2rFjdvUdq2SOIKLKAo7AAD7CmPH44mwsy4gExMhElgWIU6FrAE6b36W8qtGWzlp2ZD4GcPV8VPO4XMiKkINrqXuzEX65Rb0Jrbr15/5TnfhXF0hmYGIvlz/I6SKVilU9iCNfM1tnFZZRLAFUGIyAMdcyHUg22Knby/bpWwmaKUrXhkpeu1yu0NgyH5h5aTFKLnJKt/Zyge8vkfzKeoNCpDHYsRoXIJAte2pAvYtbsNz6V2iKbRWjy2kYpmygM1u9OVbWmxOretDl4HPA/sO1w0BXR9ydh1Pp50JD2TSWxzwjFCLEQSsSFjmjdiNwquC1h10vXpeDmSOYA4a84YXDR2yAHu50B8t/tWcch+EAss/EBroy4Y7DqDL3P9n79q1mKIKAqgKoFgAAAB5CjLS2eY52WGXJcfgbRcS/EEcilHYXUE3Vrb5W6kdRvTym3EOHrMhRrjqrKbOjDZlPQg014bxBs/sJ9JlFwwFlmUfOvY/mXp6V2mYSToCgKgeNc8YTCkq8oaQf0UQMknpZdF/zECuUGybJ6iyShQWYhVG7MQAPUnSsx4j4l4uTTDwx4dToHmOeT1CLp96oOL4k8mIP/UnkxAvZWdm9mv8A41soH0+9aIYGUciH4+A+LmjwzNNEkjLAVuyKhOYBW2CgkgelajybzZxDE4rCQT+xWJFOcLcySFEIBYnRdSugqDfB3QeyAydMoAFvICjct8XGDxkcsgOQZkkP5VcWzfQi/peivCkmWnnc0o/Rt4FMOIY1opEY2MLe4x6oxPutfqp0U9tPOnqSBgCpBBFwRsQdQRUfzE//AG7L80hWNR/achR9tT9KxVs4kiO9driiwA7C16FddEnk1ZRa/SkYze57mnPFeATYWQRzpkJGZdQQwvuCNDam61E2P+Dh6vtYa9bJ4R8hRiFMdMM8r6xKR7sa3IDDux79KxlhpW1eF3OsLRTiZkgWFYVUO4X8NY8l/e/tKx0/MK7GiPycpKKS8GlPKAQCbZjYeZtf9hR6zviniNBNjMJHhjI4/iVV3y2iIa66X1LXO9gN60WrSjXkQJgpjxThgmTLcqynNHIPijcbMO/mOovT6uWqqdEsyHmrHY8SmHFzMq7IIQYoZR1OYak91vpUNAgQWUBR1sNb+Z3NbbxLhMWIjMcyK6HoRsehB3U+Yqg8Z8OJYvewre1X+rcgSD+6+zfW1bMWRfIOSKpekp4FcZWGahY3ZSCrKbMrCzKexHSlYomO1ar+ihG4XEy4P4V9pD1X5h6VKw4mLELmSxvuOo9R0pVcFfcGqxxmD+HmEkLZWOuUfrfy8qmiDReU+cThFEEyu8A/knUZnjH5GXdl7EbftO8J5vgxWLtITEY/5uktlzkghpO2YDQL0BPfTIl5wd1sllPzEb/Q9KiMcjyG7szepoTwKW0W7Ueiuaua4eHwmWc6nSOMWzyN2UH99hQrziuDubsWYjYsxYjyGY6ChULjL5O7Gw8d4DHjITFJuPeRx8SNbceXcdaw12y3G9iRf0NqFCsM0POFJpExwbgXt1zM5A/KBr/7E/7U6m4ZFGfdQX7nU/ehQrRhijHzcknpskuWYs2OwinY4mP9CW/cV6GoUKrnMUAVy1ChWZBApk1A7gn7W/5o1ChXEGcc34VW4hIT/URH1N3F6guI4wQqSFBt0oUKa4f4gJeSoY7maaS63yqei/8ANRjtffWhQo5DG2IwoAzKbHy2NDA8QY6Gu0Kp8k/BJXoUKFXKn//Z"/>
          <p:cNvSpPr>
            <a:spLocks noChangeAspect="1" noChangeArrowheads="1"/>
          </p:cNvSpPr>
          <p:nvPr/>
        </p:nvSpPr>
        <p:spPr bwMode="auto">
          <a:xfrm>
            <a:off x="63500" y="-687388"/>
            <a:ext cx="1295400" cy="141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8" name="Picture 10" descr="http://i45.beon.ru/44/1/990144/1/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644900"/>
            <a:ext cx="2127250" cy="2339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11560" y="188640"/>
            <a:ext cx="799288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Слідкуйте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за часом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33" y="194990"/>
            <a:ext cx="6840760" cy="25922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i="1" dirty="0" smtClean="0">
                <a:solidFill>
                  <a:schemeClr val="accent6">
                    <a:lumMod val="75000"/>
                  </a:schemeClr>
                </a:solidFill>
              </a:rPr>
              <a:t>Що таке </a:t>
            </a:r>
            <a:r>
              <a:rPr lang="uk-UA" sz="2700" i="1" dirty="0" err="1" smtClean="0">
                <a:solidFill>
                  <a:schemeClr val="accent6">
                    <a:lumMod val="75000"/>
                  </a:schemeClr>
                </a:solidFill>
              </a:rPr>
              <a:t>інтернет</a:t>
            </a:r>
            <a:r>
              <a:rPr lang="uk-UA" sz="2700" i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200" dirty="0" smtClean="0"/>
              <a:t>Інтернет - це всесвітня комп'ютерна мережа, що</a:t>
            </a:r>
            <a:br>
              <a:rPr lang="uk-UA" sz="2200" dirty="0" smtClean="0"/>
            </a:br>
            <a:r>
              <a:rPr lang="uk-UA" sz="2200" dirty="0" smtClean="0"/>
              <a:t>об'єднує різні мережі та окремі</a:t>
            </a:r>
            <a:br>
              <a:rPr lang="uk-UA" sz="2200" dirty="0" smtClean="0"/>
            </a:br>
            <a:r>
              <a:rPr lang="uk-UA" sz="2200" dirty="0" smtClean="0"/>
              <a:t>комп'ютери.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(вони </a:t>
            </a:r>
            <a:r>
              <a:rPr lang="ru-RU" sz="2200" dirty="0" err="1" smtClean="0"/>
              <a:t>називаються</a:t>
            </a:r>
            <a:r>
              <a:rPr lang="uk-UA" sz="2200" dirty="0" smtClean="0"/>
              <a:t> </a:t>
            </a:r>
            <a:r>
              <a:rPr lang="uk-UA" sz="2200" dirty="0" err="1" smtClean="0"/>
              <a:t>хост</a:t>
            </a:r>
            <a:r>
              <a:rPr lang="uk-UA" sz="2200" dirty="0" smtClean="0"/>
              <a:t> – комп'ютерами, від англ.</a:t>
            </a:r>
            <a:r>
              <a:rPr lang="ru-RU" sz="2200" dirty="0" smtClean="0"/>
              <a:t> </a:t>
            </a:r>
            <a:r>
              <a:rPr lang="ru-RU" sz="2200" dirty="0" err="1" smtClean="0"/>
              <a:t>Host</a:t>
            </a:r>
            <a:r>
              <a:rPr lang="uk-UA" sz="2200" dirty="0" smtClean="0"/>
              <a:t>- хазяїн ).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rot="10800000" flipV="1">
            <a:off x="1258888" y="3357563"/>
            <a:ext cx="792162" cy="504825"/>
          </a:xfrm>
          <a:prstGeom prst="straightConnector1">
            <a:avLst/>
          </a:prstGeom>
          <a:noFill/>
          <a:ln w="9525">
            <a:solidFill>
              <a:srgbClr val="943634"/>
            </a:solidFill>
            <a:round/>
            <a:headEnd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3419475" y="3357563"/>
            <a:ext cx="792163" cy="504825"/>
          </a:xfrm>
          <a:prstGeom prst="straightConnector1">
            <a:avLst/>
          </a:prstGeom>
          <a:noFill/>
          <a:ln w="9525">
            <a:solidFill>
              <a:srgbClr val="943634"/>
            </a:solidFill>
            <a:round/>
            <a:headEnd/>
            <a:tailEnd type="triangle" w="med" len="med"/>
          </a:ln>
        </p:spPr>
      </p:cxn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 rot="10800000" flipV="1">
            <a:off x="250825" y="386080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i="1">
                <a:solidFill>
                  <a:srgbClr val="1F497D"/>
                </a:solidFill>
              </a:rPr>
              <a:t>зв'язок комп'ютерів між собою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59113" y="3860800"/>
            <a:ext cx="35274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628452" anchor="ctr">
            <a:spAutoFit/>
          </a:bodyPr>
          <a:lstStyle/>
          <a:p>
            <a:r>
              <a:rPr lang="uk-UA" i="1">
                <a:solidFill>
                  <a:srgbClr val="1F497D"/>
                </a:solidFill>
              </a:rPr>
              <a:t>забезпечення користувача необхідною інформацією і послугами</a:t>
            </a:r>
            <a:endParaRPr lang="uk-UA" i="1"/>
          </a:p>
          <a:p>
            <a:pPr eaLnBrk="0" hangingPunct="0"/>
            <a:r>
              <a:rPr lang="uk-UA" sz="1100" b="1">
                <a:solidFill>
                  <a:srgbClr val="1F497D"/>
                </a:solidFill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lang="uk-UA" sz="1100" b="1">
                <a:solidFill>
                  <a:srgbClr val="1F497D"/>
                </a:solidFill>
                <a:latin typeface="Helvetica"/>
                <a:ea typeface="Calibri" pitchFamily="34" charset="0"/>
                <a:cs typeface="Times New Roman" pitchFamily="18" charset="0"/>
              </a:rPr>
            </a:br>
            <a:endParaRPr lang="uk-UA" sz="1100" b="1">
              <a:solidFill>
                <a:srgbClr val="1F497D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" name="Рисунок 1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437112"/>
            <a:ext cx="2466667" cy="1847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untitlff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31" y="4722416"/>
            <a:ext cx="2304257" cy="1811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204864"/>
            <a:ext cx="2448272" cy="1586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6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300" b="1" i="1">
                <a:latin typeface="Calibri" pitchFamily="34" charset="0"/>
              </a:rPr>
              <a:t>Основні функції</a:t>
            </a:r>
            <a:endParaRPr lang="ru-RU" sz="23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11560" y="476672"/>
          <a:ext cx="784887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8248650" cy="1044575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  <a:latin typeface="Arial Black" pitchFamily="34" charset="0"/>
              </a:rPr>
              <a:t>Функції </a:t>
            </a:r>
            <a:r>
              <a:rPr lang="uk-UA" dirty="0" err="1" smtClean="0">
                <a:solidFill>
                  <a:schemeClr val="accent2"/>
                </a:solidFill>
                <a:latin typeface="Arial Black" pitchFamily="34" charset="0"/>
              </a:rPr>
              <a:t>інтернету</a:t>
            </a:r>
            <a:endParaRPr lang="ru-RU" dirty="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1423988" y="2393950"/>
            <a:ext cx="73231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dirty="0" smtClean="0">
                <a:latin typeface="Tahoma" charset="0"/>
              </a:rPr>
              <a:t> </a:t>
            </a:r>
            <a:endParaRPr lang="ru-RU" sz="2400" dirty="0">
              <a:latin typeface="Tahoma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2400" dirty="0">
              <a:latin typeface="Tahoma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endParaRPr lang="ru-RU" sz="2400" dirty="0">
              <a:latin typeface="Century Gothic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2400" dirty="0">
              <a:latin typeface="Century Gothic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400" dirty="0">
              <a:latin typeface="Century Gothic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ru-RU" sz="2400" dirty="0">
              <a:latin typeface="Century Gothic" pitchFamily="34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sz="2400" dirty="0" smtClean="0">
                <a:latin typeface="Tahoma" charset="0"/>
              </a:rPr>
              <a:t> </a:t>
            </a:r>
            <a:endParaRPr lang="ru-RU" sz="2400" dirty="0">
              <a:latin typeface="Tahoma" charset="0"/>
            </a:endParaRP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ru-RU" dirty="0">
                <a:latin typeface="Tahoma" charset="0"/>
              </a:rPr>
              <a:t>	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14342" name="Picture 19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437112"/>
            <a:ext cx="1311275" cy="140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Picture 20"/>
          <p:cNvPicPr>
            <a:picLocks noChangeAspect="1" noChangeArrowheads="1"/>
          </p:cNvPicPr>
          <p:nvPr/>
        </p:nvPicPr>
        <p:blipFill>
          <a:blip r:embed="rId3" cstate="print"/>
          <a:srcRect l="4948" t="13803" r="71468" b="78754"/>
          <a:stretch>
            <a:fillRect/>
          </a:stretch>
        </p:blipFill>
        <p:spPr bwMode="auto">
          <a:xfrm>
            <a:off x="1115616" y="5805264"/>
            <a:ext cx="20589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1"/>
          <p:cNvPicPr>
            <a:picLocks noChangeAspect="1" noChangeArrowheads="1"/>
          </p:cNvPicPr>
          <p:nvPr/>
        </p:nvPicPr>
        <p:blipFill>
          <a:blip r:embed="rId4" cstate="print"/>
          <a:srcRect l="2156" t="17958" r="75513" b="73764"/>
          <a:stretch>
            <a:fillRect/>
          </a:stretch>
        </p:blipFill>
        <p:spPr bwMode="auto">
          <a:xfrm>
            <a:off x="1115616" y="4797152"/>
            <a:ext cx="1171575" cy="325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5" name="Picture 22" descr="MCj020028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0163" y="3871913"/>
            <a:ext cx="2182812" cy="2478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26" descr="Skype logo for online mater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157192"/>
            <a:ext cx="142240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8" descr="IP телефоны"/>
          <p:cNvPicPr>
            <a:picLocks noChangeAspect="1" noChangeArrowheads="1"/>
          </p:cNvPicPr>
          <p:nvPr/>
        </p:nvPicPr>
        <p:blipFill>
          <a:blip r:embed="rId7" cstate="print"/>
          <a:srcRect l="11215"/>
          <a:stretch>
            <a:fillRect/>
          </a:stretch>
        </p:blipFill>
        <p:spPr bwMode="auto">
          <a:xfrm>
            <a:off x="5652120" y="1916832"/>
            <a:ext cx="2714625" cy="1093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7" descr="MCj0083547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085184"/>
            <a:ext cx="175101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MCBS01640_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484784"/>
            <a:ext cx="27940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1700808"/>
            <a:ext cx="857250" cy="873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3" descr="logo"/>
          <p:cNvPicPr>
            <a:picLocks noChangeAspect="1" noChangeArrowheads="1"/>
          </p:cNvPicPr>
          <p:nvPr/>
        </p:nvPicPr>
        <p:blipFill>
          <a:blip r:embed="rId11" cstate="print"/>
          <a:srcRect t="12712" b="30508"/>
          <a:stretch>
            <a:fillRect/>
          </a:stretch>
        </p:blipFill>
        <p:spPr bwMode="auto">
          <a:xfrm>
            <a:off x="4283968" y="3573016"/>
            <a:ext cx="1687492" cy="67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4248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В яких цілях використовується інтернет?</a:t>
            </a: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21321342">
            <a:off x="361950" y="566738"/>
            <a:ext cx="2351088" cy="1058862"/>
          </a:xfrm>
          <a:prstGeom prst="cloudCallout">
            <a:avLst>
              <a:gd name="adj1" fmla="val 27886"/>
              <a:gd name="adj2" fmla="val 11443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dirty="0">
                <a:latin typeface="Calibri" pitchFamily="34" charset="0"/>
              </a:rPr>
              <a:t>    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59113" y="188913"/>
            <a:ext cx="2736850" cy="1584325"/>
          </a:xfrm>
          <a:prstGeom prst="cloudCallout">
            <a:avLst>
              <a:gd name="adj1" fmla="val 6245"/>
              <a:gd name="adj2" fmla="val 82921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515189">
            <a:off x="6327775" y="576263"/>
            <a:ext cx="2393950" cy="1385887"/>
          </a:xfrm>
          <a:prstGeom prst="cloudCallout">
            <a:avLst>
              <a:gd name="adj1" fmla="val -43059"/>
              <a:gd name="adj2" fmla="val 102393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20925329">
            <a:off x="179388" y="4652963"/>
            <a:ext cx="2952750" cy="1439862"/>
          </a:xfrm>
          <a:prstGeom prst="cloudCallout">
            <a:avLst>
              <a:gd name="adj1" fmla="val 55279"/>
              <a:gd name="adj2" fmla="val -9943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 rot="254500">
            <a:off x="3395663" y="4968875"/>
            <a:ext cx="2738437" cy="1241425"/>
          </a:xfrm>
          <a:prstGeom prst="cloudCallout">
            <a:avLst>
              <a:gd name="adj1" fmla="val -13886"/>
              <a:gd name="adj2" fmla="val -13575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 err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21449583">
            <a:off x="6405563" y="4486275"/>
            <a:ext cx="2314575" cy="1597025"/>
          </a:xfrm>
          <a:prstGeom prst="cloudCallout">
            <a:avLst>
              <a:gd name="adj1" fmla="val -69479"/>
              <a:gd name="adj2" fmla="val -96449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50" grpId="0" animBg="1"/>
      <p:bldP spid="2050" grpId="1" animBg="1"/>
      <p:bldP spid="2051" grpId="0" animBg="1"/>
      <p:bldP spid="2051" grpId="1" animBg="1"/>
      <p:bldP spid="2052" grpId="0" animBg="1"/>
      <p:bldP spid="2052" grpId="1" animBg="1"/>
      <p:bldP spid="2053" grpId="0" animBg="1"/>
      <p:bldP spid="2053" grpId="1" animBg="1"/>
      <p:bldP spid="4097" grpId="0" animBg="1"/>
      <p:bldP spid="4097" grpId="1" animBg="1"/>
      <p:bldP spid="4098" grpId="0" animBg="1"/>
      <p:bldP spid="40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5508625" cy="5472112"/>
          </a:xfrm>
        </p:spPr>
        <p:txBody>
          <a:bodyPr/>
          <a:lstStyle/>
          <a:p>
            <a:pPr eaLnBrk="1" hangingPunct="1"/>
            <a:r>
              <a:rPr lang="uk-UA" b="1" smtClean="0"/>
              <a:t>І</a:t>
            </a:r>
            <a:r>
              <a:rPr lang="ru-RU" b="1" smtClean="0"/>
              <a:t>грова залежність ;</a:t>
            </a:r>
            <a:endParaRPr lang="ru-RU" smtClean="0"/>
          </a:p>
          <a:p>
            <a:pPr eaLnBrk="1" hangingPunct="1"/>
            <a:r>
              <a:rPr lang="ru-RU" b="1" smtClean="0"/>
              <a:t>Доступ та безпосереднє залучення до небажаного контенту;</a:t>
            </a:r>
            <a:endParaRPr lang="ru-RU" smtClean="0"/>
          </a:p>
          <a:p>
            <a:pPr eaLnBrk="1" hangingPunct="1"/>
            <a:r>
              <a:rPr lang="ru-RU" b="1" smtClean="0"/>
              <a:t>Небезпека віртуального спілкування (приниження);</a:t>
            </a:r>
            <a:endParaRPr lang="ru-RU" smtClean="0"/>
          </a:p>
          <a:p>
            <a:pPr eaLnBrk="1" hangingPunct="1"/>
            <a:r>
              <a:rPr lang="ru-RU" b="1" smtClean="0"/>
              <a:t>Сюрпризи при безпосередній зустрічі віч-на-віч ;</a:t>
            </a:r>
            <a:endParaRPr lang="ru-RU" smtClean="0"/>
          </a:p>
          <a:p>
            <a:pPr eaLnBrk="1" hangingPunct="1"/>
            <a:r>
              <a:rPr lang="ru-RU" b="1" smtClean="0"/>
              <a:t>Віруси ;</a:t>
            </a:r>
            <a:endParaRPr lang="ru-RU" smtClean="0"/>
          </a:p>
          <a:p>
            <a:pPr eaLnBrk="1" hangingPunct="1"/>
            <a:r>
              <a:rPr lang="ru-RU" b="1" smtClean="0"/>
              <a:t>Неправдива інформація;</a:t>
            </a:r>
            <a:endParaRPr lang="ru-RU" smtClean="0"/>
          </a:p>
          <a:p>
            <a:pPr eaLnBrk="1" hangingPunct="1"/>
            <a:r>
              <a:rPr lang="ru-RU" b="1" smtClean="0"/>
              <a:t>Неконтрольовані покупки.</a:t>
            </a:r>
            <a:endParaRPr lang="ru-RU" smtClean="0"/>
          </a:p>
        </p:txBody>
      </p:sp>
      <p:pic>
        <p:nvPicPr>
          <p:cNvPr id="4" name="Рисунок 3" descr="1304275990_interne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48680"/>
            <a:ext cx="2183896" cy="2777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933056"/>
            <a:ext cx="2736304" cy="225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95536" y="116632"/>
            <a:ext cx="61926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Проблеми в Інтернеті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5" name="Group 29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135937" cy="5257801"/>
        </p:xfrm>
        <a:graphic>
          <a:graphicData uri="http://schemas.openxmlformats.org/drawingml/2006/table">
            <a:tbl>
              <a:tblPr/>
              <a:tblGrid>
                <a:gridCol w="4067175"/>
                <a:gridCol w="40687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Психологічна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Фізіологічна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Очікування сеансу Інтернету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Фізична втомленість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Збільшення часу перебування в Інтернеті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Сухість очей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Втомленість,  в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`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ялість,  депресія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Головні болі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Ризик втрати соціальних зв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Helvetica"/>
                        </a:rPr>
                        <a:t>‛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язків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та життєвих інтересів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Болі в спині, порушення режиму харчуваня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Брехливість у відношеннях з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батьками, педагогами, з метою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приховати захоплення Інтернетом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Недотримання режиму дня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Ейфорія під час перебування в Інтернеті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Порушення сну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</a:tbl>
          </a:graphicData>
        </a:graphic>
      </p:graphicFrame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337300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Інтернет залежність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9988"/>
            <a:ext cx="4968875" cy="5354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BC4E9"/>
                </a:solidFill>
              </a:rPr>
              <a:t>Віруси та хробаки </a:t>
            </a:r>
            <a:r>
              <a:rPr lang="ru-RU" sz="2400" b="1" smtClean="0"/>
              <a:t>є небезпечними програмами (можуть </a:t>
            </a:r>
            <a:r>
              <a:rPr lang="ru-RU" sz="2400" smtClean="0"/>
              <a:t> </a:t>
            </a:r>
            <a:r>
              <a:rPr lang="ru-RU" sz="2400" b="1" smtClean="0"/>
              <a:t>поширюватися через електронну пошту або веб);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Віруси </a:t>
            </a:r>
            <a:r>
              <a:rPr lang="ru-RU" sz="2400" b="1" smtClean="0">
                <a:solidFill>
                  <a:srgbClr val="CBC4E9"/>
                </a:solidFill>
              </a:rPr>
              <a:t>пошкоджують</a:t>
            </a:r>
            <a:r>
              <a:rPr lang="ru-RU" sz="2400" b="1" smtClean="0"/>
              <a:t> файли або програмне забезпечення;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BC4E9"/>
                </a:solidFill>
              </a:rPr>
              <a:t>Хробаки</a:t>
            </a:r>
            <a:r>
              <a:rPr lang="ru-RU" sz="2400" b="1" smtClean="0"/>
              <a:t> розповсюджуються швидше за віруси;</a:t>
            </a: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BC4E9"/>
                </a:solidFill>
              </a:rPr>
              <a:t>Троянські коні, або троянці, </a:t>
            </a:r>
            <a:r>
              <a:rPr lang="ru-RU" sz="2400" b="1" smtClean="0"/>
              <a:t>- небезпечні програми, які  створені так, щоб виглядати безневинними;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CBC4E9"/>
                </a:solidFill>
              </a:rPr>
              <a:t>Після активації </a:t>
            </a:r>
            <a:r>
              <a:rPr lang="ru-RU" sz="2400" b="1" smtClean="0"/>
              <a:t>вони можуть пошкодити файли без відома</a:t>
            </a:r>
            <a:br>
              <a:rPr lang="ru-RU" sz="2400" b="1" smtClean="0"/>
            </a:br>
            <a:r>
              <a:rPr lang="ru-RU" sz="2400" b="1" smtClean="0"/>
              <a:t>користувача.</a:t>
            </a:r>
            <a:endParaRPr lang="ru-RU" sz="24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916113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366219" y="205179"/>
            <a:ext cx="6585873" cy="547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Неприємності в мережі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1143000"/>
          </a:xfrm>
        </p:spPr>
        <p:txBody>
          <a:bodyPr>
            <a:normAutofit fontScale="90000"/>
          </a:bodyPr>
          <a:lstStyle/>
          <a:p>
            <a:r>
              <a:rPr lang="uk-UA" sz="4600" i="1" smtClean="0">
                <a:latin typeface="Arial" charset="0"/>
              </a:rPr>
              <a:t>Що таке комп'ютерний вірус?</a:t>
            </a:r>
            <a:endParaRPr lang="ru-RU" sz="4600" i="1" smtClean="0">
              <a:latin typeface="Arial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9750" y="1557338"/>
            <a:ext cx="431958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Комп’ютерний вірус</a:t>
            </a:r>
            <a:r>
              <a:rPr lang="ru-RU" i="1"/>
              <a:t> –</a:t>
            </a:r>
          </a:p>
          <a:p>
            <a:r>
              <a:rPr lang="ru-RU" i="1"/>
              <a:t>це спеціально розроблена програма, здатна</a:t>
            </a:r>
          </a:p>
          <a:p>
            <a:r>
              <a:rPr lang="ru-RU" i="1"/>
              <a:t>самостійно поширюватися, створювати власні</a:t>
            </a:r>
          </a:p>
          <a:p>
            <a:r>
              <a:rPr lang="ru-RU" i="1"/>
              <a:t>копії, приєднувати їх до</a:t>
            </a:r>
          </a:p>
          <a:p>
            <a:r>
              <a:rPr lang="ru-RU" i="1"/>
              <a:t>інших файлів з метою</a:t>
            </a:r>
          </a:p>
          <a:p>
            <a:r>
              <a:rPr lang="ru-RU" i="1"/>
              <a:t>псування інформації,</a:t>
            </a:r>
          </a:p>
          <a:p>
            <a:r>
              <a:rPr lang="ru-RU" i="1"/>
              <a:t>створюючи перешкоди в</a:t>
            </a:r>
          </a:p>
          <a:p>
            <a:r>
              <a:rPr lang="ru-RU" i="1"/>
              <a:t>роботі комп’ютера.</a:t>
            </a:r>
          </a:p>
        </p:txBody>
      </p:sp>
      <p:pic>
        <p:nvPicPr>
          <p:cNvPr id="5" name="Picture 2" descr="http://zet-news.ru/img/news-icons/5ceea1ce5d5495d0e90e8cafa850f8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38125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221088"/>
            <a:ext cx="2088232" cy="2298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599</TotalTime>
  <Words>402</Words>
  <Application>Microsoft Office PowerPoint</Application>
  <PresentationFormat>Экран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Що таке інтернет? Інтернет - це всесвітня комп'ютерна мережа, що об'єднує різні мережі та окремі комп'ютери. (вони називаються хост – комп'ютерами, від англ. Host- хазяїн ).  </vt:lpstr>
      <vt:lpstr>Слайд 3</vt:lpstr>
      <vt:lpstr>Функції інтернету</vt:lpstr>
      <vt:lpstr>Слайд 5</vt:lpstr>
      <vt:lpstr>Слайд 6</vt:lpstr>
      <vt:lpstr>Слайд 7</vt:lpstr>
      <vt:lpstr>Слайд 8</vt:lpstr>
      <vt:lpstr>Що таке комп'ютерний вірус?</vt:lpstr>
      <vt:lpstr>Слайд 10</vt:lpstr>
      <vt:lpstr>Засоби розповсюдження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Veronika</dc:creator>
  <cp:lastModifiedBy>Student</cp:lastModifiedBy>
  <cp:revision>29</cp:revision>
  <dcterms:modified xsi:type="dcterms:W3CDTF">2012-02-24T09:39:01Z</dcterms:modified>
</cp:coreProperties>
</file>