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3399FF"/>
    <a:srgbClr val="CC3399"/>
    <a:srgbClr val="9900FF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щодня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Лист1!$A$2:$A$5</c:f>
              <c:strCache>
                <c:ptCount val="4"/>
                <c:pt idx="0">
                  <c:v>10-11 років</c:v>
                </c:pt>
                <c:pt idx="1">
                  <c:v>12-13 років</c:v>
                </c:pt>
                <c:pt idx="2">
                  <c:v>15-14 років</c:v>
                </c:pt>
                <c:pt idx="3">
                  <c:v>16-17 років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0.22000000000000003</c:v>
                </c:pt>
                <c:pt idx="2">
                  <c:v>0.34000000000000008</c:v>
                </c:pt>
                <c:pt idx="3">
                  <c:v>0.65000000000000013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р. в тиж.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</c:spPr>
          <c:cat>
            <c:strRef>
              <c:f>Лист1!$A$2:$A$5</c:f>
              <c:strCache>
                <c:ptCount val="4"/>
                <c:pt idx="0">
                  <c:v>10-11 років</c:v>
                </c:pt>
                <c:pt idx="1">
                  <c:v>12-13 років</c:v>
                </c:pt>
                <c:pt idx="2">
                  <c:v>15-14 років</c:v>
                </c:pt>
                <c:pt idx="3">
                  <c:v>16-17 років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0.75000000000000011</c:v>
                </c:pt>
                <c:pt idx="1">
                  <c:v>0.67000000000000015</c:v>
                </c:pt>
                <c:pt idx="2">
                  <c:v>0.54</c:v>
                </c:pt>
                <c:pt idx="3">
                  <c:v>0.24000000000000002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 р. в тиж.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75000"/>
                    <a:shade val="85000"/>
                    <a:satMod val="230000"/>
                  </a:schemeClr>
                </a:gs>
                <a:gs pos="25000">
                  <a:schemeClr val="accent6">
                    <a:tint val="90000"/>
                    <a:shade val="70000"/>
                    <a:satMod val="220000"/>
                  </a:schemeClr>
                </a:gs>
                <a:gs pos="50000">
                  <a:schemeClr val="accent6">
                    <a:tint val="90000"/>
                    <a:shade val="58000"/>
                    <a:satMod val="225000"/>
                  </a:schemeClr>
                </a:gs>
                <a:gs pos="65000">
                  <a:schemeClr val="accent6">
                    <a:tint val="90000"/>
                    <a:shade val="58000"/>
                    <a:satMod val="225000"/>
                  </a:schemeClr>
                </a:gs>
                <a:gs pos="80000">
                  <a:schemeClr val="accent6">
                    <a:tint val="90000"/>
                    <a:shade val="69000"/>
                    <a:satMod val="220000"/>
                  </a:schemeClr>
                </a:gs>
                <a:gs pos="100000">
                  <a:schemeClr val="accent6">
                    <a:tint val="77000"/>
                    <a:shade val="80000"/>
                    <a:satMod val="23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/>
              <a:contourClr>
                <a:schemeClr val="accent6">
                  <a:shade val="60000"/>
                  <a:satMod val="110000"/>
                </a:schemeClr>
              </a:contourClr>
            </a:sp3d>
          </c:spPr>
          <c:cat>
            <c:strRef>
              <c:f>Лист1!$A$2:$A$5</c:f>
              <c:strCache>
                <c:ptCount val="4"/>
                <c:pt idx="0">
                  <c:v>10-11 років</c:v>
                </c:pt>
                <c:pt idx="1">
                  <c:v>12-13 років</c:v>
                </c:pt>
                <c:pt idx="2">
                  <c:v>15-14 років</c:v>
                </c:pt>
                <c:pt idx="3">
                  <c:v>16-17 років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0.15000000000000002</c:v>
                </c:pt>
                <c:pt idx="1">
                  <c:v>0.11000000000000001</c:v>
                </c:pt>
                <c:pt idx="2">
                  <c:v>0.12000000000000001</c:v>
                </c:pt>
                <c:pt idx="3">
                  <c:v>0.11000000000000001</c:v>
                </c:pt>
              </c:numCache>
            </c:numRef>
          </c:val>
        </c:ser>
        <c:axId val="70873856"/>
        <c:axId val="69365760"/>
      </c:barChart>
      <c:catAx>
        <c:axId val="70873856"/>
        <c:scaling>
          <c:orientation val="minMax"/>
        </c:scaling>
        <c:axPos val="b"/>
        <c:tickLblPos val="nextTo"/>
        <c:crossAx val="69365760"/>
        <c:crosses val="autoZero"/>
        <c:auto val="1"/>
        <c:lblAlgn val="ctr"/>
        <c:lblOffset val="100"/>
      </c:catAx>
      <c:valAx>
        <c:axId val="69365760"/>
        <c:scaling>
          <c:orientation val="minMax"/>
        </c:scaling>
        <c:axPos val="l"/>
        <c:majorGridlines/>
        <c:numFmt formatCode="0%" sourceLinked="1"/>
        <c:tickLblPos val="nextTo"/>
        <c:crossAx val="70873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762000"/>
            <a:ext cx="7772400" cy="1219200"/>
          </a:xfr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uk-UA" dirty="0" smtClean="0">
                <a:solidFill>
                  <a:srgbClr val="3399FF"/>
                </a:solidFill>
              </a:rPr>
              <a:t>Безпека дітей в </a:t>
            </a:r>
            <a:r>
              <a:rPr lang="uk-UA" dirty="0" err="1" smtClean="0">
                <a:solidFill>
                  <a:srgbClr val="3399FF"/>
                </a:solidFill>
              </a:rPr>
              <a:t>інтернеті</a:t>
            </a:r>
            <a:r>
              <a:rPr lang="uk-UA" dirty="0" smtClean="0">
                <a:solidFill>
                  <a:srgbClr val="3399FF"/>
                </a:solidFill>
              </a:rPr>
              <a:t> </a:t>
            </a:r>
            <a:endParaRPr lang="ru-RU" dirty="0">
              <a:solidFill>
                <a:srgbClr val="3399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4724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Виконала: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Учениця 10-Б класу</a:t>
            </a:r>
          </a:p>
          <a:p>
            <a:pPr algn="r"/>
            <a:r>
              <a:rPr lang="uk-UA" sz="1600" dirty="0" err="1" smtClean="0">
                <a:solidFill>
                  <a:schemeClr val="tx1"/>
                </a:solidFill>
              </a:rPr>
              <a:t>Корсовецька</a:t>
            </a:r>
            <a:r>
              <a:rPr lang="uk-UA" sz="1600" dirty="0" smtClean="0">
                <a:solidFill>
                  <a:schemeClr val="tx1"/>
                </a:solidFill>
              </a:rPr>
              <a:t> Марина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презинтація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209800"/>
            <a:ext cx="2971800" cy="2590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презинтація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676400"/>
            <a:ext cx="3810000" cy="284284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800" y="47244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</a:t>
            </a:r>
            <a:r>
              <a:rPr lang="ru-RU" sz="2400" dirty="0" err="1" smtClean="0">
                <a:solidFill>
                  <a:srgbClr val="0000FF"/>
                </a:solidFill>
              </a:rPr>
              <a:t>нтернет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надає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величезн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ru-RU" sz="2400" dirty="0" err="1" smtClean="0">
                <a:solidFill>
                  <a:srgbClr val="0000FF"/>
                </a:solidFill>
              </a:rPr>
              <a:t>нформац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ru-RU" sz="2400" dirty="0" err="1" smtClean="0">
                <a:solidFill>
                  <a:srgbClr val="0000FF"/>
                </a:solidFill>
              </a:rPr>
              <a:t>йн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можливост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ru-RU" sz="2400" dirty="0" err="1" smtClean="0">
                <a:solidFill>
                  <a:srgbClr val="0000FF"/>
                </a:solidFill>
              </a:rPr>
              <a:t>але</a:t>
            </a:r>
            <a:r>
              <a:rPr lang="ru-RU" sz="2400" dirty="0" smtClean="0">
                <a:solidFill>
                  <a:srgbClr val="0000FF"/>
                </a:solidFill>
              </a:rPr>
              <a:t> </a:t>
            </a:r>
            <a:r>
              <a:rPr lang="ru-RU" sz="2400" dirty="0" err="1" smtClean="0">
                <a:solidFill>
                  <a:srgbClr val="0000FF"/>
                </a:solidFill>
              </a:rPr>
              <a:t>д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ru-RU" sz="2400" dirty="0" err="1" smtClean="0">
                <a:solidFill>
                  <a:srgbClr val="0000FF"/>
                </a:solidFill>
              </a:rPr>
              <a:t>ти</a:t>
            </a:r>
            <a:r>
              <a:rPr lang="ru-RU" sz="2400" dirty="0" smtClean="0">
                <a:solidFill>
                  <a:srgbClr val="0000FF"/>
                </a:solidFill>
              </a:rPr>
              <a:t>, </a:t>
            </a:r>
            <a:r>
              <a:rPr lang="ru-RU" sz="2400" dirty="0" err="1" smtClean="0">
                <a:solidFill>
                  <a:srgbClr val="0000FF"/>
                </a:solidFill>
              </a:rPr>
              <a:t>їхн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батьки та </a:t>
            </a:r>
            <a:r>
              <a:rPr lang="ru-RU" sz="2400" dirty="0" err="1" smtClean="0">
                <a:solidFill>
                  <a:srgbClr val="0000FF"/>
                </a:solidFill>
              </a:rPr>
              <a:t>вчител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повинн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бути </a:t>
            </a:r>
            <a:r>
              <a:rPr lang="ru-RU" sz="2400" dirty="0" err="1" smtClean="0">
                <a:solidFill>
                  <a:srgbClr val="0000FF"/>
                </a:solidFill>
              </a:rPr>
              <a:t>впевнен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у тому, </a:t>
            </a:r>
            <a:r>
              <a:rPr lang="ru-RU" sz="2400" dirty="0" err="1" smtClean="0">
                <a:solidFill>
                  <a:srgbClr val="0000FF"/>
                </a:solidFill>
              </a:rPr>
              <a:t>що</a:t>
            </a:r>
            <a:r>
              <a:rPr lang="ru-RU" sz="2400" dirty="0" smtClean="0">
                <a:solidFill>
                  <a:srgbClr val="0000FF"/>
                </a:solidFill>
              </a:rPr>
              <a:t> </a:t>
            </a:r>
            <a:r>
              <a:rPr lang="en-US" sz="2400" dirty="0" smtClean="0">
                <a:solidFill>
                  <a:srgbClr val="0000FF"/>
                </a:solidFill>
              </a:rPr>
              <a:t>I</a:t>
            </a:r>
            <a:r>
              <a:rPr lang="ru-RU" sz="2400" dirty="0" err="1" smtClean="0">
                <a:solidFill>
                  <a:srgbClr val="0000FF"/>
                </a:solidFill>
              </a:rPr>
              <a:t>нтернет-середовище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є</a:t>
            </a:r>
            <a:r>
              <a:rPr lang="ru-RU" sz="2400" dirty="0" smtClean="0">
                <a:solidFill>
                  <a:srgbClr val="0000FF"/>
                </a:solidFill>
              </a:rPr>
              <a:t> </a:t>
            </a:r>
            <a:r>
              <a:rPr lang="ru-RU" sz="2400" dirty="0" err="1" smtClean="0">
                <a:solidFill>
                  <a:srgbClr val="0000FF"/>
                </a:solidFill>
              </a:rPr>
              <a:t>безпечним</a:t>
            </a:r>
            <a:r>
              <a:rPr lang="ru-RU" sz="2400" dirty="0" smtClean="0">
                <a:solidFill>
                  <a:srgbClr val="0000FF"/>
                </a:solidFill>
              </a:rPr>
              <a:t> для </a:t>
            </a:r>
            <a:r>
              <a:rPr lang="ru-RU" sz="2400" dirty="0" err="1" smtClean="0">
                <a:solidFill>
                  <a:srgbClr val="0000FF"/>
                </a:solidFill>
              </a:rPr>
              <a:t>дитини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1.     </a:t>
            </a:r>
            <a:r>
              <a:rPr lang="ru-RU" sz="2000" b="1" dirty="0" smtClean="0">
                <a:solidFill>
                  <a:schemeClr val="tx1"/>
                </a:solidFill>
              </a:rPr>
              <a:t>З 96% </a:t>
            </a:r>
            <a:r>
              <a:rPr lang="ru-RU" sz="2000" b="1" dirty="0" err="1" smtClean="0">
                <a:solidFill>
                  <a:schemeClr val="tx1"/>
                </a:solidFill>
              </a:rPr>
              <a:t>дітей-користувачів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Інтернету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віком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від</a:t>
            </a:r>
            <a:r>
              <a:rPr lang="ru-RU" sz="2000" b="1" dirty="0" smtClean="0">
                <a:solidFill>
                  <a:schemeClr val="tx1"/>
                </a:solidFill>
              </a:rPr>
              <a:t> 10 до 17 </a:t>
            </a:r>
            <a:r>
              <a:rPr lang="ru-RU" sz="2000" b="1" dirty="0" err="1" smtClean="0">
                <a:solidFill>
                  <a:schemeClr val="tx1"/>
                </a:solidFill>
              </a:rPr>
              <a:t>років</a:t>
            </a:r>
            <a:r>
              <a:rPr lang="ru-RU" sz="2000" b="1" dirty="0" smtClean="0">
                <a:solidFill>
                  <a:schemeClr val="tx1"/>
                </a:solidFill>
              </a:rPr>
              <a:t> 51% не </a:t>
            </a:r>
            <a:r>
              <a:rPr lang="ru-RU" sz="2000" b="1" dirty="0" err="1" smtClean="0">
                <a:solidFill>
                  <a:schemeClr val="tx1"/>
                </a:solidFill>
              </a:rPr>
              <a:t>знає</a:t>
            </a:r>
            <a:r>
              <a:rPr lang="ru-RU" sz="2000" b="1" dirty="0" smtClean="0">
                <a:solidFill>
                  <a:schemeClr val="tx1"/>
                </a:solidFill>
              </a:rPr>
              <a:t> про </a:t>
            </a:r>
            <a:r>
              <a:rPr lang="ru-RU" sz="2000" b="1" dirty="0" err="1" smtClean="0">
                <a:solidFill>
                  <a:schemeClr val="tx1"/>
                </a:solidFill>
              </a:rPr>
              <a:t>небезпеки</a:t>
            </a:r>
            <a:r>
              <a:rPr lang="ru-RU" sz="2000" b="1" dirty="0" smtClean="0">
                <a:solidFill>
                  <a:schemeClr val="tx1"/>
                </a:solidFill>
              </a:rPr>
              <a:t> в </a:t>
            </a:r>
            <a:r>
              <a:rPr lang="ru-RU" sz="2000" b="1" dirty="0" err="1" smtClean="0">
                <a:solidFill>
                  <a:schemeClr val="tx1"/>
                </a:solidFill>
              </a:rPr>
              <a:t>мережі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</a:p>
          <a:p>
            <a:endParaRPr lang="uk-UA" sz="2000" b="1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2.     52% </a:t>
            </a:r>
            <a:r>
              <a:rPr lang="ru-RU" sz="2000" b="1" dirty="0" err="1" smtClean="0">
                <a:solidFill>
                  <a:schemeClr val="tx1"/>
                </a:solidFill>
              </a:rPr>
              <a:t>дітей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виходять</a:t>
            </a:r>
            <a:r>
              <a:rPr lang="ru-RU" sz="2000" b="1" dirty="0" smtClean="0">
                <a:solidFill>
                  <a:schemeClr val="tx1"/>
                </a:solidFill>
              </a:rPr>
              <a:t> в </a:t>
            </a:r>
            <a:r>
              <a:rPr lang="ru-RU" sz="2000" b="1" dirty="0" err="1" smtClean="0">
                <a:solidFill>
                  <a:schemeClr val="tx1"/>
                </a:solidFill>
              </a:rPr>
              <a:t>Інтернет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передусім</a:t>
            </a:r>
            <a:r>
              <a:rPr lang="ru-RU" sz="2000" b="1" dirty="0" smtClean="0">
                <a:solidFill>
                  <a:schemeClr val="tx1"/>
                </a:solidFill>
              </a:rPr>
              <a:t> для </a:t>
            </a:r>
            <a:r>
              <a:rPr lang="ru-RU" sz="2000" b="1" dirty="0" err="1" smtClean="0">
                <a:solidFill>
                  <a:schemeClr val="tx1"/>
                </a:solidFill>
              </a:rPr>
              <a:t>спілкування</a:t>
            </a:r>
            <a:r>
              <a:rPr lang="ru-RU" sz="2000" b="1" dirty="0" smtClean="0">
                <a:solidFill>
                  <a:schemeClr val="tx1"/>
                </a:solidFill>
              </a:rPr>
              <a:t> у </a:t>
            </a:r>
            <a:r>
              <a:rPr lang="ru-RU" sz="2000" b="1" dirty="0" err="1" smtClean="0">
                <a:solidFill>
                  <a:schemeClr val="tx1"/>
                </a:solidFill>
              </a:rPr>
              <a:t>соціальних</a:t>
            </a:r>
            <a:r>
              <a:rPr lang="ru-RU" sz="2000" b="1" dirty="0" smtClean="0">
                <a:solidFill>
                  <a:schemeClr val="tx1"/>
                </a:solidFill>
              </a:rPr>
              <a:t> мережах, де </a:t>
            </a:r>
            <a:r>
              <a:rPr lang="ru-RU" sz="2000" b="1" dirty="0" err="1" smtClean="0">
                <a:solidFill>
                  <a:schemeClr val="tx1"/>
                </a:solidFill>
              </a:rPr>
              <a:t>залишають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свій</a:t>
            </a:r>
            <a:r>
              <a:rPr lang="ru-RU" sz="2000" b="1" dirty="0" smtClean="0">
                <a:solidFill>
                  <a:schemeClr val="tx1"/>
                </a:solidFill>
              </a:rPr>
              <a:t> номер </a:t>
            </a:r>
            <a:r>
              <a:rPr lang="ru-RU" sz="2000" b="1" dirty="0" err="1" smtClean="0">
                <a:solidFill>
                  <a:schemeClr val="tx1"/>
                </a:solidFill>
              </a:rPr>
              <a:t>мобільного</a:t>
            </a:r>
            <a:r>
              <a:rPr lang="ru-RU" sz="2000" b="1" dirty="0" smtClean="0">
                <a:solidFill>
                  <a:schemeClr val="tx1"/>
                </a:solidFill>
              </a:rPr>
              <a:t> телефону (46%), </a:t>
            </a:r>
            <a:r>
              <a:rPr lang="ru-RU" sz="2000" b="1" dirty="0" err="1" smtClean="0">
                <a:solidFill>
                  <a:schemeClr val="tx1"/>
                </a:solidFill>
              </a:rPr>
              <a:t>домашню</a:t>
            </a:r>
            <a:r>
              <a:rPr lang="ru-RU" sz="2000" b="1" dirty="0" smtClean="0">
                <a:solidFill>
                  <a:schemeClr val="tx1"/>
                </a:solidFill>
              </a:rPr>
              <a:t> адресу (36%), </a:t>
            </a:r>
            <a:r>
              <a:rPr lang="ru-RU" sz="2000" b="1" dirty="0" err="1" smtClean="0">
                <a:solidFill>
                  <a:schemeClr val="tx1"/>
                </a:solidFill>
              </a:rPr>
              <a:t>особисті</a:t>
            </a:r>
            <a:r>
              <a:rPr lang="ru-RU" sz="2000" b="1" dirty="0" smtClean="0">
                <a:solidFill>
                  <a:schemeClr val="tx1"/>
                </a:solidFill>
              </a:rPr>
              <a:t> фото (51%).</a:t>
            </a:r>
          </a:p>
          <a:p>
            <a:endParaRPr lang="uk-UA" sz="2000" b="1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3.</a:t>
            </a:r>
            <a:r>
              <a:rPr lang="ru-RU" sz="2000" b="1" dirty="0" smtClean="0">
                <a:solidFill>
                  <a:schemeClr val="tx1"/>
                </a:solidFill>
              </a:rPr>
              <a:t>   44% </a:t>
            </a:r>
            <a:r>
              <a:rPr lang="ru-RU" sz="2000" b="1" dirty="0" err="1" smtClean="0">
                <a:solidFill>
                  <a:schemeClr val="tx1"/>
                </a:solidFill>
              </a:rPr>
              <a:t>дітей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знаходяться</a:t>
            </a:r>
            <a:r>
              <a:rPr lang="ru-RU" sz="2000" b="1" dirty="0" smtClean="0">
                <a:solidFill>
                  <a:schemeClr val="tx1"/>
                </a:solidFill>
              </a:rPr>
              <a:t> у </a:t>
            </a:r>
            <a:r>
              <a:rPr lang="ru-RU" sz="2000" b="1" dirty="0" err="1" smtClean="0">
                <a:solidFill>
                  <a:schemeClr val="tx1"/>
                </a:solidFill>
              </a:rPr>
              <a:t>потенційній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зоні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ризику</a:t>
            </a:r>
            <a:r>
              <a:rPr lang="ru-RU" sz="2000" b="1" dirty="0" smtClean="0">
                <a:solidFill>
                  <a:schemeClr val="tx1"/>
                </a:solidFill>
              </a:rPr>
              <a:t> (</a:t>
            </a:r>
            <a:r>
              <a:rPr lang="ru-RU" sz="2000" b="1" dirty="0" err="1" smtClean="0">
                <a:solidFill>
                  <a:schemeClr val="tx1"/>
                </a:solidFill>
              </a:rPr>
              <a:t>розміщують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особисту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інформацію</a:t>
            </a:r>
            <a:r>
              <a:rPr lang="ru-RU" sz="2000" b="1" dirty="0" smtClean="0">
                <a:solidFill>
                  <a:schemeClr val="tx1"/>
                </a:solidFill>
              </a:rPr>
              <a:t>) </a:t>
            </a:r>
            <a:r>
              <a:rPr lang="ru-RU" sz="2000" b="1" dirty="0" err="1" smtClean="0">
                <a:solidFill>
                  <a:schemeClr val="tx1"/>
                </a:solidFill>
              </a:rPr>
              <a:t>і</a:t>
            </a:r>
            <a:r>
              <a:rPr lang="ru-RU" sz="2000" b="1" dirty="0" smtClean="0">
                <a:solidFill>
                  <a:schemeClr val="tx1"/>
                </a:solidFill>
              </a:rPr>
              <a:t> 24,3% </a:t>
            </a:r>
            <a:r>
              <a:rPr lang="ru-RU" sz="2000" b="1" dirty="0" err="1" smtClean="0">
                <a:solidFill>
                  <a:schemeClr val="tx1"/>
                </a:solidFill>
              </a:rPr>
              <a:t>вже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були</a:t>
            </a:r>
            <a:r>
              <a:rPr lang="ru-RU" sz="2000" b="1" dirty="0" smtClean="0">
                <a:solidFill>
                  <a:schemeClr val="tx1"/>
                </a:solidFill>
              </a:rPr>
              <a:t> в </a:t>
            </a:r>
            <a:r>
              <a:rPr lang="ru-RU" sz="2000" b="1" dirty="0" err="1" smtClean="0">
                <a:solidFill>
                  <a:schemeClr val="tx1"/>
                </a:solidFill>
              </a:rPr>
              <a:t>ризикованих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ситуаціях</a:t>
            </a:r>
            <a:r>
              <a:rPr lang="ru-RU" sz="2000" b="1" dirty="0" smtClean="0">
                <a:solidFill>
                  <a:schemeClr val="tx1"/>
                </a:solidFill>
              </a:rPr>
              <a:t> (ходили на </a:t>
            </a:r>
            <a:r>
              <a:rPr lang="ru-RU" sz="2000" b="1" dirty="0" err="1" smtClean="0">
                <a:solidFill>
                  <a:schemeClr val="tx1"/>
                </a:solidFill>
              </a:rPr>
              <a:t>зустріч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з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віртуальними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знайомими</a:t>
            </a:r>
            <a:r>
              <a:rPr lang="ru-RU" sz="2000" b="1" dirty="0" smtClean="0">
                <a:solidFill>
                  <a:schemeClr val="tx1"/>
                </a:solidFill>
              </a:rPr>
              <a:t>). У </a:t>
            </a:r>
            <a:r>
              <a:rPr lang="ru-RU" sz="2000" b="1" dirty="0" err="1" smtClean="0">
                <a:solidFill>
                  <a:schemeClr val="tx1"/>
                </a:solidFill>
              </a:rPr>
              <a:t>віковій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групі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від</a:t>
            </a:r>
            <a:r>
              <a:rPr lang="ru-RU" sz="2000" b="1" dirty="0" smtClean="0">
                <a:solidFill>
                  <a:schemeClr val="tx1"/>
                </a:solidFill>
              </a:rPr>
              <a:t> 15 до 17 </a:t>
            </a:r>
            <a:r>
              <a:rPr lang="ru-RU" sz="2000" b="1" dirty="0" err="1" smtClean="0">
                <a:solidFill>
                  <a:schemeClr val="tx1"/>
                </a:solidFill>
              </a:rPr>
              <a:t>років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цей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показник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досягає</a:t>
            </a:r>
            <a:r>
              <a:rPr lang="ru-RU" sz="2000" b="1" dirty="0" smtClean="0">
                <a:solidFill>
                  <a:schemeClr val="tx1"/>
                </a:solidFill>
              </a:rPr>
              <a:t> 60,3%.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10600" cy="8382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uk-UA" dirty="0" smtClean="0">
                <a:solidFill>
                  <a:srgbClr val="9900FF"/>
                </a:solidFill>
              </a:rPr>
              <a:t>Активність дітей в </a:t>
            </a:r>
            <a:r>
              <a:rPr lang="uk-UA" dirty="0" err="1" smtClean="0">
                <a:solidFill>
                  <a:srgbClr val="9900FF"/>
                </a:solidFill>
              </a:rPr>
              <a:t>інтернеті</a:t>
            </a:r>
            <a:r>
              <a:rPr lang="uk-UA" dirty="0" smtClean="0">
                <a:solidFill>
                  <a:srgbClr val="9900FF"/>
                </a:solidFill>
              </a:rPr>
              <a:t> </a:t>
            </a:r>
            <a:endParaRPr lang="ru-RU" dirty="0">
              <a:solidFill>
                <a:srgbClr val="9900FF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221673" y="1510145"/>
          <a:ext cx="8769927" cy="4569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00B050"/>
                </a:solidFill>
              </a:rPr>
              <a:t>Для безпеки дітей в </a:t>
            </a:r>
            <a:r>
              <a:rPr lang="uk-UA" sz="4000" dirty="0" err="1" smtClean="0">
                <a:solidFill>
                  <a:srgbClr val="00B050"/>
                </a:solidFill>
              </a:rPr>
              <a:t>інтернеті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1.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Дітям</a:t>
            </a:r>
            <a:r>
              <a:rPr lang="ru-RU" sz="2400" b="1" dirty="0" smtClean="0">
                <a:solidFill>
                  <a:schemeClr val="tx1"/>
                </a:solidFill>
              </a:rPr>
              <a:t> в </a:t>
            </a:r>
            <a:r>
              <a:rPr lang="ru-RU" sz="2400" b="1" dirty="0" err="1" smtClean="0">
                <a:solidFill>
                  <a:schemeClr val="tx1"/>
                </a:solidFill>
              </a:rPr>
              <a:t>Інтернеті</a:t>
            </a:r>
            <a:r>
              <a:rPr lang="ru-RU" sz="2400" b="1" dirty="0" smtClean="0">
                <a:solidFill>
                  <a:schemeClr val="tx1"/>
                </a:solidFill>
              </a:rPr>
              <a:t> не </a:t>
            </a:r>
            <a:r>
              <a:rPr lang="ru-RU" sz="2400" b="1" dirty="0" err="1" smtClean="0">
                <a:solidFill>
                  <a:schemeClr val="tx1"/>
                </a:solidFill>
              </a:rPr>
              <a:t>можна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погоджуватися</a:t>
            </a:r>
            <a:r>
              <a:rPr lang="ru-RU" sz="2400" b="1" dirty="0" smtClean="0">
                <a:solidFill>
                  <a:schemeClr val="tx1"/>
                </a:solidFill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</a:rPr>
              <a:t>вмовляння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незнайомих</a:t>
            </a:r>
            <a:r>
              <a:rPr lang="ru-RU" sz="2400" b="1" dirty="0" smtClean="0">
                <a:solidFill>
                  <a:schemeClr val="tx1"/>
                </a:solidFill>
              </a:rPr>
              <a:t> людей про </a:t>
            </a:r>
            <a:r>
              <a:rPr lang="ru-RU" sz="2400" b="1" dirty="0" err="1" smtClean="0">
                <a:solidFill>
                  <a:schemeClr val="tx1"/>
                </a:solidFill>
              </a:rPr>
              <a:t>особисту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зустріч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2.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Дітям</a:t>
            </a:r>
            <a:r>
              <a:rPr lang="ru-RU" sz="2400" b="1" dirty="0" smtClean="0">
                <a:solidFill>
                  <a:schemeClr val="tx1"/>
                </a:solidFill>
              </a:rPr>
              <a:t> не </a:t>
            </a:r>
            <a:r>
              <a:rPr lang="ru-RU" sz="2400" b="1" dirty="0" err="1" smtClean="0">
                <a:solidFill>
                  <a:schemeClr val="tx1"/>
                </a:solidFill>
              </a:rPr>
              <a:t>слід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переходити</a:t>
            </a:r>
            <a:r>
              <a:rPr lang="ru-RU" sz="2400" b="1" dirty="0" smtClean="0">
                <a:solidFill>
                  <a:schemeClr val="tx1"/>
                </a:solidFill>
              </a:rPr>
              <a:t> за </a:t>
            </a:r>
            <a:r>
              <a:rPr lang="ru-RU" sz="2400" b="1" dirty="0" err="1" smtClean="0">
                <a:solidFill>
                  <a:schemeClr val="tx1"/>
                </a:solidFill>
              </a:rPr>
              <a:t>посиланнями</a:t>
            </a:r>
            <a:r>
              <a:rPr lang="ru-RU" sz="2400" b="1" dirty="0" smtClean="0">
                <a:solidFill>
                  <a:schemeClr val="tx1"/>
                </a:solidFill>
              </a:rPr>
              <a:t> в </a:t>
            </a:r>
            <a:r>
              <a:rPr lang="ru-RU" sz="2400" b="1" dirty="0" err="1" smtClean="0">
                <a:solidFill>
                  <a:schemeClr val="tx1"/>
                </a:solidFill>
              </a:rPr>
              <a:t>повідомленнях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від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невідомих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адресатів</a:t>
            </a:r>
            <a:r>
              <a:rPr lang="ru-RU" sz="2400" b="1" dirty="0" smtClean="0">
                <a:solidFill>
                  <a:schemeClr val="tx1"/>
                </a:solidFill>
              </a:rPr>
              <a:t>. 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3.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Дітям</a:t>
            </a:r>
            <a:r>
              <a:rPr lang="ru-RU" sz="2400" b="1" dirty="0" smtClean="0">
                <a:solidFill>
                  <a:schemeClr val="tx1"/>
                </a:solidFill>
              </a:rPr>
              <a:t> не треба </a:t>
            </a:r>
            <a:r>
              <a:rPr lang="ru-RU" sz="2400" b="1" dirty="0" err="1" smtClean="0">
                <a:solidFill>
                  <a:schemeClr val="tx1"/>
                </a:solidFill>
              </a:rPr>
              <a:t>публікувати</a:t>
            </a:r>
            <a:r>
              <a:rPr lang="ru-RU" sz="2400" b="1" dirty="0" smtClean="0">
                <a:solidFill>
                  <a:schemeClr val="tx1"/>
                </a:solidFill>
              </a:rPr>
              <a:t> адресу </a:t>
            </a:r>
            <a:r>
              <a:rPr lang="ru-RU" sz="2400" b="1" dirty="0" err="1" smtClean="0">
                <a:solidFill>
                  <a:schemeClr val="tx1"/>
                </a:solidFill>
              </a:rPr>
              <a:t>своєї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електронної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пошти</a:t>
            </a:r>
            <a:r>
              <a:rPr lang="ru-RU" sz="2400" b="1" dirty="0" smtClean="0">
                <a:solidFill>
                  <a:schemeClr val="tx1"/>
                </a:solidFill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</a:rPr>
              <a:t>жодних</a:t>
            </a:r>
            <a:r>
              <a:rPr lang="ru-RU" sz="2400" b="1" dirty="0" smtClean="0">
                <a:solidFill>
                  <a:schemeClr val="tx1"/>
                </a:solidFill>
              </a:rPr>
              <a:t> форумах,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179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Безпека дітей в інтернеті </vt:lpstr>
      <vt:lpstr>Слайд 2</vt:lpstr>
      <vt:lpstr>Слайд 3</vt:lpstr>
      <vt:lpstr>Активність дітей в інтернеті </vt:lpstr>
      <vt:lpstr>Для безпеки дітей в інтернеті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Безпека дітей в інтернеті </dc:title>
  <cp:lastModifiedBy>Loner-XP</cp:lastModifiedBy>
  <cp:revision>16</cp:revision>
  <dcterms:modified xsi:type="dcterms:W3CDTF">2013-03-04T16:44:43Z</dcterms:modified>
</cp:coreProperties>
</file>