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3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B0F0"/>
    <a:srgbClr val="0070C0"/>
    <a:srgbClr val="FFFFFF"/>
    <a:srgbClr val="FF0000"/>
    <a:srgbClr val="7030A0"/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3" autoAdjust="0"/>
    <p:restoredTop sz="94660"/>
  </p:normalViewPr>
  <p:slideViewPr>
    <p:cSldViewPr>
      <p:cViewPr varScale="1">
        <p:scale>
          <a:sx n="69" d="100"/>
          <a:sy n="6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0070C0">
              <a:alpha val="60000"/>
            </a:srgbClr>
          </a:solidFill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Історія розвитку </a:t>
            </a:r>
            <a:r>
              <a:rPr lang="en-US" dirty="0" smtClean="0">
                <a:solidFill>
                  <a:schemeClr val="bg1"/>
                </a:solidFill>
              </a:rPr>
              <a:t>Windows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Підготував: студент групи ФК 44 ІІ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Галюк Юрій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7989" y="0"/>
            <a:ext cx="1188022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ІФДКТБ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1987–1992: Windows 2.0–2.11 – </a:t>
            </a:r>
            <a:r>
              <a:rPr lang="uk-UA" b="1" dirty="0" smtClean="0">
                <a:solidFill>
                  <a:schemeClr val="bg1"/>
                </a:solidFill>
              </a:rPr>
              <a:t>більше вікон, вища </a:t>
            </a:r>
            <a:r>
              <a:rPr lang="uk-UA" b="1" dirty="0" smtClean="0">
                <a:solidFill>
                  <a:schemeClr val="bg1"/>
                </a:solidFill>
              </a:rPr>
              <a:t>швидкість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9 </a:t>
            </a:r>
            <a:r>
              <a:rPr lang="uk-UA" dirty="0" smtClean="0">
                <a:solidFill>
                  <a:srgbClr val="0070C0"/>
                </a:solidFill>
              </a:rPr>
              <a:t>грудня </a:t>
            </a:r>
            <a:r>
              <a:rPr lang="uk-UA" dirty="0" smtClean="0">
                <a:solidFill>
                  <a:srgbClr val="0070C0"/>
                </a:solidFill>
              </a:rPr>
              <a:t>1987  </a:t>
            </a:r>
            <a:r>
              <a:rPr lang="uk-UA" dirty="0" err="1" smtClean="0">
                <a:solidFill>
                  <a:srgbClr val="0070C0"/>
                </a:solidFill>
              </a:rPr>
              <a:t>Майкрософт</a:t>
            </a:r>
            <a:r>
              <a:rPr lang="uk-UA" dirty="0" smtClean="0">
                <a:solidFill>
                  <a:srgbClr val="0070C0"/>
                </a:solidFill>
              </a:rPr>
              <a:t> випускає </a:t>
            </a:r>
            <a:r>
              <a:rPr lang="en-US" dirty="0" smtClean="0">
                <a:solidFill>
                  <a:srgbClr val="0070C0"/>
                </a:solidFill>
              </a:rPr>
              <a:t>Windows 2.0 – </a:t>
            </a:r>
            <a:r>
              <a:rPr lang="uk-UA" dirty="0" smtClean="0">
                <a:solidFill>
                  <a:srgbClr val="0070C0"/>
                </a:solidFill>
              </a:rPr>
              <a:t>операційну систему з піктограмами робочого стола та розширеними можливостями запам’ятовування. Завдяки покращеній графічній підтримці вікна тепер можна накладати одне на одне, змінювати їх розміщення на екрані, а також користуватися сполученнями клавіш для прискорення роботи. Деякі розробники пишуть свої перші програми для цього випуску </a:t>
            </a:r>
            <a:r>
              <a:rPr lang="en-US" dirty="0" smtClean="0">
                <a:solidFill>
                  <a:srgbClr val="0070C0"/>
                </a:solidFill>
              </a:rPr>
              <a:t>Windows.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25602" name="Picture 2" descr="Робочий стіл Windows 2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563152" cy="2520280"/>
          </a:xfrm>
          <a:prstGeom prst="rect">
            <a:avLst/>
          </a:prstGeom>
          <a:noFill/>
        </p:spPr>
      </p:pic>
      <p:pic>
        <p:nvPicPr>
          <p:cNvPr id="25604" name="Picture 4" descr="http://www.winline.ru/img/2010/11/Window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528392" cy="1934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Цікавий</a:t>
            </a:r>
            <a:r>
              <a:rPr lang="ru-RU" sz="3600" b="1" dirty="0" smtClean="0">
                <a:solidFill>
                  <a:schemeClr val="bg1"/>
                </a:solidFill>
              </a:rPr>
              <a:t> факт.</a:t>
            </a:r>
            <a:r>
              <a:rPr lang="ru-RU" sz="3600" dirty="0" smtClean="0">
                <a:solidFill>
                  <a:schemeClr val="bg1"/>
                </a:solidFill>
              </a:rPr>
              <a:t> </a:t>
            </a:r>
            <a:r>
              <a:rPr lang="ru-RU" sz="3600" dirty="0" err="1" smtClean="0">
                <a:solidFill>
                  <a:schemeClr val="bg1"/>
                </a:solidFill>
              </a:rPr>
              <a:t>Уперше</a:t>
            </a:r>
            <a:r>
              <a:rPr lang="ru-RU" sz="3600" dirty="0" smtClean="0">
                <a:solidFill>
                  <a:schemeClr val="bg1"/>
                </a:solidFill>
              </a:rPr>
              <a:t> панель </a:t>
            </a:r>
            <a:r>
              <a:rPr lang="ru-RU" sz="3600" dirty="0" err="1" smtClean="0">
                <a:solidFill>
                  <a:schemeClr val="bg1"/>
                </a:solidFill>
              </a:rPr>
              <a:t>керування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з’явилася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саме</a:t>
            </a:r>
            <a:r>
              <a:rPr lang="ru-RU" sz="3600" dirty="0" smtClean="0">
                <a:solidFill>
                  <a:schemeClr val="bg1"/>
                </a:solidFill>
              </a:rPr>
              <a:t> у </a:t>
            </a:r>
            <a:r>
              <a:rPr lang="ru-RU" sz="3600" dirty="0" err="1" smtClean="0">
                <a:solidFill>
                  <a:schemeClr val="bg1"/>
                </a:solidFill>
              </a:rPr>
              <a:t>Windows</a:t>
            </a:r>
            <a:r>
              <a:rPr lang="ru-RU" sz="3600" dirty="0" smtClean="0">
                <a:solidFill>
                  <a:schemeClr val="bg1"/>
                </a:solidFill>
              </a:rPr>
              <a:t> 2.0.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FF">
              <a:alpha val="50196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Windows 2.0 </a:t>
            </a:r>
            <a:r>
              <a:rPr lang="uk-UA" dirty="0" smtClean="0">
                <a:solidFill>
                  <a:srgbClr val="0070C0"/>
                </a:solidFill>
              </a:rPr>
              <a:t>було розроблено спеціально для процесора </a:t>
            </a:r>
            <a:r>
              <a:rPr lang="en-US" dirty="0" smtClean="0">
                <a:solidFill>
                  <a:srgbClr val="0070C0"/>
                </a:solidFill>
              </a:rPr>
              <a:t>Intel 286. </a:t>
            </a:r>
            <a:r>
              <a:rPr lang="uk-UA" dirty="0" smtClean="0">
                <a:solidFill>
                  <a:srgbClr val="0070C0"/>
                </a:solidFill>
              </a:rPr>
              <a:t>Коли було випущено процесор </a:t>
            </a:r>
            <a:r>
              <a:rPr lang="en-US" dirty="0" smtClean="0">
                <a:solidFill>
                  <a:srgbClr val="0070C0"/>
                </a:solidFill>
              </a:rPr>
              <a:t>Intel 386, </a:t>
            </a:r>
            <a:r>
              <a:rPr lang="uk-UA" dirty="0" smtClean="0">
                <a:solidFill>
                  <a:srgbClr val="0070C0"/>
                </a:solidFill>
              </a:rPr>
              <a:t>з виходом не забарилася система </a:t>
            </a:r>
            <a:r>
              <a:rPr lang="en-US" dirty="0" smtClean="0">
                <a:solidFill>
                  <a:srgbClr val="0070C0"/>
                </a:solidFill>
              </a:rPr>
              <a:t>Windows/386, </a:t>
            </a:r>
            <a:r>
              <a:rPr lang="uk-UA" dirty="0" smtClean="0">
                <a:solidFill>
                  <a:srgbClr val="0070C0"/>
                </a:solidFill>
              </a:rPr>
              <a:t>яка сповна використовувала розширені можливості пам’яті нового обладнання. У наступних випусках системи </a:t>
            </a:r>
            <a:r>
              <a:rPr lang="en-US" dirty="0" smtClean="0">
                <a:solidFill>
                  <a:srgbClr val="0070C0"/>
                </a:solidFill>
              </a:rPr>
              <a:t>Windows </a:t>
            </a:r>
            <a:r>
              <a:rPr lang="uk-UA" dirty="0" smtClean="0">
                <a:solidFill>
                  <a:srgbClr val="0070C0"/>
                </a:solidFill>
              </a:rPr>
              <a:t>дедалі покращуються показники швидкодії, надійності та зручності у використанні.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У 1988 році за обсягами продажів корпорація </a:t>
            </a:r>
            <a:r>
              <a:rPr lang="uk-UA" dirty="0" err="1" smtClean="0">
                <a:solidFill>
                  <a:srgbClr val="0070C0"/>
                </a:solidFill>
              </a:rPr>
              <a:t>Майкрософт</a:t>
            </a:r>
            <a:r>
              <a:rPr lang="uk-UA" dirty="0" smtClean="0">
                <a:solidFill>
                  <a:srgbClr val="0070C0"/>
                </a:solidFill>
              </a:rPr>
              <a:t> стає світовим лідером серед розробників програмного забезпечення. Комп’ютери міцно вкорінюються на робочих столах деяких офісних працівників.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 descr="http://toastytech.com/guis/win203mis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http://lpost.ru/wp-content/uploads/2013/04/win2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1990–1994: Windows 3.0–Windows NT – </a:t>
            </a:r>
            <a:r>
              <a:rPr lang="uk-UA" sz="3600" dirty="0" smtClean="0">
                <a:solidFill>
                  <a:srgbClr val="00B050"/>
                </a:solidFill>
              </a:rPr>
              <a:t>удосконалення графічного інтерфейсу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22 травня 1990 року </a:t>
            </a:r>
            <a:r>
              <a:rPr lang="uk-UA" dirty="0" err="1" smtClean="0">
                <a:solidFill>
                  <a:srgbClr val="00B050"/>
                </a:solidFill>
              </a:rPr>
              <a:t>Майкрософт</a:t>
            </a:r>
            <a:r>
              <a:rPr lang="uk-UA" dirty="0" smtClean="0">
                <a:solidFill>
                  <a:srgbClr val="00B050"/>
                </a:solidFill>
              </a:rPr>
              <a:t> анонсує вихід</a:t>
            </a:r>
            <a:r>
              <a:rPr lang="en-US" dirty="0" smtClean="0">
                <a:solidFill>
                  <a:srgbClr val="00B050"/>
                </a:solidFill>
              </a:rPr>
              <a:t>Windows 3.0, </a:t>
            </a:r>
            <a:r>
              <a:rPr lang="uk-UA" dirty="0" smtClean="0">
                <a:solidFill>
                  <a:srgbClr val="00B050"/>
                </a:solidFill>
              </a:rPr>
              <a:t>а трохи згодом, у 1992 році, –</a:t>
            </a:r>
            <a:r>
              <a:rPr lang="en-US" dirty="0" smtClean="0">
                <a:solidFill>
                  <a:srgbClr val="00B050"/>
                </a:solidFill>
              </a:rPr>
              <a:t>Windows 3.1. </a:t>
            </a:r>
            <a:r>
              <a:rPr lang="uk-UA" dirty="0" smtClean="0">
                <a:solidFill>
                  <a:srgbClr val="00B050"/>
                </a:solidFill>
              </a:rPr>
              <a:t>Загалом за перші 2 роки було продано 10 мільйонів копій, і </a:t>
            </a:r>
            <a:r>
              <a:rPr lang="en-US" dirty="0" smtClean="0">
                <a:solidFill>
                  <a:srgbClr val="00B050"/>
                </a:solidFill>
              </a:rPr>
              <a:t>Windows </a:t>
            </a:r>
            <a:r>
              <a:rPr lang="uk-UA" dirty="0" smtClean="0">
                <a:solidFill>
                  <a:srgbClr val="00B050"/>
                </a:solidFill>
              </a:rPr>
              <a:t>стала найпопулярнішою операційною системою у світі. Такий вражаючий успіх спонукав </a:t>
            </a:r>
            <a:r>
              <a:rPr lang="uk-UA" dirty="0" err="1" smtClean="0">
                <a:solidFill>
                  <a:srgbClr val="00B050"/>
                </a:solidFill>
              </a:rPr>
              <a:t>Майкрософтпереглянути</a:t>
            </a:r>
            <a:r>
              <a:rPr lang="uk-UA" dirty="0" smtClean="0">
                <a:solidFill>
                  <a:srgbClr val="00B050"/>
                </a:solidFill>
              </a:rPr>
              <a:t> свої колишні плани. Завдяки віртуальній пам’яті було покращено графічний інтерфейс. У 1990 році операційна система </a:t>
            </a:r>
            <a:r>
              <a:rPr lang="en-US" dirty="0" smtClean="0">
                <a:solidFill>
                  <a:srgbClr val="00B050"/>
                </a:solidFill>
              </a:rPr>
              <a:t>Windows </a:t>
            </a:r>
            <a:r>
              <a:rPr lang="uk-UA" dirty="0" smtClean="0">
                <a:solidFill>
                  <a:srgbClr val="00B050"/>
                </a:solidFill>
              </a:rPr>
              <a:t>набуває нового вигляду та стає схожою на своїх наступників</a:t>
            </a:r>
            <a:r>
              <a:rPr lang="uk-UA" dirty="0" smtClean="0">
                <a:solidFill>
                  <a:srgbClr val="00B050"/>
                </a:solidFill>
              </a:rPr>
              <a:t>.</a:t>
            </a:r>
            <a:endParaRPr lang="uk-UA" dirty="0" smtClean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789040"/>
            <a:ext cx="4572000" cy="2862322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Продуктивність </a:t>
            </a:r>
            <a:r>
              <a:rPr lang="en-US" dirty="0" smtClean="0">
                <a:solidFill>
                  <a:srgbClr val="00B050"/>
                </a:solidFill>
              </a:rPr>
              <a:t>Windows </a:t>
            </a:r>
            <a:r>
              <a:rPr lang="uk-UA" dirty="0" smtClean="0">
                <a:solidFill>
                  <a:srgbClr val="00B050"/>
                </a:solidFill>
              </a:rPr>
              <a:t>помітно зростає, система підтримує 16-колірну графіку, удосконалюються піктограми. Нова хвиля ПК моделі 386 сприяє зростанню популярності</a:t>
            </a:r>
            <a:r>
              <a:rPr lang="en-US" dirty="0" smtClean="0">
                <a:solidFill>
                  <a:srgbClr val="00B050"/>
                </a:solidFill>
              </a:rPr>
              <a:t>Windows 3.0. </a:t>
            </a:r>
            <a:r>
              <a:rPr lang="uk-UA" dirty="0" smtClean="0">
                <a:solidFill>
                  <a:srgbClr val="00B050"/>
                </a:solidFill>
              </a:rPr>
              <a:t>Завдяки повній підтримці процесора </a:t>
            </a:r>
            <a:r>
              <a:rPr lang="en-US" dirty="0" smtClean="0">
                <a:solidFill>
                  <a:srgbClr val="00B050"/>
                </a:solidFill>
              </a:rPr>
              <a:t>Intel 386 </a:t>
            </a:r>
            <a:r>
              <a:rPr lang="uk-UA" dirty="0" smtClean="0">
                <a:solidFill>
                  <a:srgbClr val="00B050"/>
                </a:solidFill>
              </a:rPr>
              <a:t>програми працюють відчутно швидше. У </a:t>
            </a:r>
            <a:r>
              <a:rPr lang="en-US" dirty="0" smtClean="0">
                <a:solidFill>
                  <a:srgbClr val="00B050"/>
                </a:solidFill>
              </a:rPr>
              <a:t>Windows 3.0 </a:t>
            </a:r>
            <a:r>
              <a:rPr lang="uk-UA" dirty="0" smtClean="0">
                <a:solidFill>
                  <a:srgbClr val="00B050"/>
                </a:solidFill>
              </a:rPr>
              <a:t>з’являється диспетчер програм, диспетчер файлів і диспетчер друку.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28674" name="Picture 2" descr="Білл Гейтс демонструє щойно випущену Windows 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3789040"/>
            <a:ext cx="341591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5266928" cy="5793507"/>
          </a:xfrm>
          <a:solidFill>
            <a:srgbClr val="FFFFFF">
              <a:alpha val="69804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Програмне забезпечення </a:t>
            </a:r>
            <a:r>
              <a:rPr lang="en-US" dirty="0" smtClean="0">
                <a:solidFill>
                  <a:srgbClr val="7030A0"/>
                </a:solidFill>
              </a:rPr>
              <a:t>Windows </a:t>
            </a:r>
            <a:r>
              <a:rPr lang="uk-UA" dirty="0" smtClean="0">
                <a:solidFill>
                  <a:srgbClr val="7030A0"/>
                </a:solidFill>
              </a:rPr>
              <a:t>встановлювалося з дискет, які продавались у великих коробках з об’ємними інструкціями.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Популярність </a:t>
            </a:r>
            <a:r>
              <a:rPr lang="en-US" dirty="0" smtClean="0">
                <a:solidFill>
                  <a:srgbClr val="7030A0"/>
                </a:solidFill>
              </a:rPr>
              <a:t>Windows 3.0 </a:t>
            </a:r>
            <a:r>
              <a:rPr lang="uk-UA" dirty="0" smtClean="0">
                <a:solidFill>
                  <a:srgbClr val="7030A0"/>
                </a:solidFill>
              </a:rPr>
              <a:t>зростає ще більше з виходом нового пакета засобів для розробки програмного забезпечення (</a:t>
            </a:r>
            <a:r>
              <a:rPr lang="en-US" dirty="0" smtClean="0">
                <a:solidFill>
                  <a:srgbClr val="7030A0"/>
                </a:solidFill>
              </a:rPr>
              <a:t>SDK) </a:t>
            </a:r>
            <a:r>
              <a:rPr lang="uk-UA" dirty="0" smtClean="0">
                <a:solidFill>
                  <a:srgbClr val="7030A0"/>
                </a:solidFill>
              </a:rPr>
              <a:t>для </a:t>
            </a:r>
            <a:r>
              <a:rPr lang="en-US" dirty="0" smtClean="0">
                <a:solidFill>
                  <a:srgbClr val="7030A0"/>
                </a:solidFill>
              </a:rPr>
              <a:t>Windows, </a:t>
            </a:r>
            <a:r>
              <a:rPr lang="uk-UA" dirty="0" smtClean="0">
                <a:solidFill>
                  <a:srgbClr val="7030A0"/>
                </a:solidFill>
              </a:rPr>
              <a:t>який дає змогу розробникам зосередити увагу на написанні програм, а не драйверів для пристроїв.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Windows </a:t>
            </a:r>
            <a:r>
              <a:rPr lang="uk-UA" dirty="0" smtClean="0">
                <a:solidFill>
                  <a:srgbClr val="7030A0"/>
                </a:solidFill>
              </a:rPr>
              <a:t>усе частіше використовується на роботі та вдома; до складу системи входять ігри "Косинка", "Чирви" та "Сапер". З реклами: "Тепер неймовірну потужність </a:t>
            </a:r>
            <a:r>
              <a:rPr lang="en-US" dirty="0" smtClean="0">
                <a:solidFill>
                  <a:srgbClr val="7030A0"/>
                </a:solidFill>
              </a:rPr>
              <a:t>Windows 3.0 </a:t>
            </a:r>
            <a:r>
              <a:rPr lang="uk-UA" dirty="0" smtClean="0">
                <a:solidFill>
                  <a:srgbClr val="7030A0"/>
                </a:solidFill>
              </a:rPr>
              <a:t>можна використовувати й для розваг".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Система </a:t>
            </a:r>
            <a:r>
              <a:rPr lang="en-US" dirty="0" smtClean="0">
                <a:solidFill>
                  <a:srgbClr val="7030A0"/>
                </a:solidFill>
              </a:rPr>
              <a:t>Windows for Workgroups 3.11 </a:t>
            </a:r>
            <a:r>
              <a:rPr lang="uk-UA" dirty="0" smtClean="0">
                <a:solidFill>
                  <a:srgbClr val="7030A0"/>
                </a:solidFill>
              </a:rPr>
              <a:t>підтримує однорангові робочі групи та доменні мережі – вперше персональний комп’ютер стає учасником процесу еволюції рішень типу "клієнт – сервер".</a:t>
            </a:r>
          </a:p>
          <a:p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30722" name="Picture 2" descr="http://toastytech.com/guis/win30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3035829" cy="2276872"/>
          </a:xfrm>
          <a:prstGeom prst="rect">
            <a:avLst/>
          </a:prstGeom>
          <a:noFill/>
        </p:spPr>
      </p:pic>
      <p:pic>
        <p:nvPicPr>
          <p:cNvPr id="30724" name="Picture 4" descr="http://toastytech.com/guis/win30pai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08920"/>
            <a:ext cx="309634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Windows </a:t>
            </a:r>
            <a:r>
              <a:rPr lang="en-US" b="1" dirty="0" smtClean="0">
                <a:solidFill>
                  <a:schemeClr val="bg1"/>
                </a:solidFill>
              </a:rPr>
              <a:t>NT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rgbClr val="0070C0"/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Випуск </a:t>
            </a:r>
            <a:r>
              <a:rPr lang="en-US" dirty="0" smtClean="0">
                <a:solidFill>
                  <a:schemeClr val="bg1"/>
                </a:solidFill>
              </a:rPr>
              <a:t>Windows NT 27 </a:t>
            </a:r>
            <a:r>
              <a:rPr lang="uk-UA" dirty="0" smtClean="0">
                <a:solidFill>
                  <a:schemeClr val="bg1"/>
                </a:solidFill>
              </a:rPr>
              <a:t>липня 1993 року став важливою віхою на шляху розвитку </a:t>
            </a:r>
            <a:r>
              <a:rPr lang="uk-UA" dirty="0" err="1" smtClean="0">
                <a:solidFill>
                  <a:schemeClr val="bg1"/>
                </a:solidFill>
              </a:rPr>
              <a:t>Майкрософт</a:t>
            </a:r>
            <a:r>
              <a:rPr lang="uk-UA" dirty="0" smtClean="0">
                <a:solidFill>
                  <a:schemeClr val="bg1"/>
                </a:solidFill>
              </a:rPr>
              <a:t>. Ця подія ознаменувала завершення проекту зі створення принципово нової операційної системи, який було розпочато в далекому 1980 році. "</a:t>
            </a:r>
            <a:r>
              <a:rPr lang="en-US" dirty="0" smtClean="0">
                <a:solidFill>
                  <a:schemeClr val="bg1"/>
                </a:solidFill>
              </a:rPr>
              <a:t>Windows NT </a:t>
            </a:r>
            <a:r>
              <a:rPr lang="uk-UA" dirty="0" smtClean="0">
                <a:solidFill>
                  <a:schemeClr val="bg1"/>
                </a:solidFill>
              </a:rPr>
              <a:t>несе із собою докорінну зміну принципів використання інформаційних технологій у сфері бізнесу", – так коментує цей випуск Білл Гейтс.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На відміну від </a:t>
            </a:r>
            <a:r>
              <a:rPr lang="en-US" dirty="0" smtClean="0">
                <a:solidFill>
                  <a:schemeClr val="bg1"/>
                </a:solidFill>
              </a:rPr>
              <a:t>Windows 3.1 Windows NT 3.1 – </a:t>
            </a:r>
            <a:r>
              <a:rPr lang="uk-UA" dirty="0" smtClean="0">
                <a:solidFill>
                  <a:schemeClr val="bg1"/>
                </a:solidFill>
              </a:rPr>
              <a:t>це 32-розрядна операційна система та стратегічна бізнес-платформа з підтримкою тоді сучасних інженерних і наукових програм.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Цікавий факт.</a:t>
            </a:r>
            <a:r>
              <a:rPr lang="uk-UA" dirty="0" smtClean="0">
                <a:solidFill>
                  <a:schemeClr val="bg1"/>
                </a:solidFill>
              </a:rPr>
              <a:t> Команда, яка займалася розробкою </a:t>
            </a:r>
            <a:r>
              <a:rPr lang="en-US" dirty="0" smtClean="0">
                <a:solidFill>
                  <a:schemeClr val="bg1"/>
                </a:solidFill>
              </a:rPr>
              <a:t>Windows NT, </a:t>
            </a:r>
            <a:r>
              <a:rPr lang="uk-UA" dirty="0" smtClean="0">
                <a:solidFill>
                  <a:schemeClr val="bg1"/>
                </a:solidFill>
              </a:rPr>
              <a:t>спочатку мала назву </a:t>
            </a:r>
            <a:r>
              <a:rPr lang="en-US" dirty="0" smtClean="0">
                <a:solidFill>
                  <a:schemeClr val="bg1"/>
                </a:solidFill>
              </a:rPr>
              <a:t>Portable Systems ("</a:t>
            </a:r>
            <a:r>
              <a:rPr lang="uk-UA" dirty="0" smtClean="0">
                <a:solidFill>
                  <a:schemeClr val="bg1"/>
                </a:solidFill>
              </a:rPr>
              <a:t>Портативні системи</a:t>
            </a:r>
            <a:r>
              <a:rPr lang="uk-UA" dirty="0" smtClean="0">
                <a:solidFill>
                  <a:schemeClr val="bg1"/>
                </a:solidFill>
              </a:rPr>
              <a:t>").</a:t>
            </a:r>
            <a:endParaRPr lang="uk-U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1995–2001: Windows 95 – </a:t>
            </a:r>
            <a:r>
              <a:rPr lang="uk-UA" dirty="0" smtClean="0">
                <a:solidFill>
                  <a:srgbClr val="00B0F0"/>
                </a:solidFill>
              </a:rPr>
              <a:t>розквіт ПК (і, звичайно, Інтернету</a:t>
            </a:r>
            <a:r>
              <a:rPr lang="uk-UA" dirty="0" smtClean="0">
                <a:solidFill>
                  <a:srgbClr val="00B0F0"/>
                </a:solidFill>
              </a:rPr>
              <a:t>)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637112"/>
          </a:xfrm>
          <a:solidFill>
            <a:srgbClr val="0070C0"/>
          </a:solidFill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24 серпня 1995 року </a:t>
            </a:r>
            <a:r>
              <a:rPr lang="uk-UA" dirty="0" err="1" smtClean="0">
                <a:solidFill>
                  <a:schemeClr val="bg1"/>
                </a:solidFill>
              </a:rPr>
              <a:t>Майкрософт</a:t>
            </a:r>
            <a:r>
              <a:rPr lang="uk-UA" dirty="0" smtClean="0">
                <a:solidFill>
                  <a:schemeClr val="bg1"/>
                </a:solidFill>
              </a:rPr>
              <a:t> випускає операційну систему </a:t>
            </a:r>
            <a:r>
              <a:rPr lang="en-US" dirty="0" smtClean="0">
                <a:solidFill>
                  <a:schemeClr val="bg1"/>
                </a:solidFill>
              </a:rPr>
              <a:t>Windows 95, </a:t>
            </a:r>
            <a:r>
              <a:rPr lang="uk-UA" dirty="0" smtClean="0">
                <a:solidFill>
                  <a:schemeClr val="bg1"/>
                </a:solidFill>
              </a:rPr>
              <a:t>обсяг продажів якої за перші п’ять тижнів досяг рекордного рівня – 7 мільйонів копій. Вихід цього продукту набуває найширшого розголосу у ЗМІ за всю історію </a:t>
            </a:r>
            <a:r>
              <a:rPr lang="uk-UA" dirty="0" err="1" smtClean="0">
                <a:solidFill>
                  <a:schemeClr val="bg1"/>
                </a:solidFill>
              </a:rPr>
              <a:t>Майкрософт</a:t>
            </a:r>
            <a:r>
              <a:rPr lang="uk-UA" dirty="0" smtClean="0">
                <a:solidFill>
                  <a:schemeClr val="bg1"/>
                </a:solidFill>
              </a:rPr>
              <a:t>. По телебаченню крутили рекламі ролики, у яких гурт </a:t>
            </a:r>
            <a:r>
              <a:rPr lang="en-US" dirty="0" smtClean="0">
                <a:solidFill>
                  <a:schemeClr val="bg1"/>
                </a:solidFill>
              </a:rPr>
              <a:t>The Rolling Stones </a:t>
            </a:r>
            <a:r>
              <a:rPr lang="uk-UA" dirty="0" smtClean="0">
                <a:solidFill>
                  <a:schemeClr val="bg1"/>
                </a:solidFill>
              </a:rPr>
              <a:t>співав пісню "</a:t>
            </a:r>
            <a:r>
              <a:rPr lang="en-US" dirty="0" smtClean="0">
                <a:solidFill>
                  <a:schemeClr val="bg1"/>
                </a:solidFill>
              </a:rPr>
              <a:t>Start Me Up" ("</a:t>
            </a:r>
            <a:r>
              <a:rPr lang="uk-UA" dirty="0" smtClean="0">
                <a:solidFill>
                  <a:schemeClr val="bg1"/>
                </a:solidFill>
              </a:rPr>
              <a:t>Запусти мене") на фоні зображень нової кнопки "Пуск". Прес-реліз розпочинався двома словами: "</a:t>
            </a:r>
            <a:r>
              <a:rPr lang="en-US" dirty="0" smtClean="0">
                <a:solidFill>
                  <a:schemeClr val="bg1"/>
                </a:solidFill>
              </a:rPr>
              <a:t>It’s here." ("</a:t>
            </a:r>
            <a:r>
              <a:rPr lang="uk-UA" dirty="0" smtClean="0">
                <a:solidFill>
                  <a:schemeClr val="bg1"/>
                </a:solidFill>
              </a:rPr>
              <a:t>Ось вона").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1746" name="Picture 2" descr="День запуску: Білл Гейтс представляє Windows 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619711" cy="2304256"/>
          </a:xfrm>
          <a:prstGeom prst="rect">
            <a:avLst/>
          </a:prstGeom>
          <a:noFill/>
        </p:spPr>
      </p:pic>
      <p:pic>
        <p:nvPicPr>
          <p:cNvPr id="31748" name="Picture 4" descr="Робочий стіл Windows 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600400" cy="22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5050904" cy="6192688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Настає епоха факсів, модемів, електронної пошти, нового </a:t>
            </a:r>
            <a:r>
              <a:rPr lang="uk-UA" dirty="0" err="1" smtClean="0">
                <a:solidFill>
                  <a:srgbClr val="002060"/>
                </a:solidFill>
              </a:rPr>
              <a:t>онлайнового</a:t>
            </a:r>
            <a:r>
              <a:rPr lang="uk-UA" dirty="0" smtClean="0">
                <a:solidFill>
                  <a:srgbClr val="002060"/>
                </a:solidFill>
              </a:rPr>
              <a:t> світу, захоплюючих мультимедійних ігор і навчального програмного забезпечення. У </a:t>
            </a:r>
            <a:r>
              <a:rPr lang="en-US" dirty="0" smtClean="0">
                <a:solidFill>
                  <a:srgbClr val="002060"/>
                </a:solidFill>
              </a:rPr>
              <a:t>Windows 95 </a:t>
            </a:r>
            <a:r>
              <a:rPr lang="uk-UA" dirty="0" smtClean="0">
                <a:solidFill>
                  <a:srgbClr val="002060"/>
                </a:solidFill>
              </a:rPr>
              <a:t>вбудовано підтримку Інтернету, віддаленого доступу й нової технології </a:t>
            </a:r>
            <a:r>
              <a:rPr lang="en-US" dirty="0" smtClean="0">
                <a:solidFill>
                  <a:srgbClr val="002060"/>
                </a:solidFill>
              </a:rPr>
              <a:t>Plug and Play, </a:t>
            </a:r>
            <a:r>
              <a:rPr lang="uk-UA" dirty="0" smtClean="0">
                <a:solidFill>
                  <a:srgbClr val="002060"/>
                </a:solidFill>
              </a:rPr>
              <a:t>що дає змогу швидко та без зусиль установлювати обладнання й програми. Ця 32-розрядна операційна система також містить покращені мультимедійні можливості, ефективніші засоби для портативних комп’ютерів і роботи в мережі.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На момент випуску </a:t>
            </a:r>
            <a:r>
              <a:rPr lang="en-US" dirty="0" smtClean="0">
                <a:solidFill>
                  <a:srgbClr val="002060"/>
                </a:solidFill>
              </a:rPr>
              <a:t>Windows 95 </a:t>
            </a:r>
            <a:r>
              <a:rPr lang="uk-UA" dirty="0" smtClean="0">
                <a:solidFill>
                  <a:srgbClr val="002060"/>
                </a:solidFill>
              </a:rPr>
              <a:t>попередні версії операційних систем </a:t>
            </a:r>
            <a:r>
              <a:rPr lang="en-US" dirty="0" smtClean="0">
                <a:solidFill>
                  <a:srgbClr val="002060"/>
                </a:solidFill>
              </a:rPr>
              <a:t>Windows </a:t>
            </a:r>
            <a:r>
              <a:rPr lang="uk-UA" dirty="0" smtClean="0">
                <a:solidFill>
                  <a:srgbClr val="002060"/>
                </a:solidFill>
              </a:rPr>
              <a:t>і </a:t>
            </a:r>
            <a:r>
              <a:rPr lang="en-US" dirty="0" smtClean="0">
                <a:solidFill>
                  <a:srgbClr val="002060"/>
                </a:solidFill>
              </a:rPr>
              <a:t>MS‑DOS </a:t>
            </a:r>
            <a:r>
              <a:rPr lang="uk-UA" dirty="0" smtClean="0">
                <a:solidFill>
                  <a:srgbClr val="002060"/>
                </a:solidFill>
              </a:rPr>
              <a:t>було встановлено на 80 % комп’ютерів у всьому світі. </a:t>
            </a:r>
            <a:r>
              <a:rPr lang="en-US" dirty="0" smtClean="0">
                <a:solidFill>
                  <a:srgbClr val="002060"/>
                </a:solidFill>
              </a:rPr>
              <a:t>Windows 95 </a:t>
            </a:r>
            <a:r>
              <a:rPr lang="uk-UA" dirty="0" smtClean="0">
                <a:solidFill>
                  <a:srgbClr val="002060"/>
                </a:solidFill>
              </a:rPr>
              <a:t>випускалася як оновлення до цих операційних систем. Для роботи </a:t>
            </a:r>
            <a:r>
              <a:rPr lang="en-US" dirty="0" smtClean="0">
                <a:solidFill>
                  <a:srgbClr val="002060"/>
                </a:solidFill>
              </a:rPr>
              <a:t>Windows 95 </a:t>
            </a:r>
            <a:r>
              <a:rPr lang="uk-UA" dirty="0" smtClean="0">
                <a:solidFill>
                  <a:srgbClr val="002060"/>
                </a:solidFill>
              </a:rPr>
              <a:t>був потрібен комп’ютер із процесором 386</a:t>
            </a:r>
            <a:r>
              <a:rPr lang="en-US" dirty="0" smtClean="0">
                <a:solidFill>
                  <a:srgbClr val="002060"/>
                </a:solidFill>
              </a:rPr>
              <a:t>DX </a:t>
            </a:r>
            <a:r>
              <a:rPr lang="uk-UA" dirty="0" smtClean="0">
                <a:solidFill>
                  <a:srgbClr val="002060"/>
                </a:solidFill>
              </a:rPr>
              <a:t>або вище (рекомендовано 486) і принаймні 4 МБ оперативної пам’яті (рекомендовано 8 МБ). </a:t>
            </a:r>
            <a:r>
              <a:rPr lang="uk-UA" dirty="0" err="1" smtClean="0">
                <a:solidFill>
                  <a:srgbClr val="002060"/>
                </a:solidFill>
              </a:rPr>
              <a:t>Оновлювальні</a:t>
            </a:r>
            <a:r>
              <a:rPr lang="uk-UA" dirty="0" smtClean="0">
                <a:solidFill>
                  <a:srgbClr val="002060"/>
                </a:solidFill>
              </a:rPr>
              <a:t> версії розповсюджувалися як на дискетах, так і на компакт-дисках. Система була доступна 12 мовами.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У </a:t>
            </a:r>
            <a:r>
              <a:rPr lang="en-US" dirty="0" smtClean="0">
                <a:solidFill>
                  <a:srgbClr val="002060"/>
                </a:solidFill>
              </a:rPr>
              <a:t>Windows 95 </a:t>
            </a:r>
            <a:r>
              <a:rPr lang="uk-UA" dirty="0" smtClean="0">
                <a:solidFill>
                  <a:srgbClr val="002060"/>
                </a:solidFill>
              </a:rPr>
              <a:t>уперше з’явилися меню "Пуск", панель завдань, а також кнопки згортання, розгортання й закривання в кожному вікні.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33794" name="Picture 2" descr="Windows 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129235" cy="3960440"/>
          </a:xfrm>
          <a:prstGeom prst="rect">
            <a:avLst/>
          </a:prstGeom>
          <a:noFill/>
        </p:spPr>
      </p:pic>
      <p:pic>
        <p:nvPicPr>
          <p:cNvPr id="33796" name="Picture 4" descr="http://torrents.net.ua/forum/art/2/146/8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65104"/>
            <a:ext cx="316835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http://www.guidebookgallery.org/pics/gui/desktop/full/win95os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100" b="1" dirty="0" smtClean="0">
                <a:solidFill>
                  <a:srgbClr val="0070C0"/>
                </a:solidFill>
              </a:rPr>
              <a:t>1975–1981: </a:t>
            </a:r>
            <a:r>
              <a:rPr lang="uk-UA" sz="3100" b="1" dirty="0" smtClean="0">
                <a:solidFill>
                  <a:srgbClr val="0070C0"/>
                </a:solidFill>
              </a:rPr>
              <a:t>становлення</a:t>
            </a:r>
            <a:br>
              <a:rPr lang="uk-UA" sz="3100" b="1" dirty="0" smtClean="0">
                <a:solidFill>
                  <a:srgbClr val="0070C0"/>
                </a:solidFill>
              </a:rPr>
            </a:br>
            <a:r>
              <a:rPr lang="uk-UA" sz="3100" b="1" dirty="0" smtClean="0">
                <a:solidFill>
                  <a:srgbClr val="0070C0"/>
                </a:solidFill>
              </a:rPr>
              <a:t> </a:t>
            </a:r>
            <a:r>
              <a:rPr lang="uk-UA" sz="3100" b="1" dirty="0" smtClean="0">
                <a:solidFill>
                  <a:srgbClr val="0070C0"/>
                </a:solidFill>
              </a:rPr>
              <a:t>корпорації </a:t>
            </a:r>
            <a:r>
              <a:rPr lang="uk-UA" sz="3100" b="1" dirty="0" err="1" smtClean="0">
                <a:solidFill>
                  <a:srgbClr val="0070C0"/>
                </a:solidFill>
              </a:rPr>
              <a:t>Майкрософт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925144"/>
          </a:xfrm>
          <a:solidFill>
            <a:srgbClr val="00B0F0">
              <a:alpha val="80000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Початок роботи: співзасновники корпорації </a:t>
            </a:r>
            <a:r>
              <a:rPr lang="uk-UA" dirty="0" err="1" smtClean="0">
                <a:solidFill>
                  <a:schemeClr val="bg1"/>
                </a:solidFill>
              </a:rPr>
              <a:t>Майкрософт</a:t>
            </a:r>
            <a:r>
              <a:rPr lang="uk-UA" dirty="0" smtClean="0">
                <a:solidFill>
                  <a:schemeClr val="bg1"/>
                </a:solidFill>
              </a:rPr>
              <a:t> Пол </a:t>
            </a:r>
            <a:r>
              <a:rPr lang="uk-UA" dirty="0" err="1" smtClean="0">
                <a:solidFill>
                  <a:schemeClr val="bg1"/>
                </a:solidFill>
              </a:rPr>
              <a:t>Аллен</a:t>
            </a:r>
            <a:r>
              <a:rPr lang="uk-UA" dirty="0" smtClean="0">
                <a:solidFill>
                  <a:schemeClr val="bg1"/>
                </a:solidFill>
              </a:rPr>
              <a:t> (ліворуч) і Білл Гейтс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Надворі 1970-і. На роботі всі користуються друкарськими машинками. Для копіювання документів використовується мімеограф або звичайна копірка. Хоча мало хто чув про мікрокомп’ютери, два молодих комп’ютерних ентузіасти – Білл Гейтс і Пол </a:t>
            </a:r>
            <a:r>
              <a:rPr lang="uk-UA" dirty="0" err="1" smtClean="0">
                <a:solidFill>
                  <a:schemeClr val="bg1"/>
                </a:solidFill>
              </a:rPr>
              <a:t>Аллен</a:t>
            </a:r>
            <a:r>
              <a:rPr lang="uk-UA" dirty="0" smtClean="0">
                <a:solidFill>
                  <a:schemeClr val="bg1"/>
                </a:solidFill>
              </a:rPr>
              <a:t> – упевнені: майбутнє за персональними комп’ютерами.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 1975 році Гейтс і </a:t>
            </a:r>
            <a:r>
              <a:rPr lang="uk-UA" dirty="0" err="1" smtClean="0">
                <a:solidFill>
                  <a:schemeClr val="bg1"/>
                </a:solidFill>
              </a:rPr>
              <a:t>Аллен</a:t>
            </a:r>
            <a:r>
              <a:rPr lang="uk-UA" dirty="0" smtClean="0">
                <a:solidFill>
                  <a:schemeClr val="bg1"/>
                </a:solidFill>
              </a:rPr>
              <a:t> започатковують компанію "</a:t>
            </a:r>
            <a:r>
              <a:rPr lang="uk-UA" dirty="0" err="1" smtClean="0">
                <a:solidFill>
                  <a:schemeClr val="bg1"/>
                </a:solidFill>
              </a:rPr>
              <a:t>Майкрософт</a:t>
            </a:r>
            <a:r>
              <a:rPr lang="uk-UA" dirty="0" smtClean="0">
                <a:solidFill>
                  <a:schemeClr val="bg1"/>
                </a:solidFill>
              </a:rPr>
              <a:t>". Як це часто буває,</a:t>
            </a:r>
            <a:r>
              <a:rPr lang="uk-UA" dirty="0" err="1" smtClean="0">
                <a:solidFill>
                  <a:schemeClr val="bg1"/>
                </a:solidFill>
              </a:rPr>
              <a:t>Майкрософт</a:t>
            </a:r>
            <a:r>
              <a:rPr lang="uk-UA" dirty="0" smtClean="0">
                <a:solidFill>
                  <a:schemeClr val="bg1"/>
                </a:solidFill>
              </a:rPr>
              <a:t>, незважаючи на свої малі масштаби, має великі амбіції: комп’ютер у кожному домі, на кожному робочому столі. Усього за кілька років </a:t>
            </a:r>
            <a:r>
              <a:rPr lang="uk-UA" dirty="0" err="1" smtClean="0">
                <a:solidFill>
                  <a:schemeClr val="bg1"/>
                </a:solidFill>
              </a:rPr>
              <a:t>Майкрософт</a:t>
            </a:r>
            <a:r>
              <a:rPr lang="uk-UA" dirty="0" smtClean="0">
                <a:solidFill>
                  <a:schemeClr val="bg1"/>
                </a:solidFill>
              </a:rPr>
              <a:t> починає змінювати принципи нашої роботи.</a:t>
            </a:r>
          </a:p>
          <a:p>
            <a:endParaRPr lang="uk-UA" dirty="0"/>
          </a:p>
        </p:txBody>
      </p:sp>
      <p:pic>
        <p:nvPicPr>
          <p:cNvPr id="1026" name="Picture 2" descr="Початок роботи: співзасновники корпорації Майкрософт Пол Аллен (ліворуч) і Білл Гейт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528392" cy="2520280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QmFQPNCgDf-TNZmLKGBnz8OubOF3-_gXcEECm0YAeHwX6_HA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528392" cy="225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http://www.oocities.org/wilmarcdw/win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1998–2000: Windows 98, Windows 2000 </a:t>
            </a:r>
            <a:r>
              <a:rPr lang="en-US" sz="2400" dirty="0" err="1" smtClean="0">
                <a:solidFill>
                  <a:srgbClr val="0070C0"/>
                </a:solidFill>
              </a:rPr>
              <a:t>та</a:t>
            </a:r>
            <a:r>
              <a:rPr lang="en-US" sz="2400" dirty="0" smtClean="0">
                <a:solidFill>
                  <a:srgbClr val="0070C0"/>
                </a:solidFill>
              </a:rPr>
              <a:t> Windows </a:t>
            </a:r>
            <a:r>
              <a:rPr lang="en-US" sz="2400" dirty="0" smtClean="0">
                <a:solidFill>
                  <a:srgbClr val="0070C0"/>
                </a:solidFill>
              </a:rPr>
              <a:t>Me</a:t>
            </a:r>
            <a:endParaRPr lang="uk-UA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70C0">
              <a:alpha val="60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25 червня 1998 року виходить </a:t>
            </a:r>
            <a:r>
              <a:rPr lang="en-US" dirty="0" smtClean="0">
                <a:solidFill>
                  <a:schemeClr val="bg1"/>
                </a:solidFill>
              </a:rPr>
              <a:t>Windows 98 – </a:t>
            </a:r>
            <a:r>
              <a:rPr lang="uk-UA" dirty="0" smtClean="0">
                <a:solidFill>
                  <a:schemeClr val="bg1"/>
                </a:solidFill>
              </a:rPr>
              <a:t>перша версія</a:t>
            </a:r>
            <a:r>
              <a:rPr lang="en-US" dirty="0" smtClean="0">
                <a:solidFill>
                  <a:schemeClr val="bg1"/>
                </a:solidFill>
              </a:rPr>
              <a:t>Windows, </a:t>
            </a:r>
            <a:r>
              <a:rPr lang="uk-UA" dirty="0" smtClean="0">
                <a:solidFill>
                  <a:schemeClr val="bg1"/>
                </a:solidFill>
              </a:rPr>
              <a:t>призначена в першу чергу для некомерційних цілей. Персональні комп’ютери стають звичним явищем на роботі та вдома, з’являється все більше </a:t>
            </a:r>
            <a:r>
              <a:rPr lang="uk-UA" dirty="0" err="1" smtClean="0">
                <a:solidFill>
                  <a:schemeClr val="bg1"/>
                </a:solidFill>
              </a:rPr>
              <a:t>інтернет-кафе</a:t>
            </a:r>
            <a:r>
              <a:rPr lang="uk-UA" dirty="0" smtClean="0">
                <a:solidFill>
                  <a:schemeClr val="bg1"/>
                </a:solidFill>
              </a:rPr>
              <a:t>, де користувачі можуть подорожувати всесвітньою мережею.</a:t>
            </a:r>
            <a:r>
              <a:rPr lang="en-US" dirty="0" smtClean="0">
                <a:solidFill>
                  <a:schemeClr val="bg1"/>
                </a:solidFill>
              </a:rPr>
              <a:t>Windows 98 </a:t>
            </a:r>
            <a:r>
              <a:rPr lang="uk-UA" dirty="0" smtClean="0">
                <a:solidFill>
                  <a:schemeClr val="bg1"/>
                </a:solidFill>
              </a:rPr>
              <a:t>позиціонується як операційна система, з якою "краще працювати, краще грати".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Windows 98 </a:t>
            </a:r>
            <a:r>
              <a:rPr lang="uk-UA" dirty="0" smtClean="0">
                <a:solidFill>
                  <a:schemeClr val="bg1"/>
                </a:solidFill>
              </a:rPr>
              <a:t>полегшує пошук інформації як на комп’ютері, так і в Інтернеті. Серед інших удосконалень представлено підтримку читання </a:t>
            </a:r>
            <a:r>
              <a:rPr lang="en-US" dirty="0" smtClean="0">
                <a:solidFill>
                  <a:schemeClr val="bg1"/>
                </a:solidFill>
              </a:rPr>
              <a:t>DVD-</a:t>
            </a:r>
            <a:r>
              <a:rPr lang="uk-UA" dirty="0" smtClean="0">
                <a:solidFill>
                  <a:schemeClr val="bg1"/>
                </a:solidFill>
              </a:rPr>
              <a:t>дисків і пристроїв </a:t>
            </a:r>
            <a:r>
              <a:rPr lang="en-US" dirty="0" smtClean="0">
                <a:solidFill>
                  <a:schemeClr val="bg1"/>
                </a:solidFill>
              </a:rPr>
              <a:t>USB, </a:t>
            </a:r>
            <a:r>
              <a:rPr lang="uk-UA" dirty="0" smtClean="0">
                <a:solidFill>
                  <a:schemeClr val="bg1"/>
                </a:solidFill>
              </a:rPr>
              <a:t>а також прискорене закривання й відкривання програм. Серед нововведень також панель швидкого запуску, яка дає змогу запускати програми, не шукаючи їх у меню "Пуск" або на робочому столі.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Цікавий факт.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Windows 98</a:t>
            </a:r>
            <a:r>
              <a:rPr lang="en-US" dirty="0" smtClean="0"/>
              <a:t> 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uk-UA" dirty="0" smtClean="0">
                <a:solidFill>
                  <a:schemeClr val="bg1"/>
                </a:solidFill>
              </a:rPr>
              <a:t>це остання версія операційної системи на базі </a:t>
            </a:r>
            <a:r>
              <a:rPr lang="en-US" dirty="0" smtClean="0">
                <a:solidFill>
                  <a:schemeClr val="bg1"/>
                </a:solidFill>
              </a:rPr>
              <a:t>MS‑DOS.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 descr="http://www.embeddingwindows.com/graphics/8mb_windows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8914" name="Picture 2" descr="http://upload.wikimedia.org/wikipedia/fr/7/72/Windows-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9938" name="Picture 2" descr="http://www.guidebookgallery.org/pics/gui/desktop/full/win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Windows </a:t>
            </a:r>
            <a:r>
              <a:rPr lang="en-US" dirty="0" smtClean="0">
                <a:solidFill>
                  <a:schemeClr val="bg1"/>
                </a:solidFill>
              </a:rPr>
              <a:t>Me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 з попередніми версіями в операційній системі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 Me,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орієнтовано в першу чергу на домашніх користувачів, значно покращено інструменти для роботи з музикою, відео та ресурсами домашньої мережі, а також підвищено їх надійність.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Уперше з’явилася функція відновлення системи, що здатна повернути конфігурацію програмного забезпечення комп’ютера до стану, у якому була система до виникнення проблеми. У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 Maker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користувачі отримували зручні інструменти для цифрового монтажу, збереження домашніх відео та обміну ними. А потужні технології </a:t>
            </a:r>
            <a:r>
              <a:rPr lang="uk-U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медіапрогравача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 Windows Media 7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давали змогу здійснювати пошук цифрових </a:t>
            </a:r>
            <a:r>
              <a:rPr lang="uk-U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мультимедіа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також упорядковувати та відтворювати їх.</a:t>
            </a: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Цікавий факт.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Із технічної точки зору 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 Me 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стала останньою операційною </a:t>
            </a:r>
            <a:r>
              <a:rPr lang="uk-U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системоюМайкрософт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базувалася на коді 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 95.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Корпорація </a:t>
            </a:r>
            <a:r>
              <a:rPr lang="uk-U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Майкрософт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заявила, що всі майбутні операційні системи базуватимуться на ядрі 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 NT 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 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 2000.</a:t>
            </a:r>
          </a:p>
          <a:p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Windows 2000 </a:t>
            </a:r>
            <a:r>
              <a:rPr lang="en-US" b="1" dirty="0" smtClean="0">
                <a:solidFill>
                  <a:srgbClr val="0070C0"/>
                </a:solidFill>
              </a:rPr>
              <a:t>Professional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rgbClr val="00B0F0"/>
          </a:solidFill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Будучи не просто оновленням </a:t>
            </a:r>
            <a:r>
              <a:rPr lang="en-US" dirty="0" smtClean="0">
                <a:solidFill>
                  <a:schemeClr val="bg1"/>
                </a:solidFill>
              </a:rPr>
              <a:t>Windows NT Workstation 4.0, </a:t>
            </a:r>
            <a:r>
              <a:rPr lang="uk-UA" dirty="0" smtClean="0">
                <a:solidFill>
                  <a:schemeClr val="bg1"/>
                </a:solidFill>
              </a:rPr>
              <a:t>операційна система </a:t>
            </a:r>
            <a:r>
              <a:rPr lang="en-US" dirty="0" smtClean="0">
                <a:solidFill>
                  <a:schemeClr val="bg1"/>
                </a:solidFill>
              </a:rPr>
              <a:t>Windows 2000Professional </a:t>
            </a:r>
            <a:r>
              <a:rPr lang="uk-UA" dirty="0" smtClean="0">
                <a:solidFill>
                  <a:schemeClr val="bg1"/>
                </a:solidFill>
              </a:rPr>
              <a:t>з’явилася, щоб замінити </a:t>
            </a:r>
            <a:r>
              <a:rPr lang="en-US" dirty="0" smtClean="0">
                <a:solidFill>
                  <a:schemeClr val="bg1"/>
                </a:solidFill>
              </a:rPr>
              <a:t>Windows 95, Windows 98 </a:t>
            </a:r>
            <a:r>
              <a:rPr lang="uk-UA" dirty="0" smtClean="0">
                <a:solidFill>
                  <a:schemeClr val="bg1"/>
                </a:solidFill>
              </a:rPr>
              <a:t>і </a:t>
            </a:r>
            <a:r>
              <a:rPr lang="en-US" dirty="0" smtClean="0">
                <a:solidFill>
                  <a:schemeClr val="bg1"/>
                </a:solidFill>
              </a:rPr>
              <a:t>Windows NT Workstation 4.0 </a:t>
            </a:r>
            <a:r>
              <a:rPr lang="uk-UA" dirty="0" smtClean="0">
                <a:solidFill>
                  <a:schemeClr val="bg1"/>
                </a:solidFill>
              </a:rPr>
              <a:t>на всіх настільних і портативних комп’ютерах у сфері бізнесу. Побудована на базі перевіреного роками коду </a:t>
            </a:r>
            <a:r>
              <a:rPr lang="en-US" dirty="0" smtClean="0">
                <a:solidFill>
                  <a:schemeClr val="bg1"/>
                </a:solidFill>
              </a:rPr>
              <a:t>Windows NT Workstation 4.0, </a:t>
            </a:r>
            <a:r>
              <a:rPr lang="uk-UA" dirty="0" smtClean="0">
                <a:solidFill>
                  <a:schemeClr val="bg1"/>
                </a:solidFill>
              </a:rPr>
              <a:t>система </a:t>
            </a:r>
            <a:r>
              <a:rPr lang="en-US" dirty="0" smtClean="0">
                <a:solidFill>
                  <a:schemeClr val="bg1"/>
                </a:solidFill>
              </a:rPr>
              <a:t>Windows 2000 </a:t>
            </a:r>
            <a:r>
              <a:rPr lang="uk-UA" dirty="0" smtClean="0">
                <a:solidFill>
                  <a:schemeClr val="bg1"/>
                </a:solidFill>
              </a:rPr>
              <a:t>значно надійніша, простіша у використанні та має кращу підтримку </a:t>
            </a:r>
            <a:r>
              <a:rPr lang="uk-UA" dirty="0" err="1" smtClean="0">
                <a:solidFill>
                  <a:schemeClr val="bg1"/>
                </a:solidFill>
              </a:rPr>
              <a:t>інтернет-технологій</a:t>
            </a:r>
            <a:r>
              <a:rPr lang="uk-UA" dirty="0" smtClean="0">
                <a:solidFill>
                  <a:schemeClr val="bg1"/>
                </a:solidFill>
              </a:rPr>
              <a:t> і портативних комп’ютерів.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Окрім інших удосконалень, </a:t>
            </a:r>
            <a:r>
              <a:rPr lang="en-US" dirty="0" smtClean="0">
                <a:solidFill>
                  <a:schemeClr val="bg1"/>
                </a:solidFill>
              </a:rPr>
              <a:t>Windows 2000 Professional </a:t>
            </a:r>
            <a:r>
              <a:rPr lang="uk-UA" dirty="0" smtClean="0">
                <a:solidFill>
                  <a:schemeClr val="bg1"/>
                </a:solidFill>
              </a:rPr>
              <a:t>спрощує установлення обладнання завдяки розширеній кількості підтримуваних пристроїв </a:t>
            </a:r>
            <a:r>
              <a:rPr lang="en-US" dirty="0" smtClean="0">
                <a:solidFill>
                  <a:schemeClr val="bg1"/>
                </a:solidFill>
              </a:rPr>
              <a:t>Plug and Play, </a:t>
            </a:r>
            <a:r>
              <a:rPr lang="uk-UA" dirty="0" smtClean="0">
                <a:solidFill>
                  <a:schemeClr val="bg1"/>
                </a:solidFill>
              </a:rPr>
              <a:t>включаючи передові мережеві та бездротові продукти, пристрої </a:t>
            </a:r>
            <a:r>
              <a:rPr lang="en-US" dirty="0" smtClean="0">
                <a:solidFill>
                  <a:schemeClr val="bg1"/>
                </a:solidFill>
              </a:rPr>
              <a:t>USB </a:t>
            </a:r>
            <a:r>
              <a:rPr lang="uk-UA" dirty="0" smtClean="0">
                <a:solidFill>
                  <a:schemeClr val="bg1"/>
                </a:solidFill>
              </a:rPr>
              <a:t>та </a:t>
            </a:r>
            <a:r>
              <a:rPr lang="en-US" dirty="0" smtClean="0">
                <a:solidFill>
                  <a:schemeClr val="bg1"/>
                </a:solidFill>
              </a:rPr>
              <a:t>IEEE 1394, </a:t>
            </a:r>
            <a:r>
              <a:rPr lang="uk-UA" dirty="0" smtClean="0">
                <a:solidFill>
                  <a:schemeClr val="bg1"/>
                </a:solidFill>
              </a:rPr>
              <a:t>а також пристрої з використанням інфрачервоного зв’язку.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Цікавий факт.</a:t>
            </a:r>
            <a:r>
              <a:rPr lang="uk-UA" dirty="0" smtClean="0">
                <a:solidFill>
                  <a:schemeClr val="bg1"/>
                </a:solidFill>
              </a:rPr>
              <a:t> Стрес-тест, який проводився на операційній системі </a:t>
            </a:r>
            <a:r>
              <a:rPr lang="en-US" dirty="0" smtClean="0">
                <a:solidFill>
                  <a:schemeClr val="bg1"/>
                </a:solidFill>
              </a:rPr>
              <a:t>Windows 2000 </a:t>
            </a:r>
            <a:r>
              <a:rPr lang="uk-UA" dirty="0" smtClean="0">
                <a:solidFill>
                  <a:schemeClr val="bg1"/>
                </a:solidFill>
              </a:rPr>
              <a:t>протягом однієї ночі, еквівалентний трьом місяцям роботи системи на 1500 комп’ютерах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62" name="Picture 2" descr="http://www.soft-major.ru/uploads/posts/2013-06/1372271635_1243861643_win2000p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4034" name="Picture 2" descr="http://www.activewin.com/reviews/software/operating-sys/win2kpro/images/sho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2001–2005: </a:t>
            </a:r>
            <a:r>
              <a:rPr lang="ru-RU" sz="3600" dirty="0" err="1" smtClean="0">
                <a:solidFill>
                  <a:schemeClr val="bg1"/>
                </a:solidFill>
              </a:rPr>
              <a:t>Windows</a:t>
            </a:r>
            <a:r>
              <a:rPr lang="ru-RU" sz="3600" dirty="0" smtClean="0">
                <a:solidFill>
                  <a:schemeClr val="bg1"/>
                </a:solidFill>
              </a:rPr>
              <a:t> XP – </a:t>
            </a:r>
            <a:r>
              <a:rPr lang="ru-RU" sz="3600" dirty="0" err="1" smtClean="0">
                <a:solidFill>
                  <a:schemeClr val="bg1"/>
                </a:solidFill>
              </a:rPr>
              <a:t>стабільність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практичність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продуктивність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5 жовтня 2001 року випущено </a:t>
            </a:r>
            <a:r>
              <a:rPr lang="en-US" dirty="0" smtClean="0">
                <a:solidFill>
                  <a:srgbClr val="00B0F0"/>
                </a:solidFill>
              </a:rPr>
              <a:t>Windows XP. </a:t>
            </a:r>
            <a:r>
              <a:rPr lang="uk-UA" dirty="0" smtClean="0">
                <a:solidFill>
                  <a:srgbClr val="00B0F0"/>
                </a:solidFill>
              </a:rPr>
              <a:t>Нова операційна система мала повністю переосмислений інтерфейс, орієнтований на зручність використання, а також об’єднаний центр довідки й підтримки. Ця система доступна 25 мовами. Із середини 1970-х і до виходу </a:t>
            </a:r>
            <a:r>
              <a:rPr lang="en-US" dirty="0" smtClean="0">
                <a:solidFill>
                  <a:srgbClr val="00B0F0"/>
                </a:solidFill>
              </a:rPr>
              <a:t>Windows XP </a:t>
            </a:r>
            <a:r>
              <a:rPr lang="uk-UA" dirty="0" smtClean="0">
                <a:solidFill>
                  <a:srgbClr val="00B0F0"/>
                </a:solidFill>
              </a:rPr>
              <a:t>в усьому світі було продано близько 1 мільярда персональних комп’ютерів.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У найближчі роки операційна система </a:t>
            </a:r>
            <a:r>
              <a:rPr lang="en-US" dirty="0" smtClean="0">
                <a:solidFill>
                  <a:srgbClr val="00B0F0"/>
                </a:solidFill>
              </a:rPr>
              <a:t>Windows XP </a:t>
            </a:r>
            <a:r>
              <a:rPr lang="uk-UA" dirty="0" smtClean="0">
                <a:solidFill>
                  <a:srgbClr val="00B0F0"/>
                </a:solidFill>
              </a:rPr>
              <a:t>стане для корпорації </a:t>
            </a:r>
            <a:r>
              <a:rPr lang="uk-UA" dirty="0" err="1" smtClean="0">
                <a:solidFill>
                  <a:srgbClr val="00B0F0"/>
                </a:solidFill>
              </a:rPr>
              <a:t>Майкрософт</a:t>
            </a:r>
            <a:r>
              <a:rPr lang="uk-UA" dirty="0" smtClean="0">
                <a:solidFill>
                  <a:srgbClr val="00B0F0"/>
                </a:solidFill>
              </a:rPr>
              <a:t> одним із продуктів, що користуються найбільшим попитом. Система вирізняється як винятковою продуктивністю, так і стабільністю. Навігація в меню "Пуск", на панелі завдань і панелі керування стала більш інтуїтивною. Дедалі частіше з’являється інформація про комп’ютерні віруси й </a:t>
            </a:r>
            <a:r>
              <a:rPr lang="uk-UA" dirty="0" err="1" smtClean="0">
                <a:solidFill>
                  <a:srgbClr val="00B0F0"/>
                </a:solidFill>
              </a:rPr>
              <a:t>хакерів</a:t>
            </a:r>
            <a:r>
              <a:rPr lang="uk-UA" dirty="0" smtClean="0">
                <a:solidFill>
                  <a:srgbClr val="00B0F0"/>
                </a:solidFill>
              </a:rPr>
              <a:t>, проте регулярні оновлення системи безпеки, </a:t>
            </a:r>
            <a:r>
              <a:rPr lang="uk-UA" dirty="0" err="1" smtClean="0">
                <a:solidFill>
                  <a:srgbClr val="00B0F0"/>
                </a:solidFill>
              </a:rPr>
              <a:t>завантажувані</a:t>
            </a:r>
            <a:r>
              <a:rPr lang="uk-UA" dirty="0" smtClean="0">
                <a:solidFill>
                  <a:srgbClr val="00B0F0"/>
                </a:solidFill>
              </a:rPr>
              <a:t> з Інтернету, дають змогу певною мірою захиститися від загроз. Користувачі починають розуміти попередження про підозрілі вкладення електронної пошти та шкідливе програмне забезпечення. Усе більше уваги приділяється довідці й підтримці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  <a:endParaRPr lang="uk-UA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Поява </a:t>
            </a:r>
            <a:r>
              <a:rPr lang="en-US" b="1" dirty="0" smtClean="0">
                <a:solidFill>
                  <a:srgbClr val="0070C0"/>
                </a:solidFill>
              </a:rPr>
              <a:t>MS‑DOS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00B0F0">
              <a:alpha val="80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У червні 1980 року Гейтс і </a:t>
            </a:r>
            <a:r>
              <a:rPr lang="uk-UA" dirty="0" err="1" smtClean="0">
                <a:solidFill>
                  <a:schemeClr val="bg1"/>
                </a:solidFill>
              </a:rPr>
              <a:t>Аллен</a:t>
            </a:r>
            <a:r>
              <a:rPr lang="uk-UA" dirty="0" smtClean="0">
                <a:solidFill>
                  <a:schemeClr val="bg1"/>
                </a:solidFill>
              </a:rPr>
              <a:t> наймають колишнього однокласника Білла, Стіва </a:t>
            </a:r>
            <a:r>
              <a:rPr lang="uk-UA" dirty="0" err="1" smtClean="0">
                <a:solidFill>
                  <a:schemeClr val="bg1"/>
                </a:solidFill>
              </a:rPr>
              <a:t>Балмера</a:t>
            </a:r>
            <a:r>
              <a:rPr lang="uk-UA" dirty="0" smtClean="0">
                <a:solidFill>
                  <a:schemeClr val="bg1"/>
                </a:solidFill>
              </a:rPr>
              <a:t>, щоб той допомагав їм вести справи компанії. Наступного місяця компанія </a:t>
            </a:r>
            <a:r>
              <a:rPr lang="en-US" dirty="0" smtClean="0">
                <a:solidFill>
                  <a:schemeClr val="bg1"/>
                </a:solidFill>
              </a:rPr>
              <a:t>IBM </a:t>
            </a:r>
            <a:r>
              <a:rPr lang="uk-UA" dirty="0" smtClean="0">
                <a:solidFill>
                  <a:schemeClr val="bg1"/>
                </a:solidFill>
              </a:rPr>
              <a:t>звертається </a:t>
            </a:r>
            <a:r>
              <a:rPr lang="uk-UA" dirty="0" err="1" smtClean="0">
                <a:solidFill>
                  <a:schemeClr val="bg1"/>
                </a:solidFill>
              </a:rPr>
              <a:t>доМайкрософт</a:t>
            </a:r>
            <a:r>
              <a:rPr lang="uk-UA" dirty="0" smtClean="0">
                <a:solidFill>
                  <a:schemeClr val="bg1"/>
                </a:solidFill>
              </a:rPr>
              <a:t> із пропозицією взятися за проект під кодовою назвою </a:t>
            </a:r>
            <a:r>
              <a:rPr lang="en-US" dirty="0" smtClean="0">
                <a:solidFill>
                  <a:schemeClr val="bg1"/>
                </a:solidFill>
              </a:rPr>
              <a:t>Chess. </a:t>
            </a:r>
            <a:r>
              <a:rPr lang="uk-UA" dirty="0" smtClean="0">
                <a:solidFill>
                  <a:schemeClr val="bg1"/>
                </a:solidFill>
              </a:rPr>
              <a:t>У </a:t>
            </a:r>
            <a:r>
              <a:rPr lang="uk-UA" dirty="0" err="1" smtClean="0">
                <a:solidFill>
                  <a:schemeClr val="bg1"/>
                </a:solidFill>
              </a:rPr>
              <a:t>відповідьМайкрософт</a:t>
            </a:r>
            <a:r>
              <a:rPr lang="uk-UA" dirty="0" smtClean="0">
                <a:solidFill>
                  <a:schemeClr val="bg1"/>
                </a:solidFill>
              </a:rPr>
              <a:t> зосереджується на розробці нової операційної системи – програмного забезпечення, яке керує роботою комп’ютерного обладнання та слугує містком між ним і програмами, наприклад текстовими редакторами. Це буде база, на якій зможуть працювати комп’ютерні програми. Нову операційну систему назвали "</a:t>
            </a:r>
            <a:r>
              <a:rPr lang="en-US" dirty="0" smtClean="0">
                <a:solidFill>
                  <a:schemeClr val="bg1"/>
                </a:solidFill>
              </a:rPr>
              <a:t>MS‑DOS".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Коли в 1981 році на ринок почали надходити комп’ютери </a:t>
            </a:r>
            <a:r>
              <a:rPr lang="en-US" dirty="0" smtClean="0">
                <a:solidFill>
                  <a:schemeClr val="bg1"/>
                </a:solidFill>
              </a:rPr>
              <a:t>IBM PC </a:t>
            </a:r>
            <a:r>
              <a:rPr lang="uk-UA" dirty="0" smtClean="0">
                <a:solidFill>
                  <a:schemeClr val="bg1"/>
                </a:solidFill>
              </a:rPr>
              <a:t>під керуванням </a:t>
            </a:r>
            <a:r>
              <a:rPr lang="en-US" dirty="0" smtClean="0">
                <a:solidFill>
                  <a:schemeClr val="bg1"/>
                </a:solidFill>
              </a:rPr>
              <a:t>MS‑DOS, </a:t>
            </a:r>
            <a:r>
              <a:rPr lang="uk-UA" dirty="0" smtClean="0">
                <a:solidFill>
                  <a:schemeClr val="bg1"/>
                </a:solidFill>
              </a:rPr>
              <a:t>користувачам була представлена абсолютно нова мова. "</a:t>
            </a:r>
            <a:r>
              <a:rPr lang="en-US" dirty="0" smtClean="0">
                <a:solidFill>
                  <a:schemeClr val="bg1"/>
                </a:solidFill>
              </a:rPr>
              <a:t>C:" </a:t>
            </a:r>
            <a:r>
              <a:rPr lang="uk-UA" dirty="0" smtClean="0">
                <a:solidFill>
                  <a:schemeClr val="bg1"/>
                </a:solidFill>
              </a:rPr>
              <a:t>та інші криптографічні команди поступово стали частиною щоденної роботи. Користувачі відкрили для себе клавішу зворотної скісної риски (\).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Хоча система </a:t>
            </a:r>
            <a:r>
              <a:rPr lang="en-US" dirty="0" smtClean="0">
                <a:solidFill>
                  <a:schemeClr val="bg1"/>
                </a:solidFill>
              </a:rPr>
              <a:t>MS‑DOS </a:t>
            </a:r>
            <a:r>
              <a:rPr lang="uk-UA" dirty="0" smtClean="0">
                <a:solidFill>
                  <a:schemeClr val="bg1"/>
                </a:solidFill>
              </a:rPr>
              <a:t>виявилася доволі ефективною, багатьом людям було важко її зрозуміти. Потрібна була принципово інша операційна система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 smtClean="0">
              <a:solidFill>
                <a:schemeClr val="bg1"/>
              </a:solidFill>
            </a:endParaRPr>
          </a:p>
        </p:txBody>
      </p:sp>
      <p:pic>
        <p:nvPicPr>
          <p:cNvPr id="16386" name="Picture 2" descr="http://www.geekosystem.com/wp-content/uploads/2011/07/ms-dos-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584176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5058" name="Picture 2" descr="Просто з конвеєра: Windows XP Professional прямує на полиці крамниц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53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Випуск </a:t>
            </a:r>
            <a:r>
              <a:rPr lang="en-US" dirty="0" smtClean="0">
                <a:solidFill>
                  <a:srgbClr val="00B050"/>
                </a:solidFill>
              </a:rPr>
              <a:t>Windows XP Home Edition </a:t>
            </a:r>
            <a:r>
              <a:rPr lang="uk-UA" dirty="0" smtClean="0">
                <a:solidFill>
                  <a:srgbClr val="00B050"/>
                </a:solidFill>
              </a:rPr>
              <a:t>відрізняється упорядкованим і спрощеним інтерфейсом, завдяки якому можна легко дістатися до часто використовуваних функцій. Розроблена спеціально для домашнього використання, операційна система </a:t>
            </a:r>
            <a:r>
              <a:rPr lang="en-US" dirty="0" smtClean="0">
                <a:solidFill>
                  <a:srgbClr val="00B050"/>
                </a:solidFill>
              </a:rPr>
              <a:t>Windows XP </a:t>
            </a:r>
            <a:r>
              <a:rPr lang="uk-UA" dirty="0" smtClean="0">
                <a:solidFill>
                  <a:srgbClr val="00B050"/>
                </a:solidFill>
              </a:rPr>
              <a:t>отримала численні функціональні вдосконалення: майстер настроювання мережі, програвач </a:t>
            </a:r>
            <a:r>
              <a:rPr lang="en-US" dirty="0" smtClean="0">
                <a:solidFill>
                  <a:srgbClr val="00B050"/>
                </a:solidFill>
              </a:rPr>
              <a:t>Windows </a:t>
            </a:r>
            <a:r>
              <a:rPr lang="en-US" dirty="0" err="1" smtClean="0">
                <a:solidFill>
                  <a:srgbClr val="00B050"/>
                </a:solidFill>
              </a:rPr>
              <a:t>Media,Windows</a:t>
            </a:r>
            <a:r>
              <a:rPr lang="en-US" dirty="0" smtClean="0">
                <a:solidFill>
                  <a:srgbClr val="00B050"/>
                </a:solidFill>
              </a:rPr>
              <a:t> Movie Maker, </a:t>
            </a:r>
            <a:r>
              <a:rPr lang="uk-UA" dirty="0" smtClean="0">
                <a:solidFill>
                  <a:srgbClr val="00B050"/>
                </a:solidFill>
              </a:rPr>
              <a:t>а також розширені можливості роботи з цифровими фотографіями.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Із </a:t>
            </a:r>
            <a:r>
              <a:rPr lang="en-US" dirty="0" smtClean="0">
                <a:solidFill>
                  <a:srgbClr val="00B050"/>
                </a:solidFill>
              </a:rPr>
              <a:t>Windows XP Professional </a:t>
            </a:r>
            <a:r>
              <a:rPr lang="uk-UA" dirty="0" smtClean="0">
                <a:solidFill>
                  <a:srgbClr val="00B050"/>
                </a:solidFill>
              </a:rPr>
              <a:t>надійна основа </a:t>
            </a:r>
            <a:r>
              <a:rPr lang="en-US" dirty="0" smtClean="0">
                <a:solidFill>
                  <a:srgbClr val="00B050"/>
                </a:solidFill>
              </a:rPr>
              <a:t>Windows 2000 </a:t>
            </a:r>
            <a:r>
              <a:rPr lang="uk-UA" dirty="0" smtClean="0">
                <a:solidFill>
                  <a:srgbClr val="00B050"/>
                </a:solidFill>
              </a:rPr>
              <a:t>переноситься на настільні комп’ютери, покращується надійність, безпека та продуктивність. </a:t>
            </a:r>
            <a:r>
              <a:rPr lang="en-US" dirty="0" smtClean="0">
                <a:solidFill>
                  <a:srgbClr val="00B050"/>
                </a:solidFill>
              </a:rPr>
              <a:t>Windows XP Professional </a:t>
            </a:r>
            <a:r>
              <a:rPr lang="uk-UA" dirty="0" smtClean="0">
                <a:solidFill>
                  <a:srgbClr val="00B050"/>
                </a:solidFill>
              </a:rPr>
              <a:t>отримала не лише оновлений дизайн, а й функції, корисні як для бізнесу, так і для домашнього використання: підключення до віддаленого робочого стола, шифрування файлової системи, відновлення системи та покращені засоби для роботи в мережі. Серед ключових удосконалень для користувачів портативних пристроїв варто зазначити підтримку бездротових мереж 802.1</a:t>
            </a:r>
            <a:r>
              <a:rPr lang="en-US" dirty="0" smtClean="0">
                <a:solidFill>
                  <a:srgbClr val="00B050"/>
                </a:solidFill>
              </a:rPr>
              <a:t>x, </a:t>
            </a:r>
            <a:r>
              <a:rPr lang="uk-UA" dirty="0" smtClean="0">
                <a:solidFill>
                  <a:srgbClr val="00B050"/>
                </a:solidFill>
              </a:rPr>
              <a:t>програму </a:t>
            </a:r>
            <a:r>
              <a:rPr lang="en-US" dirty="0" smtClean="0">
                <a:solidFill>
                  <a:srgbClr val="00B050"/>
                </a:solidFill>
              </a:rPr>
              <a:t>Windows Messenger </a:t>
            </a:r>
            <a:r>
              <a:rPr lang="uk-UA" dirty="0" smtClean="0">
                <a:solidFill>
                  <a:srgbClr val="00B050"/>
                </a:solidFill>
              </a:rPr>
              <a:t>і службу віддаленої допомоги.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3264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Протягом цих років операційна система </a:t>
            </a:r>
            <a:r>
              <a:rPr lang="en-US" dirty="0" smtClean="0">
                <a:solidFill>
                  <a:srgbClr val="0070C0"/>
                </a:solidFill>
              </a:rPr>
              <a:t>Windows XP </a:t>
            </a:r>
            <a:r>
              <a:rPr lang="uk-UA" dirty="0" smtClean="0">
                <a:solidFill>
                  <a:srgbClr val="0070C0"/>
                </a:solidFill>
              </a:rPr>
              <a:t>була представлена в кількох випусках.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64-розрядна версія </a:t>
            </a:r>
            <a:r>
              <a:rPr lang="en-US" dirty="0" smtClean="0">
                <a:solidFill>
                  <a:srgbClr val="0070C0"/>
                </a:solidFill>
              </a:rPr>
              <a:t>Windows XP (2001) </a:t>
            </a:r>
            <a:r>
              <a:rPr lang="uk-UA" dirty="0" smtClean="0">
                <a:solidFill>
                  <a:srgbClr val="0070C0"/>
                </a:solidFill>
              </a:rPr>
              <a:t>стала першою операційною системою </a:t>
            </a:r>
            <a:r>
              <a:rPr lang="uk-UA" dirty="0" err="1" smtClean="0">
                <a:solidFill>
                  <a:srgbClr val="0070C0"/>
                </a:solidFill>
              </a:rPr>
              <a:t>відМайкрософт</a:t>
            </a:r>
            <a:r>
              <a:rPr lang="uk-UA" dirty="0" smtClean="0">
                <a:solidFill>
                  <a:srgbClr val="0070C0"/>
                </a:solidFill>
              </a:rPr>
              <a:t> для 64-розрядних процесорів. Система призначена для роботи з великими обсягами пам’яті та проектами, вибагливими до системних ресурсів, наприклад, для створення візуальних ефектів і 3</a:t>
            </a:r>
            <a:r>
              <a:rPr lang="en-US" dirty="0" smtClean="0">
                <a:solidFill>
                  <a:srgbClr val="0070C0"/>
                </a:solidFill>
              </a:rPr>
              <a:t>D-</a:t>
            </a:r>
            <a:r>
              <a:rPr lang="uk-UA" dirty="0" smtClean="0">
                <a:solidFill>
                  <a:srgbClr val="0070C0"/>
                </a:solidFill>
              </a:rPr>
              <a:t>анімації, прикладних розробок і наукових досліджень.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Windows XP Media Center Edition (2002) </a:t>
            </a:r>
            <a:r>
              <a:rPr lang="uk-UA" dirty="0" smtClean="0">
                <a:solidFill>
                  <a:srgbClr val="0070C0"/>
                </a:solidFill>
              </a:rPr>
              <a:t>створена спеціально для домашніх користувачів і орієнтована на розважальні функції. Користувачі можуть переглядати </a:t>
            </a:r>
            <a:r>
              <a:rPr lang="uk-UA" dirty="0" err="1" smtClean="0">
                <a:solidFill>
                  <a:srgbClr val="0070C0"/>
                </a:solidFill>
              </a:rPr>
              <a:t>веб-сторінки</a:t>
            </a:r>
            <a:r>
              <a:rPr lang="uk-UA" dirty="0" smtClean="0">
                <a:solidFill>
                  <a:srgbClr val="0070C0"/>
                </a:solidFill>
              </a:rPr>
              <a:t>, телевізійні програми, відеозаписи та вміст </a:t>
            </a:r>
            <a:r>
              <a:rPr lang="en-US" dirty="0" smtClean="0">
                <a:solidFill>
                  <a:srgbClr val="0070C0"/>
                </a:solidFill>
              </a:rPr>
              <a:t>DVD-</a:t>
            </a:r>
            <a:r>
              <a:rPr lang="uk-UA" dirty="0" smtClean="0">
                <a:solidFill>
                  <a:srgbClr val="0070C0"/>
                </a:solidFill>
              </a:rPr>
              <a:t>дисків, прослуховувати музику.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Windows XP Tablet PC Edition (2002) </a:t>
            </a:r>
            <a:r>
              <a:rPr lang="uk-UA" dirty="0" smtClean="0">
                <a:solidFill>
                  <a:srgbClr val="0070C0"/>
                </a:solidFill>
              </a:rPr>
              <a:t>пристосована до особливостей роботи планшетних комп’ютерів. Вводити дані у планшетні ПК можна як за допомогою цифрового пера, що підтримує розпізнавання рукописного тексту, так і за допомогою миші й клавіатури.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Цікавий факт.</a:t>
            </a:r>
            <a:r>
              <a:rPr lang="uk-UA" dirty="0" smtClean="0">
                <a:solidFill>
                  <a:srgbClr val="0070C0"/>
                </a:solidFill>
              </a:rPr>
              <a:t> </a:t>
            </a:r>
            <a:r>
              <a:rPr lang="en-US" dirty="0" smtClean="0">
                <a:solidFill>
                  <a:srgbClr val="0070C0"/>
                </a:solidFill>
              </a:rPr>
              <a:t>Windows XP </a:t>
            </a:r>
            <a:r>
              <a:rPr lang="uk-UA" dirty="0" smtClean="0">
                <a:solidFill>
                  <a:srgbClr val="0070C0"/>
                </a:solidFill>
              </a:rPr>
              <a:t>складається з 45 мільйонів рядків коду.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7106" name="Picture 2" descr="http://s3.amazonaws.com/crunchbase_prod_assets/assets/images/original/0006/0620/60620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0178" name="Picture 2" descr="https://encrypted-tbn3.gstatic.com/images?q=tbn:ANd9GcSzWYFIHI0J2S3N-90TUC_ia86BUQgnmC5wb4psmUMQ9SkpwF_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02" name="Picture 2" descr="http://grandwarez.info/uploads/taginator/May-2012/skachat-temy-windows-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2006–2008: Windows Vista – </a:t>
            </a:r>
            <a:r>
              <a:rPr lang="uk-UA" dirty="0" smtClean="0">
                <a:solidFill>
                  <a:schemeClr val="bg1"/>
                </a:solidFill>
              </a:rPr>
              <a:t>безпека понад </a:t>
            </a:r>
            <a:r>
              <a:rPr lang="uk-UA" dirty="0" smtClean="0">
                <a:solidFill>
                  <a:schemeClr val="bg1"/>
                </a:solidFill>
              </a:rPr>
              <a:t>усе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У 2006 році випущено </a:t>
            </a:r>
            <a:r>
              <a:rPr lang="en-US" dirty="0" smtClean="0">
                <a:solidFill>
                  <a:srgbClr val="00B050"/>
                </a:solidFill>
              </a:rPr>
              <a:t>Windows Vista </a:t>
            </a:r>
            <a:r>
              <a:rPr lang="uk-UA" dirty="0" smtClean="0">
                <a:solidFill>
                  <a:srgbClr val="00B050"/>
                </a:solidFill>
              </a:rPr>
              <a:t>з найдосконалішою на той час системою безпеки. Служба захисту користувачів допомагає попередити внесення змін до системи комп’ютера шкідливим програмним забезпеченням. З огляду на збільшення попиту на ноутбуки та зростання вимог до захисту інформації у випуску </a:t>
            </a:r>
            <a:r>
              <a:rPr lang="en-US" dirty="0" smtClean="0">
                <a:solidFill>
                  <a:srgbClr val="00B050"/>
                </a:solidFill>
              </a:rPr>
              <a:t>Windows </a:t>
            </a:r>
            <a:r>
              <a:rPr lang="en-US" dirty="0" err="1" smtClean="0">
                <a:solidFill>
                  <a:srgbClr val="00B050"/>
                </a:solidFill>
              </a:rPr>
              <a:t>VistaUltimate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uk-UA" dirty="0" smtClean="0">
                <a:solidFill>
                  <a:srgbClr val="00B050"/>
                </a:solidFill>
              </a:rPr>
              <a:t>представлено функцію </a:t>
            </a:r>
            <a:r>
              <a:rPr lang="en-US" dirty="0" err="1" smtClean="0">
                <a:solidFill>
                  <a:srgbClr val="00B050"/>
                </a:solidFill>
              </a:rPr>
              <a:t>BitLocker</a:t>
            </a:r>
            <a:r>
              <a:rPr lang="en-US" dirty="0" smtClean="0">
                <a:solidFill>
                  <a:srgbClr val="00B050"/>
                </a:solidFill>
              </a:rPr>
              <a:t> Drive Encryption, </a:t>
            </a:r>
            <a:r>
              <a:rPr lang="uk-UA" dirty="0" smtClean="0">
                <a:solidFill>
                  <a:srgbClr val="00B050"/>
                </a:solidFill>
              </a:rPr>
              <a:t>яка забезпечує надійний захист даних, збережених на комп’ютері. У </a:t>
            </a:r>
            <a:r>
              <a:rPr lang="en-US" dirty="0" smtClean="0">
                <a:solidFill>
                  <a:srgbClr val="00B050"/>
                </a:solidFill>
              </a:rPr>
              <a:t>Windows Vista </a:t>
            </a:r>
            <a:r>
              <a:rPr lang="uk-UA" dirty="0" smtClean="0">
                <a:solidFill>
                  <a:srgbClr val="00B050"/>
                </a:solidFill>
              </a:rPr>
              <a:t>також удосконалено програвач </a:t>
            </a:r>
            <a:r>
              <a:rPr lang="en-US" dirty="0" smtClean="0">
                <a:solidFill>
                  <a:srgbClr val="00B050"/>
                </a:solidFill>
              </a:rPr>
              <a:t>Windows Media, </a:t>
            </a:r>
            <a:r>
              <a:rPr lang="uk-UA" dirty="0" smtClean="0">
                <a:solidFill>
                  <a:srgbClr val="00B050"/>
                </a:solidFill>
              </a:rPr>
              <a:t>адже дедалі більше людей розглядає свої комп’ютери як місце зосередження цифрових </a:t>
            </a:r>
            <a:r>
              <a:rPr lang="uk-UA" dirty="0" err="1" smtClean="0">
                <a:solidFill>
                  <a:srgbClr val="00B050"/>
                </a:solidFill>
              </a:rPr>
              <a:t>мультимедіа</a:t>
            </a:r>
            <a:r>
              <a:rPr lang="uk-UA" dirty="0" smtClean="0">
                <a:solidFill>
                  <a:srgbClr val="00B050"/>
                </a:solidFill>
              </a:rPr>
              <a:t>. Тут можна дивитися телевізійні передачі, переглядати й надсилати фотографії, редагувати відеозаписи</a:t>
            </a:r>
            <a:r>
              <a:rPr lang="uk-UA" dirty="0" smtClean="0">
                <a:solidFill>
                  <a:srgbClr val="00B050"/>
                </a:solidFill>
              </a:rPr>
              <a:t>.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Важливу роль у </a:t>
            </a:r>
            <a:r>
              <a:rPr lang="en-US" dirty="0" smtClean="0">
                <a:solidFill>
                  <a:srgbClr val="00B050"/>
                </a:solidFill>
              </a:rPr>
              <a:t>Windows Vista </a:t>
            </a:r>
            <a:r>
              <a:rPr lang="uk-UA" dirty="0" smtClean="0">
                <a:solidFill>
                  <a:srgbClr val="00B050"/>
                </a:solidFill>
              </a:rPr>
              <a:t>відіграє дизайн; панель завдань і рамки навколо вікон представлені в новому візуальному рішенні. Удосконалено пошук: користувачі можуть швидше знайти потрібні файли на комп’ютері. </a:t>
            </a:r>
            <a:r>
              <a:rPr lang="en-US" dirty="0" smtClean="0">
                <a:solidFill>
                  <a:srgbClr val="00B050"/>
                </a:solidFill>
              </a:rPr>
              <a:t>Windows Vista </a:t>
            </a:r>
            <a:r>
              <a:rPr lang="uk-UA" dirty="0" smtClean="0">
                <a:solidFill>
                  <a:srgbClr val="00B050"/>
                </a:solidFill>
              </a:rPr>
              <a:t>виходить у нових випусках, кожен із яких має особливий набір функцій. Система доступна 35 мовами. У </a:t>
            </a:r>
            <a:r>
              <a:rPr lang="en-US" dirty="0" smtClean="0">
                <a:solidFill>
                  <a:srgbClr val="00B050"/>
                </a:solidFill>
              </a:rPr>
              <a:t>Windows Vista </a:t>
            </a:r>
            <a:r>
              <a:rPr lang="uk-UA" dirty="0" smtClean="0">
                <a:solidFill>
                  <a:srgbClr val="00B050"/>
                </a:solidFill>
              </a:rPr>
              <a:t>вперше з’явилася кнопка "Пуск" із повністю зміненим дизайном.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Цікавий факт.</a:t>
            </a:r>
            <a:r>
              <a:rPr lang="uk-UA" dirty="0" smtClean="0">
                <a:solidFill>
                  <a:srgbClr val="00B050"/>
                </a:solidFill>
              </a:rPr>
              <a:t> На момент виходу система </a:t>
            </a:r>
            <a:r>
              <a:rPr lang="en-US" dirty="0" smtClean="0">
                <a:solidFill>
                  <a:srgbClr val="00B050"/>
                </a:solidFill>
              </a:rPr>
              <a:t>Windows Vista </a:t>
            </a:r>
            <a:r>
              <a:rPr lang="uk-UA" dirty="0" smtClean="0">
                <a:solidFill>
                  <a:srgbClr val="00B050"/>
                </a:solidFill>
              </a:rPr>
              <a:t>була сумісна з понад 1,5 </a:t>
            </a:r>
            <a:r>
              <a:rPr lang="uk-UA" dirty="0" err="1" smtClean="0">
                <a:solidFill>
                  <a:srgbClr val="00B050"/>
                </a:solidFill>
              </a:rPr>
              <a:t>млн</a:t>
            </a:r>
            <a:r>
              <a:rPr lang="uk-UA" dirty="0" smtClean="0">
                <a:solidFill>
                  <a:srgbClr val="00B050"/>
                </a:solidFill>
              </a:rPr>
              <a:t> пристроїв.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2009: Windows </a:t>
            </a:r>
            <a:r>
              <a:rPr lang="en-US" dirty="0" smtClean="0">
                <a:solidFill>
                  <a:srgbClr val="00B050"/>
                </a:solidFill>
              </a:rPr>
              <a:t>7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00B050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Windows 7 </a:t>
            </a:r>
            <a:r>
              <a:rPr lang="uk-UA" dirty="0" smtClean="0">
                <a:solidFill>
                  <a:schemeClr val="bg1"/>
                </a:solidFill>
              </a:rPr>
              <a:t>було створено для світу бездротових технологій, що постав наприкінці 2000-х років. На момент її випуску обсяг продажів ноутбуків перевищував обсяг продажів настільних комп’ютерів. У громадських місцях та приватних домашніх мережах звичним явищем стали бездротові точки доступу до Інтернету.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Windows 7 </a:t>
            </a:r>
            <a:r>
              <a:rPr lang="uk-UA" dirty="0" smtClean="0">
                <a:solidFill>
                  <a:schemeClr val="bg1"/>
                </a:solidFill>
              </a:rPr>
              <a:t>представила нові способи роботи з вікнами, такі як фіксація, підглядання та струшування, які не лише покращили функціональність, але й зробили інтерфейс цікавішим. З’явилася сенсорна технологія </a:t>
            </a:r>
            <a:r>
              <a:rPr lang="en-US" dirty="0" smtClean="0">
                <a:solidFill>
                  <a:schemeClr val="bg1"/>
                </a:solidFill>
              </a:rPr>
              <a:t>Windows Touch, </a:t>
            </a:r>
            <a:r>
              <a:rPr lang="uk-UA" dirty="0" smtClean="0">
                <a:solidFill>
                  <a:schemeClr val="bg1"/>
                </a:solidFill>
              </a:rPr>
              <a:t>яка дала змогу користувачам сенсорних пристроїв переглядати </a:t>
            </a:r>
            <a:r>
              <a:rPr lang="uk-UA" dirty="0" err="1" smtClean="0">
                <a:solidFill>
                  <a:schemeClr val="bg1"/>
                </a:solidFill>
              </a:rPr>
              <a:t>веб-сайти</a:t>
            </a:r>
            <a:r>
              <a:rPr lang="uk-UA" dirty="0" smtClean="0">
                <a:solidFill>
                  <a:schemeClr val="bg1"/>
                </a:solidFill>
              </a:rPr>
              <a:t>, гортати фотографії, а також відкривати файли та папки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Цікавий</a:t>
            </a:r>
            <a:r>
              <a:rPr lang="ru-RU" b="1" dirty="0" smtClean="0">
                <a:solidFill>
                  <a:schemeClr val="bg1"/>
                </a:solidFill>
              </a:rPr>
              <a:t> факт.</a:t>
            </a:r>
            <a:r>
              <a:rPr lang="ru-RU" dirty="0" smtClean="0">
                <a:solidFill>
                  <a:schemeClr val="bg1"/>
                </a:solidFill>
              </a:rPr>
              <a:t> Перед </a:t>
            </a:r>
            <a:r>
              <a:rPr lang="ru-RU" dirty="0" err="1" smtClean="0">
                <a:solidFill>
                  <a:schemeClr val="bg1"/>
                </a:solidFill>
              </a:rPr>
              <a:t>випуском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ринок</a:t>
            </a:r>
            <a:r>
              <a:rPr lang="ru-RU" dirty="0" smtClean="0">
                <a:solidFill>
                  <a:schemeClr val="bg1"/>
                </a:solidFill>
              </a:rPr>
              <a:t> система </a:t>
            </a:r>
            <a:r>
              <a:rPr lang="ru-RU" dirty="0" err="1" smtClean="0">
                <a:solidFill>
                  <a:schemeClr val="bg1"/>
                </a:solidFill>
              </a:rPr>
              <a:t>Windows</a:t>
            </a:r>
            <a:r>
              <a:rPr lang="ru-RU" dirty="0" smtClean="0">
                <a:solidFill>
                  <a:schemeClr val="bg1"/>
                </a:solidFill>
              </a:rPr>
              <a:t> 7 </a:t>
            </a:r>
            <a:r>
              <a:rPr lang="ru-RU" dirty="0" err="1" smtClean="0">
                <a:solidFill>
                  <a:schemeClr val="bg1"/>
                </a:solidFill>
              </a:rPr>
              <a:t>пройшла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ретельну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перевірку</a:t>
            </a:r>
            <a:r>
              <a:rPr lang="ru-RU" dirty="0" smtClean="0">
                <a:solidFill>
                  <a:schemeClr val="bg1"/>
                </a:solidFill>
              </a:rPr>
              <a:t> 8 </a:t>
            </a:r>
            <a:r>
              <a:rPr lang="ru-RU" dirty="0" err="1" smtClean="0">
                <a:solidFill>
                  <a:schemeClr val="bg1"/>
                </a:solidFill>
              </a:rPr>
              <a:t>мільйонами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бета-тестерів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всьому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2226" name="Picture 2" descr="http://olympica.com.ua/css/css_default-full/image/Windows_7_System_Tray_for_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6322" name="Picture 2" descr="http://blogs.technet.com/blogfiles/abeshkov/WindowsLiveWriter/Windows7_150EE/windows%207%20russian_8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720080"/>
          </a:xfrm>
          <a:solidFill>
            <a:srgbClr val="00B0F0"/>
          </a:solidFill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Цікавий факт.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MS‑DOS </a:t>
            </a:r>
            <a:r>
              <a:rPr lang="uk-UA" dirty="0" smtClean="0">
                <a:solidFill>
                  <a:schemeClr val="bg1"/>
                </a:solidFill>
              </a:rPr>
              <a:t>розшифровується як </a:t>
            </a:r>
            <a:r>
              <a:rPr lang="en-US" dirty="0" smtClean="0">
                <a:solidFill>
                  <a:schemeClr val="bg1"/>
                </a:solidFill>
              </a:rPr>
              <a:t>Microsoft Disk Operating System (</a:t>
            </a:r>
            <a:r>
              <a:rPr lang="uk-UA" dirty="0" smtClean="0">
                <a:solidFill>
                  <a:schemeClr val="bg1"/>
                </a:solidFill>
              </a:rPr>
              <a:t>Дискова операційна система </a:t>
            </a:r>
            <a:r>
              <a:rPr lang="uk-UA" dirty="0" err="1" smtClean="0">
                <a:solidFill>
                  <a:schemeClr val="bg1"/>
                </a:solidFill>
              </a:rPr>
              <a:t>Майкрософт</a:t>
            </a:r>
            <a:r>
              <a:rPr lang="uk-UA" dirty="0" smtClean="0">
                <a:solidFill>
                  <a:schemeClr val="bg1"/>
                </a:solidFill>
              </a:rPr>
              <a:t>).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upload.wikimedia.org/wikipedia/ru/8/86/MS-DOS_7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9153331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Windows 8 – </a:t>
            </a:r>
            <a:r>
              <a:rPr lang="uk-UA" dirty="0" smtClean="0">
                <a:solidFill>
                  <a:srgbClr val="002060"/>
                </a:solidFill>
              </a:rPr>
              <a:t>це </a:t>
            </a:r>
            <a:r>
              <a:rPr lang="en-US" dirty="0" smtClean="0">
                <a:solidFill>
                  <a:srgbClr val="002060"/>
                </a:solidFill>
              </a:rPr>
              <a:t>Windows, </a:t>
            </a:r>
            <a:r>
              <a:rPr lang="uk-UA" dirty="0" smtClean="0">
                <a:solidFill>
                  <a:srgbClr val="002060"/>
                </a:solidFill>
              </a:rPr>
              <a:t>переосмислена як з технічної точки зору, так і у плані зручності використання. Вона працює і для розваг на планшетах, і для виконання різноманітних завдань на повнофункціональних ПК. Ця операційна система містить абсолютно новий інтерфейс, що відмінно підходить як для роботи із сенсорними пристроями, так і для використання миші та клавіатури. </a:t>
            </a:r>
            <a:r>
              <a:rPr lang="en-US" dirty="0" smtClean="0">
                <a:solidFill>
                  <a:srgbClr val="002060"/>
                </a:solidFill>
              </a:rPr>
              <a:t>Windows 8 </a:t>
            </a:r>
            <a:r>
              <a:rPr lang="uk-UA" dirty="0" smtClean="0">
                <a:solidFill>
                  <a:srgbClr val="002060"/>
                </a:solidFill>
              </a:rPr>
              <a:t>також містить покращені можливості вже знайомого робочого столу </a:t>
            </a:r>
            <a:r>
              <a:rPr lang="en-US" dirty="0" smtClean="0">
                <a:solidFill>
                  <a:srgbClr val="002060"/>
                </a:solidFill>
              </a:rPr>
              <a:t>Windows, </a:t>
            </a:r>
            <a:r>
              <a:rPr lang="uk-UA" dirty="0" smtClean="0">
                <a:solidFill>
                  <a:srgbClr val="002060"/>
                </a:solidFill>
              </a:rPr>
              <a:t>але з новою панеллю завдань і спрощеним керуванням файлами.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На Стартовому екрані </a:t>
            </a:r>
            <a:r>
              <a:rPr lang="en-US" dirty="0" smtClean="0">
                <a:solidFill>
                  <a:srgbClr val="002060"/>
                </a:solidFill>
              </a:rPr>
              <a:t>Windows 8 </a:t>
            </a:r>
            <a:r>
              <a:rPr lang="uk-UA" dirty="0" smtClean="0">
                <a:solidFill>
                  <a:srgbClr val="002060"/>
                </a:solidFill>
              </a:rPr>
              <a:t>розташовані плитки, що пов’язані з людьми, програмами та </a:t>
            </a:r>
            <a:r>
              <a:rPr lang="uk-UA" dirty="0" err="1" smtClean="0">
                <a:solidFill>
                  <a:srgbClr val="002060"/>
                </a:solidFill>
              </a:rPr>
              <a:t>веб-сайтами</a:t>
            </a:r>
            <a:r>
              <a:rPr lang="uk-UA" dirty="0" smtClean="0">
                <a:solidFill>
                  <a:srgbClr val="002060"/>
                </a:solidFill>
              </a:rPr>
              <a:t>. Найбільше уваги приділяється програмам. Ви отримуєте доступ до нового джерела завантаження програм – Магазину </a:t>
            </a:r>
            <a:r>
              <a:rPr lang="en-US" dirty="0" smtClean="0">
                <a:solidFill>
                  <a:srgbClr val="002060"/>
                </a:solidFill>
              </a:rPr>
              <a:t>Windows – </a:t>
            </a:r>
            <a:r>
              <a:rPr lang="uk-UA" dirty="0" smtClean="0">
                <a:solidFill>
                  <a:srgbClr val="002060"/>
                </a:solidFill>
              </a:rPr>
              <a:t>безпосередньо зі Стартового екрана.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Окрім </a:t>
            </a:r>
            <a:r>
              <a:rPr lang="en-US" dirty="0" smtClean="0">
                <a:solidFill>
                  <a:srgbClr val="002060"/>
                </a:solidFill>
              </a:rPr>
              <a:t>Windows 8, </a:t>
            </a:r>
            <a:r>
              <a:rPr lang="uk-UA" dirty="0" smtClean="0">
                <a:solidFill>
                  <a:srgbClr val="002060"/>
                </a:solidFill>
              </a:rPr>
              <a:t>корпорація </a:t>
            </a:r>
            <a:r>
              <a:rPr lang="uk-UA" dirty="0" err="1" smtClean="0">
                <a:solidFill>
                  <a:srgbClr val="002060"/>
                </a:solidFill>
              </a:rPr>
              <a:t>Майкрософт</a:t>
            </a:r>
            <a:r>
              <a:rPr lang="uk-UA" dirty="0" smtClean="0">
                <a:solidFill>
                  <a:srgbClr val="002060"/>
                </a:solidFill>
              </a:rPr>
              <a:t> також випустила версію </a:t>
            </a:r>
            <a:r>
              <a:rPr lang="en-US" dirty="0" smtClean="0">
                <a:solidFill>
                  <a:srgbClr val="002060"/>
                </a:solidFill>
              </a:rPr>
              <a:t>Windows RT, </a:t>
            </a:r>
            <a:r>
              <a:rPr lang="uk-UA" dirty="0" smtClean="0">
                <a:solidFill>
                  <a:srgbClr val="002060"/>
                </a:solidFill>
              </a:rPr>
              <a:t>яка працює на деяких планшетах і комп’ютерах. </a:t>
            </a:r>
            <a:r>
              <a:rPr lang="en-US" dirty="0" smtClean="0">
                <a:solidFill>
                  <a:srgbClr val="002060"/>
                </a:solidFill>
              </a:rPr>
              <a:t>Windows RT </a:t>
            </a:r>
            <a:r>
              <a:rPr lang="uk-UA" dirty="0" smtClean="0">
                <a:solidFill>
                  <a:srgbClr val="002060"/>
                </a:solidFill>
              </a:rPr>
              <a:t>було переосмислено для роботи на тонких пристроях із тривалим часом роботи від акумулятора, які працюють лише із програмами з Магазину </a:t>
            </a:r>
            <a:r>
              <a:rPr lang="en-US" dirty="0" smtClean="0">
                <a:solidFill>
                  <a:srgbClr val="002060"/>
                </a:solidFill>
              </a:rPr>
              <a:t>Windows. </a:t>
            </a:r>
            <a:r>
              <a:rPr lang="uk-UA" dirty="0" smtClean="0">
                <a:solidFill>
                  <a:srgbClr val="002060"/>
                </a:solidFill>
              </a:rPr>
              <a:t>Ця операційна система також містить вбудовану версію </a:t>
            </a:r>
            <a:r>
              <a:rPr lang="en-US" dirty="0" smtClean="0">
                <a:solidFill>
                  <a:srgbClr val="002060"/>
                </a:solidFill>
              </a:rPr>
              <a:t>Office, </a:t>
            </a:r>
            <a:r>
              <a:rPr lang="uk-UA" dirty="0" smtClean="0">
                <a:solidFill>
                  <a:srgbClr val="002060"/>
                </a:solidFill>
              </a:rPr>
              <a:t>оптимізовану для роботи на сенсорних пристроях.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Цікавий факт.</a:t>
            </a:r>
            <a:r>
              <a:rPr lang="uk-UA" dirty="0" smtClean="0">
                <a:solidFill>
                  <a:srgbClr val="002060"/>
                </a:solidFill>
              </a:rPr>
              <a:t> Досвідчені користувачі помітять, що виявлення й виправлення системних помилок у </a:t>
            </a:r>
            <a:r>
              <a:rPr lang="en-US" dirty="0" smtClean="0">
                <a:solidFill>
                  <a:srgbClr val="002060"/>
                </a:solidFill>
              </a:rPr>
              <a:t>Windows 8 </a:t>
            </a:r>
            <a:r>
              <a:rPr lang="uk-UA" dirty="0" smtClean="0">
                <a:solidFill>
                  <a:srgbClr val="002060"/>
                </a:solidFill>
              </a:rPr>
              <a:t>стало простішим і менш нав’язливим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endParaRPr lang="uk-UA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49262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2012: Windows 8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7346" name="Picture 2" descr="http://itc.ua/wp-content/uploads/2012/10/windows-8-start-men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8370" name="Picture 2" descr="http://microsoftportal.net/uploads/posts/2012-10/1350119672_windows8-8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9394" name="Picture 2" descr="http://www.extremetech.com/wp-content/uploads/2012/11/windows-8-start8-start-me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0418" name="Picture 2" descr="http://lifehacker.ru/wp-content/uploads/2012/11/windows8-start-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42" name="Picture 2" descr="http://screenshots.en.sftcdn.net/en/scrn/3344000/3344687/windows-8-34-700x3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8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http://gigaprogs.net/images/stories/new/MS%20DOS%206.22%20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33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210146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1982–1985: представлення 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 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853135"/>
          </a:xfrm>
          <a:solidFill>
            <a:srgbClr val="00B050"/>
          </a:solidFill>
        </p:spPr>
        <p:txBody>
          <a:bodyPr>
            <a:normAutofit fontScale="62500" lnSpcReduction="20000"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Майкрософт</a:t>
            </a:r>
            <a:r>
              <a:rPr lang="uk-UA" dirty="0" smtClean="0">
                <a:solidFill>
                  <a:schemeClr val="bg1"/>
                </a:solidFill>
              </a:rPr>
              <a:t> працює над першою версією нової операційної системи. Систему з кодовою назвою </a:t>
            </a:r>
            <a:r>
              <a:rPr lang="en-US" b="1" dirty="0" smtClean="0">
                <a:solidFill>
                  <a:schemeClr val="bg1"/>
                </a:solidFill>
              </a:rPr>
              <a:t>Interface Manager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uk-UA" dirty="0" smtClean="0">
                <a:solidFill>
                  <a:schemeClr val="bg1"/>
                </a:solidFill>
              </a:rPr>
              <a:t>яку мала успадкувати й остаточна версія, урешті було перейменовано на </a:t>
            </a:r>
            <a:r>
              <a:rPr lang="en-US" b="1" dirty="0" smtClean="0">
                <a:solidFill>
                  <a:schemeClr val="bg1"/>
                </a:solidFill>
              </a:rPr>
              <a:t>Windows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uk-UA" dirty="0" smtClean="0">
                <a:solidFill>
                  <a:schemeClr val="bg1"/>
                </a:solidFill>
              </a:rPr>
              <a:t>оскільки цей варіант безпосередньо вказував на комп’ютерні вікна, що стали основою нової системи. Про випуск </a:t>
            </a:r>
            <a:r>
              <a:rPr lang="en-US" dirty="0" smtClean="0">
                <a:solidFill>
                  <a:schemeClr val="bg1"/>
                </a:solidFill>
              </a:rPr>
              <a:t>Windows </a:t>
            </a:r>
            <a:r>
              <a:rPr lang="uk-UA" dirty="0" smtClean="0">
                <a:solidFill>
                  <a:schemeClr val="bg1"/>
                </a:solidFill>
              </a:rPr>
              <a:t>було офіційно оголошено в 1983 році, проте розробка забрала більше часу, ніж очікувалося. Скептики взагалі не вірили, що це програмне забезпечення колись побачить світ.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8434" name="Picture 2" descr="Робочий стіл Windows 1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4145389" cy="2952328"/>
          </a:xfrm>
          <a:prstGeom prst="rect">
            <a:avLst/>
          </a:prstGeom>
          <a:noFill/>
        </p:spPr>
      </p:pic>
      <p:pic>
        <p:nvPicPr>
          <p:cNvPr id="18438" name="Picture 6" descr="http://cdn.scratch.mit.edu/static/site/projects/thumbnails/264/40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412845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Цікавий факт.</a:t>
            </a:r>
            <a:r>
              <a:rPr lang="uk-UA" sz="1400" dirty="0" smtClean="0">
                <a:solidFill>
                  <a:schemeClr val="bg1"/>
                </a:solidFill>
              </a:rPr>
              <a:t> Пам’ятаєте часи, коли дискети користувалися попитом, а інформація вимірювалася в кілобайтах? Мінімальні системні вимоги </a:t>
            </a:r>
            <a:r>
              <a:rPr lang="en-US" sz="1400" dirty="0" smtClean="0">
                <a:solidFill>
                  <a:schemeClr val="bg1"/>
                </a:solidFill>
              </a:rPr>
              <a:t>Windows 1.0 </a:t>
            </a:r>
            <a:r>
              <a:rPr lang="uk-UA" sz="1400" dirty="0" smtClean="0">
                <a:solidFill>
                  <a:schemeClr val="bg1"/>
                </a:solidFill>
              </a:rPr>
              <a:t>були такими: 256 кілобайт (КБ) пам’яті, два двосторонні гнучкі диски та графічний адаптер. Для одночасної роботи кількох програм або запуску </a:t>
            </a:r>
            <a:r>
              <a:rPr lang="en-US" sz="1400" dirty="0" smtClean="0">
                <a:solidFill>
                  <a:schemeClr val="bg1"/>
                </a:solidFill>
              </a:rPr>
              <a:t>DOS 3.0 </a:t>
            </a:r>
            <a:r>
              <a:rPr lang="uk-UA" sz="1400" dirty="0" smtClean="0">
                <a:solidFill>
                  <a:schemeClr val="bg1"/>
                </a:solidFill>
              </a:rPr>
              <a:t>і вище рекомендувалося мати жорсткий диск і 512 КБ пам’яті.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solidFill>
            <a:srgbClr val="7030A0">
              <a:alpha val="60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Через 2 роки після першого анонсу, 20 листопада 1985 року, корпорація </a:t>
            </a:r>
            <a:r>
              <a:rPr lang="uk-UA" dirty="0" err="1" smtClean="0">
                <a:solidFill>
                  <a:schemeClr val="bg1"/>
                </a:solidFill>
              </a:rPr>
              <a:t>Майкрософт</a:t>
            </a:r>
            <a:r>
              <a:rPr lang="uk-UA" dirty="0" smtClean="0">
                <a:solidFill>
                  <a:schemeClr val="bg1"/>
                </a:solidFill>
              </a:rPr>
              <a:t> випускає першу партію операційних систем </a:t>
            </a:r>
            <a:r>
              <a:rPr lang="en-US" dirty="0" smtClean="0">
                <a:solidFill>
                  <a:schemeClr val="bg1"/>
                </a:solidFill>
              </a:rPr>
              <a:t>Windows 1.0. </a:t>
            </a:r>
            <a:r>
              <a:rPr lang="uk-UA" dirty="0" smtClean="0">
                <a:solidFill>
                  <a:schemeClr val="bg1"/>
                </a:solidFill>
              </a:rPr>
              <a:t>Тепер замість введення команд </a:t>
            </a:r>
            <a:r>
              <a:rPr lang="en-US" dirty="0" smtClean="0">
                <a:solidFill>
                  <a:schemeClr val="bg1"/>
                </a:solidFill>
              </a:rPr>
              <a:t>MS‑DOS </a:t>
            </a:r>
            <a:r>
              <a:rPr lang="uk-UA" dirty="0" smtClean="0">
                <a:solidFill>
                  <a:schemeClr val="bg1"/>
                </a:solidFill>
              </a:rPr>
              <a:t>можна просто навести вказівник миші та клацнути – і відкриється новий екран, або ж вікно. Білл Гейтс заявляє: "Це унікальне програмне забезпечення, розраховане на "серйозних" користувачів комп’ютерів…"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Розкривні меню, смуги прокручування, піктограми, діалогові вікна – ці елементи роблять програми простішими у вивченні та використанні. Між програмами можна переключатися, не виходячи з них і не перезапускаючи їх. У </a:t>
            </a:r>
            <a:r>
              <a:rPr lang="en-US" dirty="0" smtClean="0">
                <a:solidFill>
                  <a:schemeClr val="bg1"/>
                </a:solidFill>
              </a:rPr>
              <a:t>Windows 1.0 </a:t>
            </a:r>
            <a:r>
              <a:rPr lang="uk-UA" dirty="0" smtClean="0">
                <a:solidFill>
                  <a:schemeClr val="bg1"/>
                </a:solidFill>
              </a:rPr>
              <a:t>вбудовано кілька корисних програм, які допомагають виконувати повсякденні справи: диспетчер файлів </a:t>
            </a:r>
            <a:r>
              <a:rPr lang="en-US" dirty="0" smtClean="0">
                <a:solidFill>
                  <a:schemeClr val="bg1"/>
                </a:solidFill>
              </a:rPr>
              <a:t>MS‑DOS, Paint, Windows Writer, </a:t>
            </a:r>
            <a:r>
              <a:rPr lang="uk-UA" dirty="0" smtClean="0">
                <a:solidFill>
                  <a:schemeClr val="bg1"/>
                </a:solidFill>
              </a:rPr>
              <a:t>Блокнот, Калькулятор, а також календар, картотеку та годинник. Є навіть гра – "Реверсі".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60" name="Picture 4" descr="http://upload.wikimedia.org/wikipedia/ru/b/bb/Windows_1.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3554" name="Picture 2" descr="http://osxbook.com/book/bonus/ancient/vpc/images/win1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6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172</Words>
  <Application>Microsoft Office PowerPoint</Application>
  <PresentationFormat>Экран (4:3)</PresentationFormat>
  <Paragraphs>74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Історія розвитку Windows</vt:lpstr>
      <vt:lpstr>1975–1981: становлення  корпорації Майкрософт</vt:lpstr>
      <vt:lpstr>Поява MS‑DOS</vt:lpstr>
      <vt:lpstr>Слайд 4</vt:lpstr>
      <vt:lpstr>Слайд 5</vt:lpstr>
      <vt:lpstr>1982–1985: представлення Windows 1.0</vt:lpstr>
      <vt:lpstr>Цікавий факт. Пам’ятаєте часи, коли дискети користувалися попитом, а інформація вимірювалася в кілобайтах? Мінімальні системні вимоги Windows 1.0 були такими: 256 кілобайт (КБ) пам’яті, два двосторонні гнучкі диски та графічний адаптер. Для одночасної роботи кількох програм або запуску DOS 3.0 і вище рекомендувалося мати жорсткий диск і 512 КБ пам’яті.</vt:lpstr>
      <vt:lpstr>Слайд 8</vt:lpstr>
      <vt:lpstr>Слайд 9</vt:lpstr>
      <vt:lpstr>1987–1992: Windows 2.0–2.11 – більше вікон, вища швидкість</vt:lpstr>
      <vt:lpstr>Цікавий факт. Уперше панель керування з’явилася саме у Windows 2.0.</vt:lpstr>
      <vt:lpstr>Слайд 12</vt:lpstr>
      <vt:lpstr>Слайд 13</vt:lpstr>
      <vt:lpstr>1990–1994: Windows 3.0–Windows NT – удосконалення графічного інтерфейсу</vt:lpstr>
      <vt:lpstr>Слайд 15</vt:lpstr>
      <vt:lpstr>Windows NT</vt:lpstr>
      <vt:lpstr>1995–2001: Windows 95 – розквіт ПК (і, звичайно, Інтернету)</vt:lpstr>
      <vt:lpstr>Слайд 18</vt:lpstr>
      <vt:lpstr>Слайд 19</vt:lpstr>
      <vt:lpstr>Слайд 20</vt:lpstr>
      <vt:lpstr>1998–2000: Windows 98, Windows 2000 та Windows Me</vt:lpstr>
      <vt:lpstr>Слайд 22</vt:lpstr>
      <vt:lpstr>Слайд 23</vt:lpstr>
      <vt:lpstr>Слайд 24</vt:lpstr>
      <vt:lpstr>Windows Me</vt:lpstr>
      <vt:lpstr>Windows 2000 Professional</vt:lpstr>
      <vt:lpstr>Слайд 27</vt:lpstr>
      <vt:lpstr>Слайд 28</vt:lpstr>
      <vt:lpstr>2001–2005: Windows XP – стабільність, практичність, продуктивність</vt:lpstr>
      <vt:lpstr>Слайд 30</vt:lpstr>
      <vt:lpstr>Слайд 31</vt:lpstr>
      <vt:lpstr>Слайд 32</vt:lpstr>
      <vt:lpstr>Слайд 33</vt:lpstr>
      <vt:lpstr>Слайд 34</vt:lpstr>
      <vt:lpstr>Слайд 35</vt:lpstr>
      <vt:lpstr>2006–2008: Windows Vista – безпека понад усе</vt:lpstr>
      <vt:lpstr>2009: Windows 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розвитку Windows</dc:title>
  <dc:creator>Jay P</dc:creator>
  <cp:lastModifiedBy>Jay P</cp:lastModifiedBy>
  <cp:revision>1</cp:revision>
  <dcterms:created xsi:type="dcterms:W3CDTF">2013-09-27T05:20:24Z</dcterms:created>
  <dcterms:modified xsi:type="dcterms:W3CDTF">2013-09-27T07:08:27Z</dcterms:modified>
</cp:coreProperties>
</file>