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70" r:id="rId4"/>
    <p:sldId id="272" r:id="rId5"/>
    <p:sldId id="271" r:id="rId6"/>
    <p:sldId id="260" r:id="rId7"/>
    <p:sldId id="264" r:id="rId8"/>
    <p:sldId id="273" r:id="rId9"/>
    <p:sldId id="266" r:id="rId10"/>
    <p:sldId id="267" r:id="rId11"/>
    <p:sldId id="268" r:id="rId12"/>
    <p:sldId id="269" r:id="rId13"/>
    <p:sldId id="274" r:id="rId14"/>
    <p:sldId id="275" r:id="rId15"/>
    <p:sldId id="262" r:id="rId16"/>
    <p:sldId id="26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3A36F53-5A20-433C-B614-22E76DD041DD}" type="datetimeFigureOut">
              <a:rPr lang="ru-RU" smtClean="0"/>
              <a:t>26.10.2013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EDC48F3-0AC0-4AAE-AB1C-174795008A42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4.xml"/><Relationship Id="rId7" Type="http://schemas.openxmlformats.org/officeDocument/2006/relationships/slide" Target="slide11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11" Type="http://schemas.openxmlformats.org/officeDocument/2006/relationships/slide" Target="slide16.xml"/><Relationship Id="rId5" Type="http://schemas.openxmlformats.org/officeDocument/2006/relationships/slide" Target="slide9.xml"/><Relationship Id="rId10" Type="http://schemas.openxmlformats.org/officeDocument/2006/relationships/slide" Target="slide15.xml"/><Relationship Id="rId4" Type="http://schemas.openxmlformats.org/officeDocument/2006/relationships/slide" Target="slide7.xml"/><Relationship Id="rId9" Type="http://schemas.openxmlformats.org/officeDocument/2006/relationships/slide" Target="slide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8640960" cy="2592288"/>
          </a:xfrm>
        </p:spPr>
        <p:txBody>
          <a:bodyPr/>
          <a:lstStyle/>
          <a:p>
            <a:r>
              <a:rPr lang="uk-UA" sz="7200" dirty="0" smtClean="0"/>
              <a:t>Базові структури алгоритму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8613" y="4334765"/>
            <a:ext cx="3240360" cy="1470499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solidFill>
                  <a:schemeClr val="tx1"/>
                </a:solidFill>
              </a:rPr>
              <a:t>учениці 7(11)Б класу Броварської гімназії ім. С. І. Олійника</a:t>
            </a:r>
          </a:p>
          <a:p>
            <a:r>
              <a:rPr lang="uk-UA" sz="2000" b="1" dirty="0" smtClean="0">
                <a:solidFill>
                  <a:schemeClr val="tx1"/>
                </a:solidFill>
              </a:rPr>
              <a:t> Жукової Євгенії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668189"/>
            <a:ext cx="3528392" cy="2924082"/>
          </a:xfrm>
          <a:prstGeom prst="rect">
            <a:avLst/>
          </a:prstGeom>
        </p:spPr>
      </p:pic>
      <p:sp>
        <p:nvSpPr>
          <p:cNvPr id="5" name="Управляющая кнопка: далее 4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556683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uk-UA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Базова структура повторення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Алгоритми, в основі яких лежить структура повторення, називаються </a:t>
            </a:r>
            <a:r>
              <a:rPr lang="uk-UA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циклічними.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Циклічний алгоритм описує обчислювальний процес, що містить однотипні, багаторазово повторювальні послідовності команд. </a:t>
            </a:r>
          </a:p>
          <a:p>
            <a:pPr marL="0" indent="0">
              <a:buNone/>
            </a:pP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Виділяють: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Цикл «до»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Цикл «поки»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Управляющая кнопка: назад 3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434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9373" y="-18418"/>
            <a:ext cx="8229600" cy="979512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икл </a:t>
            </a:r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«поки»</a:t>
            </a:r>
            <a:endParaRPr lang="ru-RU" sz="3600" dirty="0"/>
          </a:p>
        </p:txBody>
      </p:sp>
      <p:sp>
        <p:nvSpPr>
          <p:cNvPr id="3" name="Блок-схема: решение 2"/>
          <p:cNvSpPr/>
          <p:nvPr/>
        </p:nvSpPr>
        <p:spPr>
          <a:xfrm>
            <a:off x="1185361" y="1769727"/>
            <a:ext cx="3672408" cy="2171193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Перевірка значення логічного виразу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>
            <a:off x="3021565" y="3940920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1185361" y="4444976"/>
            <a:ext cx="3672408" cy="7479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8" name="Прямая соединительная линия 7"/>
          <p:cNvCxnSpPr>
            <a:stCxn id="6" idx="2"/>
          </p:cNvCxnSpPr>
          <p:nvPr/>
        </p:nvCxnSpPr>
        <p:spPr>
          <a:xfrm>
            <a:off x="3021565" y="5192946"/>
            <a:ext cx="0" cy="2533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321265" y="5446293"/>
            <a:ext cx="27003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21265" y="1379160"/>
            <a:ext cx="0" cy="40671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3" idx="0"/>
          </p:cNvCxnSpPr>
          <p:nvPr/>
        </p:nvCxnSpPr>
        <p:spPr>
          <a:xfrm flipH="1">
            <a:off x="3021565" y="1379160"/>
            <a:ext cx="18458" cy="3905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21265" y="1379160"/>
            <a:ext cx="27187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3" idx="3"/>
          </p:cNvCxnSpPr>
          <p:nvPr/>
        </p:nvCxnSpPr>
        <p:spPr>
          <a:xfrm flipV="1">
            <a:off x="4857769" y="2855323"/>
            <a:ext cx="144016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297929" y="2855324"/>
            <a:ext cx="0" cy="2916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021565" y="5771648"/>
            <a:ext cx="32763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6" idx="2"/>
          </p:cNvCxnSpPr>
          <p:nvPr/>
        </p:nvCxnSpPr>
        <p:spPr>
          <a:xfrm flipH="1">
            <a:off x="3016494" y="5192946"/>
            <a:ext cx="5071" cy="9367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016494" y="3982113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Істинно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5138465" y="2885498"/>
            <a:ext cx="8787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Хибно</a:t>
            </a:r>
            <a:endParaRPr lang="ru-RU" dirty="0"/>
          </a:p>
        </p:txBody>
      </p:sp>
      <p:sp>
        <p:nvSpPr>
          <p:cNvPr id="43" name="Управляющая кнопка: назад 42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4" name="Управляющая кнопка: домой 43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Управляющая кнопка: далее 44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96740" y="1108007"/>
            <a:ext cx="41369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dirty="0"/>
              <a:t>У циклі «поки» перевіряється значення логічного виразу. Якщо воно істинне, то виконується тіло циклу. 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471430" y="3412726"/>
            <a:ext cx="250505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uk-UA" sz="2000" dirty="0"/>
              <a:t>Потім знову перевіряється значення ЛВ. Цикл завершується, коли значення логічного виразу стає хибним.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77432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5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25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75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25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75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250"/>
                            </p:stCondLst>
                            <p:childTnLst>
                              <p:par>
                                <p:cTn id="8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500"/>
                            </p:stCondLst>
                            <p:childTnLst>
                              <p:par>
                                <p:cTn id="8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41" grpId="0"/>
      <p:bldP spid="42" grpId="0"/>
      <p:bldP spid="4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188640"/>
            <a:ext cx="8229600" cy="792088"/>
          </a:xfrm>
        </p:spPr>
        <p:txBody>
          <a:bodyPr/>
          <a:lstStyle/>
          <a:p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Цикл «до»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22938" y="2717965"/>
            <a:ext cx="302433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00"/>
                </a:solidFill>
              </a:rPr>
              <a:t>Виконати дію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Блок-схема: решение 3"/>
          <p:cNvSpPr/>
          <p:nvPr/>
        </p:nvSpPr>
        <p:spPr>
          <a:xfrm>
            <a:off x="1292060" y="3938815"/>
            <a:ext cx="3888432" cy="2076305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00"/>
                </a:solidFill>
              </a:rPr>
              <a:t>Перевірка значення логічного виразу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6" name="Прямая со стрелкой 5"/>
          <p:cNvCxnSpPr>
            <a:stCxn id="3" idx="2"/>
            <a:endCxn id="4" idx="0"/>
          </p:cNvCxnSpPr>
          <p:nvPr/>
        </p:nvCxnSpPr>
        <p:spPr>
          <a:xfrm>
            <a:off x="3235106" y="3294029"/>
            <a:ext cx="1170" cy="644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221977" y="1910664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56896" y="4976967"/>
            <a:ext cx="0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5202582" y="4976967"/>
            <a:ext cx="954314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4" idx="1"/>
          </p:cNvCxnSpPr>
          <p:nvPr/>
        </p:nvCxnSpPr>
        <p:spPr>
          <a:xfrm flipH="1" flipV="1">
            <a:off x="413293" y="4976967"/>
            <a:ext cx="87876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402178" y="2256484"/>
            <a:ext cx="0" cy="26702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02178" y="2256484"/>
            <a:ext cx="284079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Управляющая кнопка: домой 20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402178" y="4557411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Хибно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5137065" y="4607636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Істинно</a:t>
            </a:r>
            <a:endParaRPr lang="ru-RU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4932040" y="975444"/>
            <a:ext cx="41897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2400" dirty="0"/>
              <a:t>Спочатку виконується тіло циклу, а пізніше </a:t>
            </a:r>
            <a:r>
              <a:rPr lang="uk-UA" sz="2400" dirty="0" smtClean="0"/>
              <a:t>перевіряється</a:t>
            </a:r>
          </a:p>
          <a:p>
            <a:pPr>
              <a:buNone/>
            </a:pPr>
            <a:r>
              <a:rPr lang="uk-UA" sz="2400" dirty="0" smtClean="0"/>
              <a:t> </a:t>
            </a:r>
            <a:r>
              <a:rPr lang="uk-UA" sz="2400" dirty="0"/>
              <a:t>значення ЛВ. Якщо значення істинне, то виконання циклу </a:t>
            </a:r>
            <a:endParaRPr lang="uk-UA" sz="2400" dirty="0" smtClean="0"/>
          </a:p>
          <a:p>
            <a:pPr>
              <a:buNone/>
            </a:pPr>
            <a:r>
              <a:rPr lang="uk-UA" sz="2400" dirty="0" smtClean="0"/>
              <a:t>завершується</a:t>
            </a:r>
            <a:r>
              <a:rPr lang="uk-UA" sz="2400" dirty="0"/>
              <a:t>, якщо ні, то цикл виконується ще раз і т.д. 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0229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000"/>
                            </p:stCondLst>
                            <p:childTnLst>
                              <p:par>
                                <p:cTn id="6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6" grpId="0"/>
      <p:bldP spid="57" grpId="0"/>
      <p:bldP spid="6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85590"/>
            <a:ext cx="8229600" cy="667146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Цикл «до»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484784"/>
            <a:ext cx="727280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Цикл «до» має дві відмінності від циклу «поки</a:t>
            </a:r>
            <a:r>
              <a:rPr lang="uk-UA" sz="2800" dirty="0" smtClean="0"/>
              <a:t>»:</a:t>
            </a:r>
            <a:endParaRPr lang="uk-UA" sz="2800" dirty="0"/>
          </a:p>
          <a:p>
            <a:pPr marL="514350" indent="-514350">
              <a:buFont typeface="+mj-lt"/>
              <a:buAutoNum type="arabicPeriod"/>
            </a:pPr>
            <a:r>
              <a:rPr lang="uk-UA" sz="2800" dirty="0"/>
              <a:t>цикл «до» повторюється , поки  значення логічного виразу  є хибним , і завершується , коли воно стає істинним.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2800" dirty="0"/>
              <a:t>Значення ЛВ перевіряється після викладення тіла циклу, тобто тіло циклу «до» буде використовуватися хоча б один раз.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30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48680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Ітерація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43841"/>
            <a:ext cx="85689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2800" dirty="0"/>
              <a:t>Циклічні процеси часто називають ітераційними,</a:t>
            </a:r>
          </a:p>
          <a:p>
            <a:pPr>
              <a:buNone/>
            </a:pPr>
            <a:r>
              <a:rPr lang="uk-UA" sz="2800" dirty="0"/>
              <a:t>а кожен крок циклу – </a:t>
            </a:r>
            <a:r>
              <a:rPr lang="uk-UA" sz="2800" b="1" dirty="0"/>
              <a:t>ітерацією</a:t>
            </a:r>
            <a:r>
              <a:rPr lang="uk-UA" sz="2800" dirty="0"/>
              <a:t>.</a:t>
            </a:r>
          </a:p>
          <a:p>
            <a:r>
              <a:rPr lang="uk-UA" sz="2800" dirty="0"/>
              <a:t>Будь-який алгоритм подається у вигляді лінійної послідовності базових структур.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Лінійний алгоритм</a:t>
            </a:r>
            <a:r>
              <a:rPr lang="uk-UA" sz="2800" dirty="0"/>
              <a:t> - алгоритм</a:t>
            </a:r>
            <a:r>
              <a:rPr lang="uk-UA" sz="2800" i="1" dirty="0"/>
              <a:t>, </a:t>
            </a:r>
            <a:r>
              <a:rPr lang="uk-UA" sz="2800" dirty="0"/>
              <a:t>у якому використовується тільки структура «слідування</a:t>
            </a:r>
            <a:r>
              <a:rPr lang="uk-UA" sz="2800" i="1" dirty="0"/>
              <a:t>».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uk-UA" sz="2800" b="1" dirty="0"/>
              <a:t>Циклічний алгоритм </a:t>
            </a:r>
            <a:r>
              <a:rPr lang="uk-UA" sz="2800" dirty="0"/>
              <a:t>— алгоритм, в основі якого лежить структура «повторення».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800" b="1" dirty="0"/>
              <a:t>Алгоритм </a:t>
            </a:r>
            <a:r>
              <a:rPr lang="uk-UA" sz="2800" b="1" dirty="0"/>
              <a:t>із розгалуженням </a:t>
            </a:r>
            <a:r>
              <a:rPr lang="uk-UA" sz="2800" dirty="0"/>
              <a:t>— алгоритм, в основі якого лежить структура «розгалу­ження».</a:t>
            </a:r>
            <a:endParaRPr lang="ru-RU" sz="28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Управляющая кнопка: назад 4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далее 5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5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340768"/>
          </a:xfrm>
        </p:spPr>
        <p:txBody>
          <a:bodyPr/>
          <a:lstStyle/>
          <a:p>
            <a:r>
              <a:rPr lang="uk-UA" sz="3600" dirty="0" smtClean="0">
                <a:solidFill>
                  <a:schemeClr val="tx1"/>
                </a:solidFill>
              </a:rPr>
              <a:t>Як застосовувати базові структури під час конструювання алгоритму?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82" y="1484784"/>
            <a:ext cx="3348880" cy="50144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</a:rPr>
              <a:t>Важливою властивістю розглянутих базових структур алгоритмів є те, що кожна з них має лише один вихід і вхід. Такі принципи конструювання називають принципами </a:t>
            </a:r>
            <a:r>
              <a:rPr lang="uk-UA" sz="2800" b="1" dirty="0" smtClean="0">
                <a:solidFill>
                  <a:schemeClr val="tx1"/>
                </a:solidFill>
              </a:rPr>
              <a:t>структурного програмування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Управляющая кнопка: назад 6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463" y="1700808"/>
            <a:ext cx="5438033" cy="407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608070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/>
          <a:lstStyle/>
          <a:p>
            <a:r>
              <a:rPr lang="uk-UA" sz="4000" dirty="0" smtClean="0">
                <a:solidFill>
                  <a:schemeClr val="tx1"/>
                </a:solidFill>
              </a:rPr>
              <a:t>Як перевірити правильність побудови алгоритму?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62" y="1484784"/>
            <a:ext cx="4330771" cy="5184576"/>
          </a:xfrm>
        </p:spPr>
        <p:txBody>
          <a:bodyPr>
            <a:no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Правильність побудови алгоритму не залежить від методу, який застосовувався при його створенні. </a:t>
            </a:r>
            <a:r>
              <a:rPr lang="uk-UA" dirty="0">
                <a:solidFill>
                  <a:schemeClr val="tx1"/>
                </a:solidFill>
              </a:rPr>
              <a:t>Ф</a:t>
            </a:r>
            <a:r>
              <a:rPr lang="uk-UA" dirty="0" smtClean="0">
                <a:solidFill>
                  <a:schemeClr val="tx1"/>
                </a:solidFill>
              </a:rPr>
              <a:t>ормальне виконання алгоритму може допомогти у виправленні можливих помилок при розв’язуванні задачі за допомогою комп’ютера до побудови комп’ютерної моделі.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3" y="1988840"/>
            <a:ext cx="4962349" cy="3312368"/>
          </a:xfrm>
          <a:prstGeom prst="rect">
            <a:avLst/>
          </a:prstGeom>
        </p:spPr>
      </p:pic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Управляющая кнопка: в конец 3">
            <a:hlinkClick r:id="" action="ppaction://hlinkshowjump?jump=endshow" highlightClick="1"/>
          </p:cNvPr>
          <p:cNvSpPr/>
          <p:nvPr/>
        </p:nvSpPr>
        <p:spPr>
          <a:xfrm>
            <a:off x="8608973" y="6048728"/>
            <a:ext cx="421319" cy="450536"/>
          </a:xfrm>
          <a:prstGeom prst="actionButtonEnd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906081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221" y="1052736"/>
            <a:ext cx="8229600" cy="5328592"/>
          </a:xfrm>
        </p:spPr>
        <p:txBody>
          <a:bodyPr>
            <a:noAutofit/>
          </a:bodyPr>
          <a:lstStyle/>
          <a:p>
            <a:r>
              <a:rPr lang="uk-UA" dirty="0">
                <a:solidFill>
                  <a:schemeClr val="tx1"/>
                </a:solidFill>
                <a:hlinkClick r:id="rId2" action="ppaction://hlinksldjump"/>
              </a:rPr>
              <a:t>Б</a:t>
            </a:r>
            <a:r>
              <a:rPr lang="uk-UA" dirty="0" smtClean="0">
                <a:solidFill>
                  <a:schemeClr val="tx1"/>
                </a:solidFill>
                <a:hlinkClick r:id="rId2" action="ppaction://hlinksldjump"/>
              </a:rPr>
              <a:t>азові структури 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3" action="ppaction://hlinksldjump"/>
              </a:rPr>
              <a:t>Графічне подання базових структур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  <a:hlinkClick r:id="rId4" action="ppaction://hlinksldjump"/>
              </a:rPr>
              <a:t>Слідування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err="1" smtClean="0">
                <a:solidFill>
                  <a:schemeClr val="tx1"/>
                </a:solidFill>
                <a:hlinkClick r:id="rId4" action="ppaction://hlinksldjump"/>
              </a:rPr>
              <a:t>Розгалудження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5" action="ppaction://hlinksldjump"/>
              </a:rPr>
              <a:t>Неповне </a:t>
            </a:r>
            <a:r>
              <a:rPr lang="uk-UA" dirty="0" err="1">
                <a:solidFill>
                  <a:schemeClr val="tx1">
                    <a:lumMod val="95000"/>
                    <a:lumOff val="5000"/>
                  </a:schemeClr>
                </a:solidFill>
                <a:hlinkClick r:id="rId5" action="ppaction://hlinksldjump"/>
              </a:rPr>
              <a:t>розгалудження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 action="ppaction://hlinksldjump"/>
              </a:rPr>
              <a:t>Базова структура повторення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7" action="ppaction://hlinksldjump"/>
              </a:rPr>
              <a:t>Цикл «поки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7" action="ppaction://hlinksldjump"/>
              </a:rPr>
              <a:t>»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8" action="ppaction://hlinksldjump"/>
              </a:rPr>
              <a:t>Цикл «до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8" action="ppaction://hlinksldjump"/>
              </a:rPr>
              <a:t>»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  <a:hlinkClick r:id="rId9" action="ppaction://hlinksldjump"/>
              </a:rPr>
              <a:t>Ітерація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uk-UA" dirty="0">
                <a:solidFill>
                  <a:schemeClr val="tx1"/>
                </a:solidFill>
                <a:hlinkClick r:id="rId10" action="ppaction://hlinksldjump"/>
              </a:rPr>
              <a:t>Як застосовувати базові структури під час конструювання алгоритму?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  <a:hlinkClick r:id="rId11" action="ppaction://hlinksldjump"/>
              </a:rPr>
              <a:t>Як перевірити правильність побудови алгоритму?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Управляющая кнопка: далее 3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Управляющая кнопка: назад 5">
            <a:hlinkClick r:id="" action="ppaction://hlinkshowjump?jump=previousslide" highlightClick="1"/>
          </p:cNvPr>
          <p:cNvSpPr/>
          <p:nvPr/>
        </p:nvSpPr>
        <p:spPr>
          <a:xfrm>
            <a:off x="8172400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8965059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uk-UA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Базові структури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39952" y="4249663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sz="2400" dirty="0" smtClean="0"/>
              <a:t>   </a:t>
            </a:r>
            <a:r>
              <a:rPr lang="uk-UA" sz="2400" dirty="0"/>
              <a:t>Всього їх три: </a:t>
            </a:r>
            <a:r>
              <a:rPr lang="uk-UA" sz="2400" b="1" dirty="0"/>
              <a:t>слідування, розгалуження, повторення</a:t>
            </a:r>
            <a:r>
              <a:rPr lang="uk-UA" sz="2400" dirty="0"/>
              <a:t>. За їх допомогою можна скласти будь-який алгоритм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277710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lang="uk-UA" sz="2400" dirty="0"/>
              <a:t>Для опису логічно обумовленого ходу виконання дій під час створення алгоритмів використовують одні й ті самі елементи, які називаються </a:t>
            </a:r>
            <a:r>
              <a:rPr lang="uk-UA" sz="2400" b="1" dirty="0"/>
              <a:t>базовими структурами</a:t>
            </a:r>
            <a:r>
              <a:rPr lang="uk-UA" sz="2400" dirty="0"/>
              <a:t>.</a:t>
            </a:r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Управляющая кнопка: далее 8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3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Графічне подання базових структур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980728"/>
            <a:ext cx="57423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/>
              <a:t>Для графічного подання базових структур прийняті спеціальні позначення.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2625656"/>
            <a:ext cx="6174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uk-U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Прямокутником</a:t>
            </a:r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позначають дії, які потрібно виконати.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4481500"/>
            <a:ext cx="2376264" cy="1251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6" name="Прямая со стрелкой 5"/>
          <p:cNvCxnSpPr>
            <a:endCxn id="5" idx="1"/>
          </p:cNvCxnSpPr>
          <p:nvPr/>
        </p:nvCxnSpPr>
        <p:spPr>
          <a:xfrm>
            <a:off x="395536" y="5107378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5" idx="3"/>
          </p:cNvCxnSpPr>
          <p:nvPr/>
        </p:nvCxnSpPr>
        <p:spPr>
          <a:xfrm>
            <a:off x="3779912" y="5107378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5296605" y="4481500"/>
            <a:ext cx="2520280" cy="10939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9" name="Прямая со стрелкой 8"/>
          <p:cNvCxnSpPr>
            <a:stCxn id="8" idx="2"/>
          </p:cNvCxnSpPr>
          <p:nvPr/>
        </p:nvCxnSpPr>
        <p:spPr>
          <a:xfrm>
            <a:off x="6556745" y="5575430"/>
            <a:ext cx="0" cy="713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Управляющая кнопка: назад 9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6556745" y="3933056"/>
            <a:ext cx="0" cy="5484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255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Графічне подання базових структур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3951" y="1412776"/>
            <a:ext cx="79010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/>
              <a:t>Ромбом позначають перевірку значення логічного виразу, який може набувати одного з двох значень – </a:t>
            </a:r>
            <a:r>
              <a:rPr lang="uk-UA" sz="2800" b="1" dirty="0"/>
              <a:t>істинного</a:t>
            </a:r>
            <a:r>
              <a:rPr lang="uk-UA" sz="2800" dirty="0"/>
              <a:t> або </a:t>
            </a:r>
            <a:r>
              <a:rPr lang="uk-UA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хибного</a:t>
            </a:r>
            <a:r>
              <a:rPr lang="uk-UA" sz="2800" dirty="0"/>
              <a:t>.</a:t>
            </a:r>
            <a:endParaRPr lang="ru-RU" sz="2800" dirty="0"/>
          </a:p>
        </p:txBody>
      </p:sp>
      <p:sp>
        <p:nvSpPr>
          <p:cNvPr id="4" name="Блок-схема: решение 3"/>
          <p:cNvSpPr/>
          <p:nvPr/>
        </p:nvSpPr>
        <p:spPr>
          <a:xfrm>
            <a:off x="2267744" y="2996952"/>
            <a:ext cx="4206949" cy="224494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Перевірка значення логічного виразу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4" idx="1"/>
          </p:cNvCxnSpPr>
          <p:nvPr/>
        </p:nvCxnSpPr>
        <p:spPr>
          <a:xfrm flipH="1">
            <a:off x="1578150" y="4119426"/>
            <a:ext cx="689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>
            <a:stCxn id="4" idx="3"/>
          </p:cNvCxnSpPr>
          <p:nvPr/>
        </p:nvCxnSpPr>
        <p:spPr>
          <a:xfrm>
            <a:off x="6474693" y="4119426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13031" y="3750094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Істинно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395349" y="3767537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Хибно</a:t>
            </a:r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1565816" y="4119426"/>
            <a:ext cx="0" cy="1325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7180859" y="4097033"/>
            <a:ext cx="13914" cy="13257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Управляющая кнопка: домой 10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Управляющая кнопка: назад 11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27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/>
          <a:lstStyle/>
          <a:p>
            <a:r>
              <a:rPr lang="uk-UA" sz="3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Графічне подання базових структур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132856"/>
            <a:ext cx="3600400" cy="2764904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Алгоритм </a:t>
            </a:r>
            <a:r>
              <a:rPr lang="uk-UA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можна подати як послідовність трьох дій: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44008" y="2103090"/>
            <a:ext cx="2520280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 1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62019" y="3420449"/>
            <a:ext cx="2502269" cy="11373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00"/>
                </a:solidFill>
              </a:rPr>
              <a:t>Виконати </a:t>
            </a:r>
            <a:r>
              <a:rPr lang="uk-UA" sz="2400" dirty="0" smtClean="0">
                <a:solidFill>
                  <a:srgbClr val="FFFF00"/>
                </a:solidFill>
              </a:rPr>
              <a:t>дію 2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17009" y="4935890"/>
            <a:ext cx="2592288" cy="11128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00"/>
                </a:solidFill>
              </a:rPr>
              <a:t>Виконати дію</a:t>
            </a:r>
            <a:endParaRPr lang="ru-RU" sz="2400" dirty="0">
              <a:solidFill>
                <a:srgbClr val="FFFF00"/>
              </a:solidFill>
            </a:endParaRPr>
          </a:p>
          <a:p>
            <a:pPr algn="ctr"/>
            <a:r>
              <a:rPr lang="en-US" sz="2400" dirty="0">
                <a:solidFill>
                  <a:srgbClr val="FFFF00"/>
                </a:solidFill>
              </a:rPr>
              <a:t>N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12" name="Прямая со стрелкой 11"/>
          <p:cNvCxnSpPr>
            <a:endCxn id="4" idx="0"/>
          </p:cNvCxnSpPr>
          <p:nvPr/>
        </p:nvCxnSpPr>
        <p:spPr>
          <a:xfrm>
            <a:off x="5904148" y="1671042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2"/>
            <a:endCxn id="5" idx="0"/>
          </p:cNvCxnSpPr>
          <p:nvPr/>
        </p:nvCxnSpPr>
        <p:spPr>
          <a:xfrm>
            <a:off x="5904148" y="3039194"/>
            <a:ext cx="9006" cy="3812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2"/>
            <a:endCxn id="6" idx="0"/>
          </p:cNvCxnSpPr>
          <p:nvPr/>
        </p:nvCxnSpPr>
        <p:spPr>
          <a:xfrm flipH="1">
            <a:off x="5913153" y="4557810"/>
            <a:ext cx="1" cy="378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2"/>
          </p:cNvCxnSpPr>
          <p:nvPr/>
        </p:nvCxnSpPr>
        <p:spPr>
          <a:xfrm>
            <a:off x="5913153" y="6048728"/>
            <a:ext cx="0" cy="572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Управляющая кнопка: домой 33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Управляющая кнопка: назад 34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6" name="Управляющая кнопка: далее 35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9644390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sz="3600" dirty="0" smtClean="0">
                <a:solidFill>
                  <a:schemeClr val="tx1"/>
                </a:solidFill>
              </a:rPr>
              <a:t>Слідування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50504"/>
            <a:ext cx="3384376" cy="3866728"/>
          </a:xfrm>
        </p:spPr>
        <p:txBody>
          <a:bodyPr>
            <a:normAutofit/>
          </a:bodyPr>
          <a:lstStyle/>
          <a:p>
            <a:r>
              <a:rPr lang="uk-UA" sz="2800" dirty="0">
                <a:solidFill>
                  <a:schemeClr val="tx1"/>
                </a:solidFill>
              </a:rPr>
              <a:t>Слідування означає, що дії мають виконуватися послідовно, одна за одною.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99992" y="1844824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Ввести вхідні дані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08186" y="3140968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Опрацювати вхідні </a:t>
            </a:r>
            <a:r>
              <a:rPr lang="uk-UA" sz="2400" dirty="0">
                <a:solidFill>
                  <a:srgbClr val="FFFF00"/>
                </a:solidFill>
              </a:rPr>
              <a:t>дані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08186" y="4437112"/>
            <a:ext cx="33843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Вивести результати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100746" y="2564904"/>
            <a:ext cx="2796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100746" y="3861048"/>
            <a:ext cx="2796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6060550" y="1268760"/>
            <a:ext cx="2796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6069684" y="5145744"/>
            <a:ext cx="27964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Управляющая кнопка: назад 12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Управляющая кнопка: домой 13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17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8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r>
              <a:rPr lang="uk-UA" sz="3600" dirty="0">
                <a:solidFill>
                  <a:schemeClr val="tx1"/>
                </a:solidFill>
              </a:rPr>
              <a:t>Розгалудження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760" y="1107901"/>
            <a:ext cx="88204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Розгалуження означає виконання однієї з двох дій залежно від значення деякого логічного виразу.</a:t>
            </a:r>
            <a:endParaRPr lang="ru-RU" sz="2800" dirty="0"/>
          </a:p>
        </p:txBody>
      </p:sp>
      <p:sp>
        <p:nvSpPr>
          <p:cNvPr id="5" name="Блок-схема: решение 4"/>
          <p:cNvSpPr/>
          <p:nvPr/>
        </p:nvSpPr>
        <p:spPr>
          <a:xfrm>
            <a:off x="1835696" y="2492896"/>
            <a:ext cx="5107822" cy="225025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                 </a:t>
            </a:r>
            <a:r>
              <a:rPr lang="uk-UA" sz="2400" dirty="0" smtClean="0">
                <a:solidFill>
                  <a:srgbClr val="FFFF00"/>
                </a:solidFill>
              </a:rPr>
              <a:t>Перевірка значення логічного виразу</a:t>
            </a:r>
            <a:endParaRPr lang="ru-RU" sz="2400" dirty="0" smtClean="0">
              <a:solidFill>
                <a:srgbClr val="FFFF00"/>
              </a:solidFill>
            </a:endParaRPr>
          </a:p>
          <a:p>
            <a:pPr algn="ctr"/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488914" y="4869160"/>
            <a:ext cx="230425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 Б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1231680" y="3618021"/>
            <a:ext cx="0" cy="11656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6" idx="0"/>
          </p:cNvCxnSpPr>
          <p:nvPr/>
        </p:nvCxnSpPr>
        <p:spPr>
          <a:xfrm>
            <a:off x="7641042" y="3618021"/>
            <a:ext cx="0" cy="12511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31680" y="5845781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231680" y="6021288"/>
            <a:ext cx="6004616" cy="274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7236296" y="5805264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35996" y="6021288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57624" y="3302501"/>
            <a:ext cx="1152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Істинно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943518" y="3302501"/>
            <a:ext cx="878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Хибно</a:t>
            </a:r>
            <a:endParaRPr lang="ru-RU" dirty="0"/>
          </a:p>
        </p:txBody>
      </p:sp>
      <p:cxnSp>
        <p:nvCxnSpPr>
          <p:cNvPr id="15" name="Прямая соединительная линия 14"/>
          <p:cNvCxnSpPr>
            <a:stCxn id="5" idx="3"/>
          </p:cNvCxnSpPr>
          <p:nvPr/>
        </p:nvCxnSpPr>
        <p:spPr>
          <a:xfrm>
            <a:off x="6943518" y="3618021"/>
            <a:ext cx="6975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1"/>
          </p:cNvCxnSpPr>
          <p:nvPr/>
        </p:nvCxnSpPr>
        <p:spPr>
          <a:xfrm flipH="1">
            <a:off x="1231680" y="3618021"/>
            <a:ext cx="60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Управляющая кнопка: назад 17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51520" y="4783663"/>
            <a:ext cx="2304256" cy="10621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rgbClr val="FFFF00"/>
                </a:solidFill>
              </a:rPr>
              <a:t>Виконати дію А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0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5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5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25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75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 animBg="1"/>
      <p:bldP spid="6" grpId="0" animBg="1"/>
      <p:bldP spid="13" grpId="0"/>
      <p:bldP spid="14" grpId="0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134" y="0"/>
            <a:ext cx="8229600" cy="1124744"/>
          </a:xfrm>
        </p:spPr>
        <p:txBody>
          <a:bodyPr/>
          <a:lstStyle/>
          <a:p>
            <a:r>
              <a:rPr lang="uk-UA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Неповне розгалудження</a:t>
            </a:r>
            <a:endParaRPr lang="ru-RU" sz="4000" dirty="0"/>
          </a:p>
        </p:txBody>
      </p:sp>
      <p:sp>
        <p:nvSpPr>
          <p:cNvPr id="3" name="Блок-схема: решение 2"/>
          <p:cNvSpPr/>
          <p:nvPr/>
        </p:nvSpPr>
        <p:spPr>
          <a:xfrm>
            <a:off x="3712762" y="2343783"/>
            <a:ext cx="5107822" cy="225025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                 </a:t>
            </a:r>
            <a:r>
              <a:rPr lang="uk-UA" sz="2400" dirty="0" smtClean="0">
                <a:solidFill>
                  <a:srgbClr val="FFFF00"/>
                </a:solidFill>
              </a:rPr>
              <a:t>Перевірка значення логічного виразу</a:t>
            </a:r>
            <a:endParaRPr lang="ru-RU" sz="2400" dirty="0" smtClean="0">
              <a:solidFill>
                <a:srgbClr val="FFFF00"/>
              </a:solidFill>
            </a:endParaRPr>
          </a:p>
          <a:p>
            <a:pPr algn="ctr"/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5" name="Прямая со стрелкой 4"/>
          <p:cNvCxnSpPr>
            <a:stCxn id="3" idx="2"/>
          </p:cNvCxnSpPr>
          <p:nvPr/>
        </p:nvCxnSpPr>
        <p:spPr>
          <a:xfrm>
            <a:off x="6266673" y="4594033"/>
            <a:ext cx="0" cy="15661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>
            <a:stCxn id="3" idx="1"/>
          </p:cNvCxnSpPr>
          <p:nvPr/>
        </p:nvCxnSpPr>
        <p:spPr>
          <a:xfrm flipH="1">
            <a:off x="3136698" y="3468908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3136698" y="3468908"/>
            <a:ext cx="0" cy="11251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948566" y="4600757"/>
            <a:ext cx="2376264" cy="783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solidFill>
                  <a:srgbClr val="FFFF00"/>
                </a:solidFill>
              </a:rPr>
              <a:t>Виконати дію А</a:t>
            </a:r>
            <a:endParaRPr lang="ru-RU" sz="2400" dirty="0">
              <a:solidFill>
                <a:srgbClr val="FFFF00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3136698" y="5377120"/>
            <a:ext cx="0" cy="135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3136698" y="5509498"/>
            <a:ext cx="31299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Управляющая кнопка: назад 14">
            <a:hlinkClick r:id="" action="ppaction://hlinkshowjump?jump=previousslide" highlightClick="1"/>
          </p:cNvPr>
          <p:cNvSpPr/>
          <p:nvPr/>
        </p:nvSpPr>
        <p:spPr>
          <a:xfrm>
            <a:off x="7380312" y="6048728"/>
            <a:ext cx="436573" cy="450536"/>
          </a:xfrm>
          <a:prstGeom prst="actionButtonBackPreviou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Управляющая кнопка: домой 15">
            <a:hlinkClick r:id="rId2" action="ppaction://hlinksldjump" highlightClick="1"/>
          </p:cNvPr>
          <p:cNvSpPr/>
          <p:nvPr/>
        </p:nvSpPr>
        <p:spPr>
          <a:xfrm>
            <a:off x="7816885" y="5932152"/>
            <a:ext cx="792088" cy="683688"/>
          </a:xfrm>
          <a:prstGeom prst="actionButtonHome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8608973" y="6048728"/>
            <a:ext cx="427523" cy="450536"/>
          </a:xfrm>
          <a:prstGeom prst="actionButtonForwardNex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052736"/>
            <a:ext cx="39604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Окремим випадком розгалуження є неповне розгалуження, коли в разі хибного твердження жодна з операцій розгалуження не виконується.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36582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25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0" grpId="0" animBg="1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Другая 20">
      <a:dk1>
        <a:sysClr val="windowText" lastClr="000000"/>
      </a:dk1>
      <a:lt1>
        <a:srgbClr val="6FEB6F"/>
      </a:lt1>
      <a:dk2>
        <a:srgbClr val="2F5897"/>
      </a:dk2>
      <a:lt2>
        <a:srgbClr val="42558C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000000"/>
      </a:hlink>
      <a:folHlink>
        <a:srgbClr val="3F3F3F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264</TotalTime>
  <Words>584</Words>
  <Application>Microsoft Office PowerPoint</Application>
  <PresentationFormat>Экран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Базові структури алгоритму</vt:lpstr>
      <vt:lpstr>Зміст</vt:lpstr>
      <vt:lpstr>Базові структури</vt:lpstr>
      <vt:lpstr>Графічне подання базових структур</vt:lpstr>
      <vt:lpstr>Графічне подання базових структур</vt:lpstr>
      <vt:lpstr>Графічне подання базових структур</vt:lpstr>
      <vt:lpstr>Слідування</vt:lpstr>
      <vt:lpstr>Розгалудження</vt:lpstr>
      <vt:lpstr>Неповне розгалудження</vt:lpstr>
      <vt:lpstr>Базова структура повторення</vt:lpstr>
      <vt:lpstr>Цикл «поки»</vt:lpstr>
      <vt:lpstr>Цикл «до»</vt:lpstr>
      <vt:lpstr>Цикл «до»</vt:lpstr>
      <vt:lpstr>Ітерація</vt:lpstr>
      <vt:lpstr>Як застосовувати базові структури під час конструювання алгоритму?</vt:lpstr>
      <vt:lpstr>Як перевірити правильність побудови алгоритму?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76</cp:revision>
  <dcterms:created xsi:type="dcterms:W3CDTF">2013-10-01T13:28:00Z</dcterms:created>
  <dcterms:modified xsi:type="dcterms:W3CDTF">2013-10-26T05:04:32Z</dcterms:modified>
</cp:coreProperties>
</file>