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2" r:id="rId15"/>
    <p:sldId id="271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E4C9C-961F-4974-9D76-9D6FA9363193}" type="doc">
      <dgm:prSet loTypeId="urn:microsoft.com/office/officeart/2005/8/layout/radial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4F856BD-3255-4D16-8752-DC84BAE6CFD6}">
      <dgm:prSet phldrT="[Текст]"/>
      <dgm:spPr/>
      <dgm:t>
        <a:bodyPr/>
        <a:lstStyle/>
        <a:p>
          <a:r>
            <a:rPr lang="uk-UA" dirty="0" smtClean="0"/>
            <a:t>Послуги  Інтернет </a:t>
          </a:r>
          <a:endParaRPr lang="ru-RU" dirty="0"/>
        </a:p>
      </dgm:t>
    </dgm:pt>
    <dgm:pt modelId="{4CC1345B-8FAA-4854-8DCA-0C1D6F71D094}" type="parTrans" cxnId="{0FEF4964-3269-4A21-9201-56E195757730}">
      <dgm:prSet/>
      <dgm:spPr/>
      <dgm:t>
        <a:bodyPr/>
        <a:lstStyle/>
        <a:p>
          <a:endParaRPr lang="ru-RU"/>
        </a:p>
      </dgm:t>
    </dgm:pt>
    <dgm:pt modelId="{EC3F83F6-7275-4594-8775-5177C2E9488A}" type="sibTrans" cxnId="{0FEF4964-3269-4A21-9201-56E195757730}">
      <dgm:prSet/>
      <dgm:spPr/>
      <dgm:t>
        <a:bodyPr/>
        <a:lstStyle/>
        <a:p>
          <a:endParaRPr lang="ru-RU"/>
        </a:p>
      </dgm:t>
    </dgm:pt>
    <dgm:pt modelId="{CF2DCA1E-6B55-47D9-958D-D07B0D8684E9}">
      <dgm:prSet phldrT="[Текст]"/>
      <dgm:spPr/>
      <dgm:t>
        <a:bodyPr/>
        <a:lstStyle/>
        <a:p>
          <a:r>
            <a:rPr lang="uk-UA" dirty="0" smtClean="0"/>
            <a:t>Електронна  пошта</a:t>
          </a:r>
          <a:endParaRPr lang="ru-RU" dirty="0"/>
        </a:p>
      </dgm:t>
    </dgm:pt>
    <dgm:pt modelId="{7DB2FFE0-9E79-403A-9E83-86690FDCE317}" type="parTrans" cxnId="{FB1C18FE-CFA7-4A43-AD38-226B684CB1F4}">
      <dgm:prSet/>
      <dgm:spPr/>
      <dgm:t>
        <a:bodyPr/>
        <a:lstStyle/>
        <a:p>
          <a:endParaRPr lang="ru-RU"/>
        </a:p>
      </dgm:t>
    </dgm:pt>
    <dgm:pt modelId="{B1814E4A-C1AD-42BF-A4C7-57F53D4AF5FE}" type="sibTrans" cxnId="{FB1C18FE-CFA7-4A43-AD38-226B684CB1F4}">
      <dgm:prSet/>
      <dgm:spPr/>
      <dgm:t>
        <a:bodyPr/>
        <a:lstStyle/>
        <a:p>
          <a:endParaRPr lang="ru-RU"/>
        </a:p>
      </dgm:t>
    </dgm:pt>
    <dgm:pt modelId="{3BE63777-1975-421F-84FD-0C2A56D29776}">
      <dgm:prSet phldrT="[Текст]"/>
      <dgm:spPr/>
      <dgm:t>
        <a:bodyPr/>
        <a:lstStyle/>
        <a:p>
          <a:r>
            <a:rPr lang="en-US" dirty="0" smtClean="0"/>
            <a:t>UseNet</a:t>
          </a:r>
          <a:endParaRPr lang="ru-RU" dirty="0"/>
        </a:p>
      </dgm:t>
    </dgm:pt>
    <dgm:pt modelId="{C41F65B7-8B8C-4045-B2DC-CEF3152BCAC7}" type="parTrans" cxnId="{1C1C9174-5815-4F4B-979A-5C7D7ADA2213}">
      <dgm:prSet/>
      <dgm:spPr/>
      <dgm:t>
        <a:bodyPr/>
        <a:lstStyle/>
        <a:p>
          <a:endParaRPr lang="ru-RU"/>
        </a:p>
      </dgm:t>
    </dgm:pt>
    <dgm:pt modelId="{9CF64CDE-425D-4A3C-BEBA-67AE609539A3}" type="sibTrans" cxnId="{1C1C9174-5815-4F4B-979A-5C7D7ADA2213}">
      <dgm:prSet/>
      <dgm:spPr/>
      <dgm:t>
        <a:bodyPr/>
        <a:lstStyle/>
        <a:p>
          <a:endParaRPr lang="ru-RU"/>
        </a:p>
      </dgm:t>
    </dgm:pt>
    <dgm:pt modelId="{60715782-454B-425D-BF32-41E0491841D2}">
      <dgm:prSet phldrT="[Текст]"/>
      <dgm:spPr/>
      <dgm:t>
        <a:bodyPr/>
        <a:lstStyle/>
        <a:p>
          <a:r>
            <a:rPr lang="en-US" dirty="0" smtClean="0"/>
            <a:t>Telnet Gopher WAIS</a:t>
          </a:r>
          <a:endParaRPr lang="ru-RU" dirty="0"/>
        </a:p>
      </dgm:t>
    </dgm:pt>
    <dgm:pt modelId="{E827B360-BDDA-40DB-9A55-D008113A03D7}" type="parTrans" cxnId="{58B4758F-31AE-42D4-B0CE-5D411ECCC9D0}">
      <dgm:prSet/>
      <dgm:spPr/>
      <dgm:t>
        <a:bodyPr/>
        <a:lstStyle/>
        <a:p>
          <a:endParaRPr lang="ru-RU"/>
        </a:p>
      </dgm:t>
    </dgm:pt>
    <dgm:pt modelId="{7E7D9B68-877A-46CE-BFF7-40A13B006353}" type="sibTrans" cxnId="{58B4758F-31AE-42D4-B0CE-5D411ECCC9D0}">
      <dgm:prSet/>
      <dgm:spPr/>
      <dgm:t>
        <a:bodyPr/>
        <a:lstStyle/>
        <a:p>
          <a:endParaRPr lang="ru-RU"/>
        </a:p>
      </dgm:t>
    </dgm:pt>
    <dgm:pt modelId="{93944D52-D1B9-49FF-BBCE-9686656147EC}">
      <dgm:prSet phldrT="[Текст]"/>
      <dgm:spPr/>
      <dgm:t>
        <a:bodyPr/>
        <a:lstStyle/>
        <a:p>
          <a:r>
            <a:rPr lang="uk-UA" dirty="0" smtClean="0"/>
            <a:t>«Живе» спілкування</a:t>
          </a:r>
          <a:endParaRPr lang="ru-RU" dirty="0"/>
        </a:p>
      </dgm:t>
    </dgm:pt>
    <dgm:pt modelId="{070B47B1-1A41-4CF5-8947-0E9373FAE5CE}" type="parTrans" cxnId="{5EE741AF-08AE-4E85-9DF5-DAEE91A83F44}">
      <dgm:prSet/>
      <dgm:spPr/>
      <dgm:t>
        <a:bodyPr/>
        <a:lstStyle/>
        <a:p>
          <a:endParaRPr lang="ru-RU"/>
        </a:p>
      </dgm:t>
    </dgm:pt>
    <dgm:pt modelId="{A5A7F616-EA6F-4DDF-A867-993242D33151}" type="sibTrans" cxnId="{5EE741AF-08AE-4E85-9DF5-DAEE91A83F44}">
      <dgm:prSet/>
      <dgm:spPr/>
      <dgm:t>
        <a:bodyPr/>
        <a:lstStyle/>
        <a:p>
          <a:endParaRPr lang="ru-RU"/>
        </a:p>
      </dgm:t>
    </dgm:pt>
    <dgm:pt modelId="{069E360B-7704-40C5-9E40-CF3706885042}" type="pres">
      <dgm:prSet presAssocID="{EAEE4C9C-961F-4974-9D76-9D6FA93631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0D27A0-60CA-4046-873E-A20B46A3F8DD}" type="pres">
      <dgm:prSet presAssocID="{64F856BD-3255-4D16-8752-DC84BAE6CFD6}" presName="centerShape" presStyleLbl="node0" presStyleIdx="0" presStyleCnt="1"/>
      <dgm:spPr/>
      <dgm:t>
        <a:bodyPr/>
        <a:lstStyle/>
        <a:p>
          <a:endParaRPr lang="ru-RU"/>
        </a:p>
      </dgm:t>
    </dgm:pt>
    <dgm:pt modelId="{0004492C-B674-4A36-983E-ED07C443999A}" type="pres">
      <dgm:prSet presAssocID="{7DB2FFE0-9E79-403A-9E83-86690FDCE317}" presName="Name9" presStyleLbl="parChTrans1D2" presStyleIdx="0" presStyleCnt="4"/>
      <dgm:spPr/>
      <dgm:t>
        <a:bodyPr/>
        <a:lstStyle/>
        <a:p>
          <a:endParaRPr lang="ru-RU"/>
        </a:p>
      </dgm:t>
    </dgm:pt>
    <dgm:pt modelId="{D567FF7B-F1DF-4C1F-A519-B9DE3314E316}" type="pres">
      <dgm:prSet presAssocID="{7DB2FFE0-9E79-403A-9E83-86690FDCE317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D849206-8A85-4101-9ADA-BFF6A214F492}" type="pres">
      <dgm:prSet presAssocID="{CF2DCA1E-6B55-47D9-958D-D07B0D8684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EB404-780B-456C-8C68-EDB7B414B065}" type="pres">
      <dgm:prSet presAssocID="{C41F65B7-8B8C-4045-B2DC-CEF3152BCAC7}" presName="Name9" presStyleLbl="parChTrans1D2" presStyleIdx="1" presStyleCnt="4"/>
      <dgm:spPr/>
      <dgm:t>
        <a:bodyPr/>
        <a:lstStyle/>
        <a:p>
          <a:endParaRPr lang="ru-RU"/>
        </a:p>
      </dgm:t>
    </dgm:pt>
    <dgm:pt modelId="{A5F0B8CC-044B-402C-9E40-86DD55011BF8}" type="pres">
      <dgm:prSet presAssocID="{C41F65B7-8B8C-4045-B2DC-CEF3152BCAC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47A794D6-E54F-46B3-9527-D36D68AD2C91}" type="pres">
      <dgm:prSet presAssocID="{3BE63777-1975-421F-84FD-0C2A56D29776}" presName="node" presStyleLbl="node1" presStyleIdx="1" presStyleCnt="4" custRadScaleRad="100996" custRadScaleInc="2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7DACF-CBD1-4898-8B7A-BEB5E5BBE6B4}" type="pres">
      <dgm:prSet presAssocID="{E827B360-BDDA-40DB-9A55-D008113A03D7}" presName="Name9" presStyleLbl="parChTrans1D2" presStyleIdx="2" presStyleCnt="4"/>
      <dgm:spPr/>
      <dgm:t>
        <a:bodyPr/>
        <a:lstStyle/>
        <a:p>
          <a:endParaRPr lang="ru-RU"/>
        </a:p>
      </dgm:t>
    </dgm:pt>
    <dgm:pt modelId="{873684EF-7CD9-4928-9197-F72956088A1F}" type="pres">
      <dgm:prSet presAssocID="{E827B360-BDDA-40DB-9A55-D008113A03D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6414E29-1264-49EE-85A2-D4DE1312F3FC}" type="pres">
      <dgm:prSet presAssocID="{60715782-454B-425D-BF32-41E0491841D2}" presName="node" presStyleLbl="node1" presStyleIdx="2" presStyleCnt="4" custRadScaleRad="100284" custRadScaleInc="-3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51758-85F6-4D2C-A9F4-F677ECB8E4BF}" type="pres">
      <dgm:prSet presAssocID="{070B47B1-1A41-4CF5-8947-0E9373FAE5CE}" presName="Name9" presStyleLbl="parChTrans1D2" presStyleIdx="3" presStyleCnt="4"/>
      <dgm:spPr/>
      <dgm:t>
        <a:bodyPr/>
        <a:lstStyle/>
        <a:p>
          <a:endParaRPr lang="ru-RU"/>
        </a:p>
      </dgm:t>
    </dgm:pt>
    <dgm:pt modelId="{8824452C-79BB-42B4-9DAC-DF31B6369598}" type="pres">
      <dgm:prSet presAssocID="{070B47B1-1A41-4CF5-8947-0E9373FAE5C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465C3FC-4A46-4DF8-AA9C-7F241DB5BD64}" type="pres">
      <dgm:prSet presAssocID="{93944D52-D1B9-49FF-BBCE-9686656147E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889A99-41E4-4661-9843-8F4F786FB658}" type="presOf" srcId="{7DB2FFE0-9E79-403A-9E83-86690FDCE317}" destId="{0004492C-B674-4A36-983E-ED07C443999A}" srcOrd="0" destOrd="0" presId="urn:microsoft.com/office/officeart/2005/8/layout/radial1"/>
    <dgm:cxn modelId="{52BAB192-B7B9-42B2-82EE-CE9D6A882AB4}" type="presOf" srcId="{3BE63777-1975-421F-84FD-0C2A56D29776}" destId="{47A794D6-E54F-46B3-9527-D36D68AD2C91}" srcOrd="0" destOrd="0" presId="urn:microsoft.com/office/officeart/2005/8/layout/radial1"/>
    <dgm:cxn modelId="{FB1C18FE-CFA7-4A43-AD38-226B684CB1F4}" srcId="{64F856BD-3255-4D16-8752-DC84BAE6CFD6}" destId="{CF2DCA1E-6B55-47D9-958D-D07B0D8684E9}" srcOrd="0" destOrd="0" parTransId="{7DB2FFE0-9E79-403A-9E83-86690FDCE317}" sibTransId="{B1814E4A-C1AD-42BF-A4C7-57F53D4AF5FE}"/>
    <dgm:cxn modelId="{47BBDCE1-C110-4990-B945-5A99B8423E2C}" type="presOf" srcId="{070B47B1-1A41-4CF5-8947-0E9373FAE5CE}" destId="{F0A51758-85F6-4D2C-A9F4-F677ECB8E4BF}" srcOrd="0" destOrd="0" presId="urn:microsoft.com/office/officeart/2005/8/layout/radial1"/>
    <dgm:cxn modelId="{1C1C9174-5815-4F4B-979A-5C7D7ADA2213}" srcId="{64F856BD-3255-4D16-8752-DC84BAE6CFD6}" destId="{3BE63777-1975-421F-84FD-0C2A56D29776}" srcOrd="1" destOrd="0" parTransId="{C41F65B7-8B8C-4045-B2DC-CEF3152BCAC7}" sibTransId="{9CF64CDE-425D-4A3C-BEBA-67AE609539A3}"/>
    <dgm:cxn modelId="{53E58797-08C3-4C58-8DC6-EB47DBCC4C19}" type="presOf" srcId="{070B47B1-1A41-4CF5-8947-0E9373FAE5CE}" destId="{8824452C-79BB-42B4-9DAC-DF31B6369598}" srcOrd="1" destOrd="0" presId="urn:microsoft.com/office/officeart/2005/8/layout/radial1"/>
    <dgm:cxn modelId="{5EE741AF-08AE-4E85-9DF5-DAEE91A83F44}" srcId="{64F856BD-3255-4D16-8752-DC84BAE6CFD6}" destId="{93944D52-D1B9-49FF-BBCE-9686656147EC}" srcOrd="3" destOrd="0" parTransId="{070B47B1-1A41-4CF5-8947-0E9373FAE5CE}" sibTransId="{A5A7F616-EA6F-4DDF-A867-993242D33151}"/>
    <dgm:cxn modelId="{0FEF4964-3269-4A21-9201-56E195757730}" srcId="{EAEE4C9C-961F-4974-9D76-9D6FA9363193}" destId="{64F856BD-3255-4D16-8752-DC84BAE6CFD6}" srcOrd="0" destOrd="0" parTransId="{4CC1345B-8FAA-4854-8DCA-0C1D6F71D094}" sibTransId="{EC3F83F6-7275-4594-8775-5177C2E9488A}"/>
    <dgm:cxn modelId="{58B4758F-31AE-42D4-B0CE-5D411ECCC9D0}" srcId="{64F856BD-3255-4D16-8752-DC84BAE6CFD6}" destId="{60715782-454B-425D-BF32-41E0491841D2}" srcOrd="2" destOrd="0" parTransId="{E827B360-BDDA-40DB-9A55-D008113A03D7}" sibTransId="{7E7D9B68-877A-46CE-BFF7-40A13B006353}"/>
    <dgm:cxn modelId="{232871A0-4112-45BB-9132-F2FF56DBCD53}" type="presOf" srcId="{E827B360-BDDA-40DB-9A55-D008113A03D7}" destId="{4CE7DACF-CBD1-4898-8B7A-BEB5E5BBE6B4}" srcOrd="0" destOrd="0" presId="urn:microsoft.com/office/officeart/2005/8/layout/radial1"/>
    <dgm:cxn modelId="{C72B4ABE-4FF8-42AD-A865-268C426DD5BE}" type="presOf" srcId="{64F856BD-3255-4D16-8752-DC84BAE6CFD6}" destId="{640D27A0-60CA-4046-873E-A20B46A3F8DD}" srcOrd="0" destOrd="0" presId="urn:microsoft.com/office/officeart/2005/8/layout/radial1"/>
    <dgm:cxn modelId="{B5DFCC37-7776-4F01-BEE9-D1A8064B14EC}" type="presOf" srcId="{EAEE4C9C-961F-4974-9D76-9D6FA9363193}" destId="{069E360B-7704-40C5-9E40-CF3706885042}" srcOrd="0" destOrd="0" presId="urn:microsoft.com/office/officeart/2005/8/layout/radial1"/>
    <dgm:cxn modelId="{932C2C2C-549B-43D8-830B-8FA3FA977D82}" type="presOf" srcId="{93944D52-D1B9-49FF-BBCE-9686656147EC}" destId="{4465C3FC-4A46-4DF8-AA9C-7F241DB5BD64}" srcOrd="0" destOrd="0" presId="urn:microsoft.com/office/officeart/2005/8/layout/radial1"/>
    <dgm:cxn modelId="{C778778F-8380-44D4-9754-1E9763D7BD22}" type="presOf" srcId="{CF2DCA1E-6B55-47D9-958D-D07B0D8684E9}" destId="{DD849206-8A85-4101-9ADA-BFF6A214F492}" srcOrd="0" destOrd="0" presId="urn:microsoft.com/office/officeart/2005/8/layout/radial1"/>
    <dgm:cxn modelId="{DC179A29-70CC-47E9-84A7-B4AF9AA04F71}" type="presOf" srcId="{60715782-454B-425D-BF32-41E0491841D2}" destId="{76414E29-1264-49EE-85A2-D4DE1312F3FC}" srcOrd="0" destOrd="0" presId="urn:microsoft.com/office/officeart/2005/8/layout/radial1"/>
    <dgm:cxn modelId="{5F1F4F1E-1DDE-4C4E-9287-A84F7F6B988F}" type="presOf" srcId="{C41F65B7-8B8C-4045-B2DC-CEF3152BCAC7}" destId="{13AEB404-780B-456C-8C68-EDB7B414B065}" srcOrd="0" destOrd="0" presId="urn:microsoft.com/office/officeart/2005/8/layout/radial1"/>
    <dgm:cxn modelId="{230EBE0A-016C-44DC-BB41-DF86B53D79F5}" type="presOf" srcId="{C41F65B7-8B8C-4045-B2DC-CEF3152BCAC7}" destId="{A5F0B8CC-044B-402C-9E40-86DD55011BF8}" srcOrd="1" destOrd="0" presId="urn:microsoft.com/office/officeart/2005/8/layout/radial1"/>
    <dgm:cxn modelId="{E021ABF3-AECE-42FC-93AC-25BB0FE90C17}" type="presOf" srcId="{E827B360-BDDA-40DB-9A55-D008113A03D7}" destId="{873684EF-7CD9-4928-9197-F72956088A1F}" srcOrd="1" destOrd="0" presId="urn:microsoft.com/office/officeart/2005/8/layout/radial1"/>
    <dgm:cxn modelId="{5AA71966-8B80-42D2-B00E-D6308A0FE2E0}" type="presOf" srcId="{7DB2FFE0-9E79-403A-9E83-86690FDCE317}" destId="{D567FF7B-F1DF-4C1F-A519-B9DE3314E316}" srcOrd="1" destOrd="0" presId="urn:microsoft.com/office/officeart/2005/8/layout/radial1"/>
    <dgm:cxn modelId="{0CF3E988-2741-4944-AB42-991E5C68B950}" type="presParOf" srcId="{069E360B-7704-40C5-9E40-CF3706885042}" destId="{640D27A0-60CA-4046-873E-A20B46A3F8DD}" srcOrd="0" destOrd="0" presId="urn:microsoft.com/office/officeart/2005/8/layout/radial1"/>
    <dgm:cxn modelId="{337C55E2-8FE3-46F3-8019-F27E6CAF1714}" type="presParOf" srcId="{069E360B-7704-40C5-9E40-CF3706885042}" destId="{0004492C-B674-4A36-983E-ED07C443999A}" srcOrd="1" destOrd="0" presId="urn:microsoft.com/office/officeart/2005/8/layout/radial1"/>
    <dgm:cxn modelId="{DE2AB856-E681-40B6-B00A-B8615F9EE3B5}" type="presParOf" srcId="{0004492C-B674-4A36-983E-ED07C443999A}" destId="{D567FF7B-F1DF-4C1F-A519-B9DE3314E316}" srcOrd="0" destOrd="0" presId="urn:microsoft.com/office/officeart/2005/8/layout/radial1"/>
    <dgm:cxn modelId="{15D177D5-FEFF-4C23-BFBC-785361F97EB0}" type="presParOf" srcId="{069E360B-7704-40C5-9E40-CF3706885042}" destId="{DD849206-8A85-4101-9ADA-BFF6A214F492}" srcOrd="2" destOrd="0" presId="urn:microsoft.com/office/officeart/2005/8/layout/radial1"/>
    <dgm:cxn modelId="{747FDC2E-E502-4A9D-9B56-2E4105363D05}" type="presParOf" srcId="{069E360B-7704-40C5-9E40-CF3706885042}" destId="{13AEB404-780B-456C-8C68-EDB7B414B065}" srcOrd="3" destOrd="0" presId="urn:microsoft.com/office/officeart/2005/8/layout/radial1"/>
    <dgm:cxn modelId="{1598BB2B-EFB7-4D13-8E27-BAAE21000BC7}" type="presParOf" srcId="{13AEB404-780B-456C-8C68-EDB7B414B065}" destId="{A5F0B8CC-044B-402C-9E40-86DD55011BF8}" srcOrd="0" destOrd="0" presId="urn:microsoft.com/office/officeart/2005/8/layout/radial1"/>
    <dgm:cxn modelId="{FA96E346-3584-42B1-A3A9-FF5C4727CCF0}" type="presParOf" srcId="{069E360B-7704-40C5-9E40-CF3706885042}" destId="{47A794D6-E54F-46B3-9527-D36D68AD2C91}" srcOrd="4" destOrd="0" presId="urn:microsoft.com/office/officeart/2005/8/layout/radial1"/>
    <dgm:cxn modelId="{BD6E5848-0F43-4436-821C-15CE2F2AD0F7}" type="presParOf" srcId="{069E360B-7704-40C5-9E40-CF3706885042}" destId="{4CE7DACF-CBD1-4898-8B7A-BEB5E5BBE6B4}" srcOrd="5" destOrd="0" presId="urn:microsoft.com/office/officeart/2005/8/layout/radial1"/>
    <dgm:cxn modelId="{D7B52E1D-3D5E-4220-8D4C-21ED867447E4}" type="presParOf" srcId="{4CE7DACF-CBD1-4898-8B7A-BEB5E5BBE6B4}" destId="{873684EF-7CD9-4928-9197-F72956088A1F}" srcOrd="0" destOrd="0" presId="urn:microsoft.com/office/officeart/2005/8/layout/radial1"/>
    <dgm:cxn modelId="{C5442705-CAD1-4369-A129-40944A5AE66E}" type="presParOf" srcId="{069E360B-7704-40C5-9E40-CF3706885042}" destId="{76414E29-1264-49EE-85A2-D4DE1312F3FC}" srcOrd="6" destOrd="0" presId="urn:microsoft.com/office/officeart/2005/8/layout/radial1"/>
    <dgm:cxn modelId="{2C3F947D-BBA1-4147-A595-765E5FF884F9}" type="presParOf" srcId="{069E360B-7704-40C5-9E40-CF3706885042}" destId="{F0A51758-85F6-4D2C-A9F4-F677ECB8E4BF}" srcOrd="7" destOrd="0" presId="urn:microsoft.com/office/officeart/2005/8/layout/radial1"/>
    <dgm:cxn modelId="{7660A279-1DFE-41B9-BD84-3837B083C090}" type="presParOf" srcId="{F0A51758-85F6-4D2C-A9F4-F677ECB8E4BF}" destId="{8824452C-79BB-42B4-9DAC-DF31B6369598}" srcOrd="0" destOrd="0" presId="urn:microsoft.com/office/officeart/2005/8/layout/radial1"/>
    <dgm:cxn modelId="{B6F8D3FC-C95D-4414-8C00-73EFAB6E847B}" type="presParOf" srcId="{069E360B-7704-40C5-9E40-CF3706885042}" destId="{4465C3FC-4A46-4DF8-AA9C-7F241DB5BD6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D27A0-60CA-4046-873E-A20B46A3F8DD}">
      <dsp:nvSpPr>
        <dsp:cNvPr id="0" name=""/>
        <dsp:cNvSpPr/>
      </dsp:nvSpPr>
      <dsp:spPr>
        <a:xfrm>
          <a:off x="2291123" y="1691395"/>
          <a:ext cx="1297729" cy="1297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Послуги  Інтернет </a:t>
          </a:r>
          <a:endParaRPr lang="ru-RU" sz="1700" kern="1200" dirty="0"/>
        </a:p>
      </dsp:txBody>
      <dsp:txXfrm>
        <a:off x="2481171" y="1881443"/>
        <a:ext cx="917633" cy="917633"/>
      </dsp:txXfrm>
    </dsp:sp>
    <dsp:sp modelId="{0004492C-B674-4A36-983E-ED07C443999A}">
      <dsp:nvSpPr>
        <dsp:cNvPr id="0" name=""/>
        <dsp:cNvSpPr/>
      </dsp:nvSpPr>
      <dsp:spPr>
        <a:xfrm rot="16200000">
          <a:off x="2744672" y="1476216"/>
          <a:ext cx="390631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390631" y="198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30222" y="1486313"/>
        <a:ext cx="19531" cy="19531"/>
      </dsp:txXfrm>
    </dsp:sp>
    <dsp:sp modelId="{DD849206-8A85-4101-9ADA-BFF6A214F492}">
      <dsp:nvSpPr>
        <dsp:cNvPr id="0" name=""/>
        <dsp:cNvSpPr/>
      </dsp:nvSpPr>
      <dsp:spPr>
        <a:xfrm>
          <a:off x="2291123" y="3035"/>
          <a:ext cx="1297729" cy="1297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Електронна  пошта</a:t>
          </a:r>
          <a:endParaRPr lang="ru-RU" sz="1200" kern="1200" dirty="0"/>
        </a:p>
      </dsp:txBody>
      <dsp:txXfrm>
        <a:off x="2481171" y="193083"/>
        <a:ext cx="917633" cy="917633"/>
      </dsp:txXfrm>
    </dsp:sp>
    <dsp:sp modelId="{13AEB404-780B-456C-8C68-EDB7B414B065}">
      <dsp:nvSpPr>
        <dsp:cNvPr id="0" name=""/>
        <dsp:cNvSpPr/>
      </dsp:nvSpPr>
      <dsp:spPr>
        <a:xfrm rot="74223">
          <a:off x="3588653" y="2338803"/>
          <a:ext cx="407447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407447" y="198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82191" y="2348480"/>
        <a:ext cx="20372" cy="20372"/>
      </dsp:txXfrm>
    </dsp:sp>
    <dsp:sp modelId="{47A794D6-E54F-46B3-9527-D36D68AD2C91}">
      <dsp:nvSpPr>
        <dsp:cNvPr id="0" name=""/>
        <dsp:cNvSpPr/>
      </dsp:nvSpPr>
      <dsp:spPr>
        <a:xfrm>
          <a:off x="3995902" y="1728208"/>
          <a:ext cx="1297729" cy="1297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UseNet</a:t>
          </a:r>
          <a:endParaRPr lang="ru-RU" sz="1200" kern="1200" dirty="0"/>
        </a:p>
      </dsp:txBody>
      <dsp:txXfrm>
        <a:off x="4185950" y="1918256"/>
        <a:ext cx="917633" cy="917633"/>
      </dsp:txXfrm>
    </dsp:sp>
    <dsp:sp modelId="{4CE7DACF-CBD1-4898-8B7A-BEB5E5BBE6B4}">
      <dsp:nvSpPr>
        <dsp:cNvPr id="0" name=""/>
        <dsp:cNvSpPr/>
      </dsp:nvSpPr>
      <dsp:spPr>
        <a:xfrm rot="5300146">
          <a:off x="2767369" y="3166094"/>
          <a:ext cx="394380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394380" y="198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54699" y="3176098"/>
        <a:ext cx="19719" cy="19719"/>
      </dsp:txXfrm>
    </dsp:sp>
    <dsp:sp modelId="{76414E29-1264-49EE-85A2-D4DE1312F3FC}">
      <dsp:nvSpPr>
        <dsp:cNvPr id="0" name=""/>
        <dsp:cNvSpPr/>
      </dsp:nvSpPr>
      <dsp:spPr>
        <a:xfrm>
          <a:off x="2340266" y="3382790"/>
          <a:ext cx="1297729" cy="1297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Telnet Gopher WAIS</a:t>
          </a:r>
          <a:endParaRPr lang="ru-RU" sz="1200" kern="1200" dirty="0"/>
        </a:p>
      </dsp:txBody>
      <dsp:txXfrm>
        <a:off x="2530314" y="3572838"/>
        <a:ext cx="917633" cy="917633"/>
      </dsp:txXfrm>
    </dsp:sp>
    <dsp:sp modelId="{F0A51758-85F6-4D2C-A9F4-F677ECB8E4BF}">
      <dsp:nvSpPr>
        <dsp:cNvPr id="0" name=""/>
        <dsp:cNvSpPr/>
      </dsp:nvSpPr>
      <dsp:spPr>
        <a:xfrm rot="10800000">
          <a:off x="1900492" y="2320396"/>
          <a:ext cx="390631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390631" y="198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086041" y="2330494"/>
        <a:ext cx="19531" cy="19531"/>
      </dsp:txXfrm>
    </dsp:sp>
    <dsp:sp modelId="{4465C3FC-4A46-4DF8-AA9C-7F241DB5BD64}">
      <dsp:nvSpPr>
        <dsp:cNvPr id="0" name=""/>
        <dsp:cNvSpPr/>
      </dsp:nvSpPr>
      <dsp:spPr>
        <a:xfrm>
          <a:off x="602763" y="1691395"/>
          <a:ext cx="1297729" cy="1297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«Живе» спілкування</a:t>
          </a:r>
          <a:endParaRPr lang="ru-RU" sz="1200" kern="1200" dirty="0"/>
        </a:p>
      </dsp:txBody>
      <dsp:txXfrm>
        <a:off x="792811" y="1881443"/>
        <a:ext cx="917633" cy="917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6CDB-CF79-41FF-973F-03EB379D550B}" type="datetimeFigureOut">
              <a:rPr lang="ru-RU"/>
              <a:pPr>
                <a:defRPr/>
              </a:pPr>
              <a:t>02.03.2014</a:t>
            </a:fld>
            <a:endParaRPr lang="ru-RU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56209-C0B4-49EC-90BF-1DA799E41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CBF4-7E80-4864-87B6-97952A34D067}" type="datetimeFigureOut">
              <a:rPr lang="ru-RU"/>
              <a:pPr>
                <a:defRPr/>
              </a:pPr>
              <a:t>02.03.2014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0E80A-E130-420B-8F02-870FC0B819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5F1C0-3D8F-4314-AB6E-E87AF9B6EC39}" type="datetimeFigureOut">
              <a:rPr lang="ru-RU"/>
              <a:pPr>
                <a:defRPr/>
              </a:pPr>
              <a:t>02.03.2014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920BF-E80C-4627-8AC0-3ACDDF78E1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08DC-DEFC-4C6D-9561-9F3C4719FF18}" type="datetimeFigureOut">
              <a:rPr lang="ru-RU"/>
              <a:pPr>
                <a:defRPr/>
              </a:pPr>
              <a:t>02.03.2014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3711-058A-4C22-9297-677B076129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1CC6-D2B6-4018-9D64-E4604E83EDE1}" type="datetimeFigureOut">
              <a:rPr lang="ru-RU"/>
              <a:pPr>
                <a:defRPr/>
              </a:pPr>
              <a:t>02.03.2014</a:t>
            </a:fld>
            <a:endParaRPr lang="ru-RU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3F763-AD04-41F2-8BAD-ECE4AB6EF9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A47EC-8B7C-4E7F-B600-F582A8954BAB}" type="datetimeFigureOut">
              <a:rPr lang="ru-RU"/>
              <a:pPr>
                <a:defRPr/>
              </a:pPr>
              <a:t>02.03.2014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BBE3-B17A-4960-9F70-9C6DD503C5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D9B33-A594-45C2-AB99-85B2B89EE809}" type="datetimeFigureOut">
              <a:rPr lang="ru-RU"/>
              <a:pPr>
                <a:defRPr/>
              </a:pPr>
              <a:t>02.03.2014</a:t>
            </a:fld>
            <a:endParaRPr lang="ru-RU" dirty="0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A3DA-F9A1-41D2-A50E-0C10D0F68E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B8AB2-71FE-4FF2-8FBF-067C30716342}" type="datetimeFigureOut">
              <a:rPr lang="ru-RU"/>
              <a:pPr>
                <a:defRPr/>
              </a:pPr>
              <a:t>02.03.2014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FCBD-42AA-4D6F-B45A-41FD4698E2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87472-1279-45F0-BDA0-324C2414EA9B}" type="datetimeFigureOut">
              <a:rPr lang="ru-RU"/>
              <a:pPr>
                <a:defRPr/>
              </a:pPr>
              <a:t>02.03.2014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1287-E527-42AF-8A88-E16E903C80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6F1B-EA18-4BFB-8B97-ADBDA5CE1AC7}" type="datetimeFigureOut">
              <a:rPr lang="ru-RU"/>
              <a:pPr>
                <a:defRPr/>
              </a:pPr>
              <a:t>02.03.2014</a:t>
            </a:fld>
            <a:endParaRPr lang="ru-RU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D71-0B64-446D-981F-6ED56CA471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AEC8-73B8-41D6-B000-8324EE9078DD}" type="datetimeFigureOut">
              <a:rPr lang="ru-RU"/>
              <a:pPr>
                <a:defRPr/>
              </a:pPr>
              <a:t>02.03.2014</a:t>
            </a:fld>
            <a:endParaRPr lang="ru-RU" dirty="0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62062-CBA3-4B69-A6A5-DCD88B2A00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D21DFD2-7EC5-40EC-BDB6-8819479C6531}" type="datetimeFigureOut">
              <a:rPr lang="ru-RU"/>
              <a:pPr>
                <a:defRPr/>
              </a:pPr>
              <a:t>02.03.2014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806A387-AC74-4299-8D92-AB8C09DB41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9" r:id="rId8"/>
    <p:sldLayoutId id="2147483700" r:id="rId9"/>
    <p:sldLayoutId id="2147483691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xfrm>
            <a:off x="1115616" y="692696"/>
            <a:ext cx="7399858" cy="1151979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4400" i="1" dirty="0" smtClean="0">
                <a:effectLst/>
                <a:latin typeface="Arial" charset="0"/>
              </a:rPr>
              <a:t>Презентація на тему “Інтернет мережа”</a:t>
            </a:r>
            <a:endParaRPr lang="ru-RU" sz="4400" i="1" dirty="0" smtClean="0">
              <a:effectLst/>
              <a:latin typeface="Arial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xfrm>
            <a:off x="5293386" y="2564904"/>
            <a:ext cx="3863578" cy="475267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17462" indent="0">
              <a:buNone/>
            </a:pPr>
            <a:r>
              <a:rPr lang="ru-RU" dirty="0" smtClean="0">
                <a:effectLst/>
              </a:rPr>
              <a:t>П</a:t>
            </a:r>
            <a:r>
              <a:rPr lang="uk-UA" dirty="0" err="1" smtClean="0">
                <a:effectLst/>
              </a:rPr>
              <a:t>ідготувала</a:t>
            </a:r>
            <a:r>
              <a:rPr lang="uk-UA" dirty="0" smtClean="0">
                <a:effectLst/>
              </a:rPr>
              <a:t> </a:t>
            </a:r>
          </a:p>
          <a:p>
            <a:pPr marL="17462" indent="0">
              <a:buNone/>
            </a:pPr>
            <a:r>
              <a:rPr lang="uk-UA" dirty="0" smtClean="0">
                <a:effectLst/>
              </a:rPr>
              <a:t>Учениця 11 класу </a:t>
            </a:r>
          </a:p>
          <a:p>
            <a:pPr marL="17462" indent="0">
              <a:buNone/>
            </a:pPr>
            <a:r>
              <a:rPr lang="uk-UA" dirty="0" err="1" smtClean="0">
                <a:effectLst/>
              </a:rPr>
              <a:t>Коноплянської</a:t>
            </a:r>
            <a:r>
              <a:rPr lang="uk-UA" dirty="0" smtClean="0">
                <a:effectLst/>
              </a:rPr>
              <a:t> ЗОШ  І-ІІІ ст.</a:t>
            </a:r>
          </a:p>
          <a:p>
            <a:pPr marL="17462" indent="0">
              <a:buNone/>
            </a:pPr>
            <a:r>
              <a:rPr lang="uk-UA" dirty="0" smtClean="0">
                <a:effectLst/>
              </a:rPr>
              <a:t>Штемпель Анастасія</a:t>
            </a:r>
            <a:endParaRPr lang="ru-RU" dirty="0" smtClean="0">
              <a:effectLst/>
            </a:endParaRPr>
          </a:p>
        </p:txBody>
      </p:sp>
      <p:pic>
        <p:nvPicPr>
          <p:cNvPr id="1026" name="Picture 2" descr="D:\информатика\ма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456484" cy="3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684213" y="692150"/>
            <a:ext cx="7543800" cy="9144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4000" i="1" dirty="0" smtClean="0">
                <a:effectLst/>
                <a:latin typeface="Arial" charset="0"/>
              </a:rPr>
              <a:t>Живе спілкування</a:t>
            </a:r>
            <a:r>
              <a:rPr lang="uk-UA" sz="4500" dirty="0" smtClean="0">
                <a:effectLst/>
                <a:latin typeface="Arial" charset="0"/>
              </a:rPr>
              <a:t> в </a:t>
            </a:r>
            <a:r>
              <a:rPr lang="uk-UA" sz="4800" b="1" dirty="0" smtClean="0">
                <a:effectLst/>
                <a:latin typeface="Arial" charset="0"/>
              </a:rPr>
              <a:t>Інтернет</a:t>
            </a:r>
            <a:endParaRPr lang="ru-RU" sz="4800" b="1" dirty="0" smtClean="0">
              <a:effectLst/>
              <a:latin typeface="Arial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xfrm>
            <a:off x="5076825" y="1989138"/>
            <a:ext cx="3143250" cy="388778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uk-UA" sz="1700" i="1" dirty="0" smtClean="0">
                <a:effectLst/>
                <a:latin typeface="Arial" charset="0"/>
              </a:rPr>
              <a:t>Найпростішою і найпопулярнішою службою інтерактивних бесід є служба </a:t>
            </a:r>
            <a:r>
              <a:rPr lang="en-US" sz="1700" i="1" dirty="0" smtClean="0">
                <a:effectLst/>
                <a:latin typeface="Arial" charset="0"/>
              </a:rPr>
              <a:t>IRC</a:t>
            </a:r>
            <a:r>
              <a:rPr lang="uk-UA" sz="1700" i="1" dirty="0" smtClean="0">
                <a:effectLst/>
                <a:latin typeface="Arial" charset="0"/>
              </a:rPr>
              <a:t>(трансляція бесід в Інтернеті). Розмови відбуваються в так званих “каналах”, які можуть бути як відкритими, так і закритими . Кожна кімната має свою тему. Для участі в розмові, що ведеться в кімнаті </a:t>
            </a:r>
            <a:r>
              <a:rPr lang="en-US" sz="1700" i="1" dirty="0" smtClean="0">
                <a:effectLst/>
                <a:latin typeface="Arial" charset="0"/>
              </a:rPr>
              <a:t>IRC</a:t>
            </a:r>
            <a:r>
              <a:rPr lang="uk-UA" sz="1700" i="1" dirty="0" smtClean="0">
                <a:effectLst/>
                <a:latin typeface="Arial" charset="0"/>
              </a:rPr>
              <a:t> , необхідно підключитися до комп</a:t>
            </a:r>
            <a:r>
              <a:rPr lang="en-US" sz="1700" i="1" dirty="0" smtClean="0">
                <a:effectLst/>
                <a:latin typeface="Arial" charset="0"/>
              </a:rPr>
              <a:t>’</a:t>
            </a:r>
            <a:r>
              <a:rPr lang="uk-UA" sz="1700" i="1" dirty="0" err="1" smtClean="0">
                <a:effectLst/>
                <a:latin typeface="Arial" charset="0"/>
              </a:rPr>
              <a:t>тера</a:t>
            </a:r>
            <a:r>
              <a:rPr lang="uk-UA" sz="1700" i="1" dirty="0" smtClean="0">
                <a:effectLst/>
                <a:latin typeface="Arial" charset="0"/>
              </a:rPr>
              <a:t>, на якому виконується серверна програма </a:t>
            </a:r>
            <a:r>
              <a:rPr lang="en-US" sz="1700" i="1" dirty="0" smtClean="0">
                <a:effectLst/>
                <a:latin typeface="Arial" charset="0"/>
              </a:rPr>
              <a:t>IRC.</a:t>
            </a:r>
            <a:endParaRPr lang="ru-RU" sz="1700" i="1" dirty="0" smtClean="0">
              <a:effectLst/>
              <a:latin typeface="Arial" charset="0"/>
            </a:endParaRPr>
          </a:p>
        </p:txBody>
      </p:sp>
      <p:pic>
        <p:nvPicPr>
          <p:cNvPr id="26628" name="Picture 4" descr="Копия Снимок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33600"/>
            <a:ext cx="4464050" cy="4184650"/>
          </a:xfrm>
          <a:prstGeom prst="rect">
            <a:avLst/>
          </a:prstGeom>
          <a:noFill/>
        </p:spPr>
      </p:pic>
      <p:pic>
        <p:nvPicPr>
          <p:cNvPr id="26629" name="Picture 5" descr="Снимок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60350"/>
            <a:ext cx="2036763" cy="1517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title"/>
          </p:nvPr>
        </p:nvSpPr>
        <p:spPr bwMode="auto">
          <a:xfrm>
            <a:off x="539750" y="404813"/>
            <a:ext cx="7543800" cy="9144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effectLst/>
                <a:latin typeface="Arial" charset="0"/>
              </a:rPr>
              <a:t>Програми – клієнтів </a:t>
            </a:r>
            <a:r>
              <a:rPr lang="en-US" dirty="0" smtClean="0">
                <a:solidFill>
                  <a:srgbClr val="FF0000"/>
                </a:solidFill>
                <a:effectLst/>
                <a:latin typeface="Arial" charset="0"/>
              </a:rPr>
              <a:t>IRC</a:t>
            </a:r>
            <a:endParaRPr lang="ru-RU" dirty="0" smtClean="0"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4821" name="Rectangle 5"/>
          <p:cNvSpPr>
            <a:spLocks noGrp="1"/>
          </p:cNvSpPr>
          <p:nvPr>
            <p:ph type="body" sz="half" idx="4294967295"/>
          </p:nvPr>
        </p:nvSpPr>
        <p:spPr bwMode="auto">
          <a:xfrm>
            <a:off x="179388" y="1484313"/>
            <a:ext cx="4032250" cy="2017712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uk-UA" sz="1700" i="1" dirty="0" smtClean="0">
                <a:effectLst/>
                <a:latin typeface="Arial" charset="0"/>
              </a:rPr>
              <a:t>Сервери </a:t>
            </a:r>
            <a:r>
              <a:rPr lang="en-US" sz="1700" i="1" dirty="0" smtClean="0">
                <a:effectLst/>
                <a:latin typeface="Arial" charset="0"/>
              </a:rPr>
              <a:t>IRC </a:t>
            </a:r>
            <a:r>
              <a:rPr lang="uk-UA" sz="1700" i="1" dirty="0" smtClean="0">
                <a:effectLst/>
                <a:latin typeface="Arial" charset="0"/>
              </a:rPr>
              <a:t>з</a:t>
            </a:r>
            <a:r>
              <a:rPr lang="en-US" sz="1700" i="1" dirty="0" smtClean="0">
                <a:effectLst/>
                <a:latin typeface="Arial" charset="0"/>
              </a:rPr>
              <a:t>’</a:t>
            </a:r>
            <a:r>
              <a:rPr lang="uk-UA" sz="1700" i="1" dirty="0" err="1" smtClean="0">
                <a:effectLst/>
                <a:latin typeface="Arial" charset="0"/>
              </a:rPr>
              <a:t>єднані</a:t>
            </a:r>
            <a:r>
              <a:rPr lang="uk-UA" sz="1700" i="1" dirty="0" smtClean="0">
                <a:effectLst/>
                <a:latin typeface="Arial" charset="0"/>
              </a:rPr>
              <a:t> один з одним і утворюють кілька окремих мереж. Розмову можна вести між людьми , які підключилися до тієї самої мережі . Для участі в бесідах слід установити  на комп</a:t>
            </a:r>
            <a:r>
              <a:rPr lang="en-US" sz="1700" i="1" dirty="0" smtClean="0">
                <a:effectLst/>
                <a:latin typeface="Arial" charset="0"/>
              </a:rPr>
              <a:t>’</a:t>
            </a:r>
            <a:r>
              <a:rPr lang="uk-UA" sz="1700" i="1" dirty="0" err="1" smtClean="0">
                <a:effectLst/>
                <a:latin typeface="Arial" charset="0"/>
              </a:rPr>
              <a:t>ютері</a:t>
            </a:r>
            <a:r>
              <a:rPr lang="uk-UA" sz="1700" i="1" dirty="0" smtClean="0">
                <a:effectLst/>
                <a:latin typeface="Arial" charset="0"/>
              </a:rPr>
              <a:t> одну з програм клієнтів </a:t>
            </a:r>
            <a:r>
              <a:rPr lang="en-US" sz="1700" i="1" dirty="0" smtClean="0">
                <a:effectLst/>
                <a:latin typeface="Arial" charset="0"/>
              </a:rPr>
              <a:t>IRC</a:t>
            </a:r>
            <a:endParaRPr lang="ru-RU" sz="1700" i="1" dirty="0" smtClean="0">
              <a:effectLst/>
              <a:latin typeface="Arial" charset="0"/>
            </a:endParaRPr>
          </a:p>
        </p:txBody>
      </p:sp>
      <p:sp>
        <p:nvSpPr>
          <p:cNvPr id="34822" name="Rectangle 6"/>
          <p:cNvSpPr>
            <a:spLocks noGrp="1"/>
          </p:cNvSpPr>
          <p:nvPr>
            <p:ph type="body" sz="half" idx="4294967295"/>
          </p:nvPr>
        </p:nvSpPr>
        <p:spPr bwMode="auto">
          <a:xfrm>
            <a:off x="4499992" y="1412776"/>
            <a:ext cx="2971800" cy="365760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uk-UA" sz="1700" dirty="0" smtClean="0">
                <a:effectLst/>
                <a:latin typeface="Arial" charset="0"/>
              </a:rPr>
              <a:t>За останні кілька років рівень спілкування в Інтернеті зріс. Створено програми , що дають змогу розмовляти “ по Інтернет ” так, ніби розмова ведеться по звичайному телефону. Маючи звукову карту, вихід в Інтернет і таку програму, можна подзвонити певній людині в будь-яке місце земної кулі коли заманеться.</a:t>
            </a:r>
            <a:endParaRPr lang="ru-RU" sz="1700" dirty="0" smtClean="0">
              <a:effectLst/>
              <a:latin typeface="Arial" charset="0"/>
            </a:endParaRPr>
          </a:p>
        </p:txBody>
      </p:sp>
      <p:pic>
        <p:nvPicPr>
          <p:cNvPr id="1026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84008"/>
            <a:ext cx="2947281" cy="27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 build="p"/>
      <p:bldP spid="348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755576" y="980728"/>
            <a:ext cx="7543800" cy="9144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i="1" dirty="0">
                <a:effectLst/>
              </a:rPr>
              <a:t>Правила </a:t>
            </a:r>
            <a:r>
              <a:rPr lang="ru-RU" i="1" dirty="0" err="1">
                <a:effectLst/>
              </a:rPr>
              <a:t>безпечної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роботи</a:t>
            </a:r>
            <a:r>
              <a:rPr lang="ru-RU" i="1" dirty="0">
                <a:effectLst/>
              </a:rPr>
              <a:t> в Інтернет для </a:t>
            </a:r>
            <a:r>
              <a:rPr lang="ru-RU" i="1" dirty="0" err="1">
                <a:effectLst/>
              </a:rPr>
              <a:t>підлітків</a:t>
            </a:r>
            <a:endParaRPr lang="ru-RU" i="1" dirty="0" smtClean="0">
              <a:effectLst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xfrm>
            <a:off x="827584" y="2420888"/>
            <a:ext cx="3960440" cy="3657600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dirty="0">
                <a:effectLst/>
              </a:rPr>
              <a:t>Будьте </a:t>
            </a:r>
            <a:r>
              <a:rPr lang="ru-RU" dirty="0" err="1">
                <a:effectLst/>
              </a:rPr>
              <a:t>відповідальні</a:t>
            </a:r>
            <a:r>
              <a:rPr lang="ru-RU" dirty="0">
                <a:effectLst/>
              </a:rPr>
              <a:t> в </a:t>
            </a:r>
            <a:r>
              <a:rPr lang="ru-RU" dirty="0" err="1" smtClean="0">
                <a:effectLst/>
              </a:rPr>
              <a:t>мережі</a:t>
            </a:r>
            <a:endParaRPr lang="ru-RU" dirty="0" smtClean="0">
              <a:effectLst/>
            </a:endParaRPr>
          </a:p>
          <a:p>
            <a:pPr marL="17462" indent="0">
              <a:buNone/>
            </a:pPr>
            <a:r>
              <a:rPr lang="ru-RU" dirty="0" err="1">
                <a:effectLst/>
              </a:rPr>
              <a:t>Дотримуйтесь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мережевому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етикету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Звертайтеся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іншими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користувачами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мережі</a:t>
            </a:r>
            <a:r>
              <a:rPr lang="ru-RU" dirty="0">
                <a:effectLst/>
              </a:rPr>
              <a:t> так, як </a:t>
            </a:r>
            <a:r>
              <a:rPr lang="ru-RU" dirty="0" err="1">
                <a:effectLst/>
              </a:rPr>
              <a:t>би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хотіли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поводилися</a:t>
            </a:r>
            <a:r>
              <a:rPr lang="ru-RU" dirty="0">
                <a:effectLst/>
              </a:rPr>
              <a:t> з вами. Не дозволяйте себе </a:t>
            </a:r>
            <a:r>
              <a:rPr lang="ru-RU" dirty="0" err="1">
                <a:effectLst/>
              </a:rPr>
              <a:t>залякувати</a:t>
            </a:r>
            <a:r>
              <a:rPr lang="ru-RU" dirty="0">
                <a:effectLst/>
              </a:rPr>
              <a:t> і не </a:t>
            </a:r>
            <a:r>
              <a:rPr lang="ru-RU" dirty="0" err="1">
                <a:effectLst/>
              </a:rPr>
              <a:t>турбуйте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інших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користувачів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допомогою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фейкових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акаунтів</a:t>
            </a:r>
            <a:r>
              <a:rPr lang="ru-RU" dirty="0">
                <a:effectLst/>
              </a:rPr>
              <a:t>.</a:t>
            </a:r>
          </a:p>
        </p:txBody>
      </p:sp>
      <p:pic>
        <p:nvPicPr>
          <p:cNvPr id="2050" name="Picture 2" descr="D:\информатика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72" y="2636912"/>
            <a:ext cx="34671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04864"/>
            <a:ext cx="6096000" cy="3657600"/>
          </a:xfrm>
        </p:spPr>
        <p:txBody>
          <a:bodyPr/>
          <a:lstStyle/>
          <a:p>
            <a:r>
              <a:rPr lang="ru-RU" dirty="0"/>
              <a:t>Будьте </a:t>
            </a:r>
            <a:r>
              <a:rPr lang="ru-RU" dirty="0" err="1">
                <a:solidFill>
                  <a:srgbClr val="FF0000"/>
                </a:solidFill>
              </a:rPr>
              <a:t>обережні</a:t>
            </a:r>
            <a:r>
              <a:rPr lang="ru-RU" dirty="0"/>
              <a:t> при </a:t>
            </a:r>
            <a:r>
              <a:rPr lang="ru-RU" dirty="0" err="1"/>
              <a:t>зустрічі</a:t>
            </a:r>
            <a:r>
              <a:rPr lang="ru-RU" dirty="0"/>
              <a:t> з людьми, з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познайомилися</a:t>
            </a:r>
            <a:r>
              <a:rPr lang="ru-RU" dirty="0"/>
              <a:t> </a:t>
            </a:r>
            <a:r>
              <a:rPr lang="ru-RU" dirty="0" smtClean="0"/>
              <a:t>онлайн.</a:t>
            </a:r>
          </a:p>
          <a:p>
            <a:pPr marL="17462" indent="0">
              <a:buNone/>
            </a:pPr>
            <a:r>
              <a:rPr lang="ru-RU" sz="2400" b="1" dirty="0" err="1" smtClean="0"/>
              <a:t>Пам'ятайте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з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жодного</a:t>
            </a:r>
            <a:r>
              <a:rPr lang="ru-RU" dirty="0"/>
              <a:t> разу не </a:t>
            </a:r>
            <a:r>
              <a:rPr lang="ru-RU" dirty="0" err="1"/>
              <a:t>бачилися</a:t>
            </a:r>
            <a:r>
              <a:rPr lang="ru-RU" dirty="0"/>
              <a:t> все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незнайомцем</a:t>
            </a:r>
            <a:r>
              <a:rPr lang="ru-RU" dirty="0"/>
              <a:t>. </a:t>
            </a:r>
            <a:r>
              <a:rPr lang="ru-RU" dirty="0" err="1"/>
              <a:t>Повідомляйте</a:t>
            </a:r>
            <a:r>
              <a:rPr lang="ru-RU" dirty="0"/>
              <a:t> батькам і </a:t>
            </a:r>
            <a:r>
              <a:rPr lang="ru-RU" dirty="0" err="1"/>
              <a:t>дорослим</a:t>
            </a:r>
            <a:r>
              <a:rPr lang="ru-RU" dirty="0"/>
              <a:t> про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  <a:p>
            <a:pPr marL="17462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980728"/>
            <a:ext cx="7543800" cy="914400"/>
          </a:xfrm>
        </p:spPr>
        <p:txBody>
          <a:bodyPr/>
          <a:lstStyle/>
          <a:p>
            <a:r>
              <a:rPr lang="ru-RU" i="1" dirty="0"/>
              <a:t>Правила </a:t>
            </a:r>
            <a:r>
              <a:rPr lang="ru-RU" i="1" dirty="0" err="1"/>
              <a:t>безпечної</a:t>
            </a:r>
            <a:r>
              <a:rPr lang="ru-RU" i="1" dirty="0"/>
              <a:t> </a:t>
            </a:r>
            <a:r>
              <a:rPr lang="ru-RU" i="1" dirty="0" err="1"/>
              <a:t>роботи</a:t>
            </a:r>
            <a:r>
              <a:rPr lang="ru-RU" i="1" dirty="0"/>
              <a:t> в Інтернет для </a:t>
            </a:r>
            <a:r>
              <a:rPr lang="ru-RU" i="1" dirty="0" err="1"/>
              <a:t>підлітків</a:t>
            </a:r>
            <a:endParaRPr lang="ru-RU" i="1" dirty="0"/>
          </a:p>
        </p:txBody>
      </p:sp>
      <p:pic>
        <p:nvPicPr>
          <p:cNvPr id="3074" name="Picture 2" descr="D:\информатика\Снимокрпон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24" y="3946807"/>
            <a:ext cx="2805252" cy="29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412776"/>
            <a:ext cx="6096000" cy="4377680"/>
          </a:xfrm>
        </p:spPr>
        <p:txBody>
          <a:bodyPr>
            <a:normAutofit/>
          </a:bodyPr>
          <a:lstStyle/>
          <a:p>
            <a:r>
              <a:rPr lang="uk-UA" sz="2400" i="1" dirty="0" smtClean="0"/>
              <a:t>Не розголошуй про особисті дані.</a:t>
            </a:r>
          </a:p>
          <a:p>
            <a:pPr marL="17462" indent="0">
              <a:buNone/>
            </a:pPr>
            <a:endParaRPr lang="uk-UA" sz="2400" i="1" dirty="0" smtClean="0"/>
          </a:p>
          <a:p>
            <a:r>
              <a:rPr lang="uk-UA" sz="2400" i="1" dirty="0" smtClean="0"/>
              <a:t>Не терпи агресію у свою адресу та не принижуй інших користувачів.</a:t>
            </a:r>
          </a:p>
          <a:p>
            <a:pPr marL="17462" indent="0">
              <a:buNone/>
            </a:pPr>
            <a:endParaRPr lang="uk-UA" sz="2400" i="1" dirty="0" smtClean="0"/>
          </a:p>
          <a:p>
            <a:r>
              <a:rPr lang="uk-UA" sz="2400" i="1" dirty="0" smtClean="0"/>
              <a:t>Будь обережний з новими знайомими.</a:t>
            </a:r>
            <a:endParaRPr lang="ru-RU" sz="24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476672"/>
            <a:ext cx="7543800" cy="914400"/>
          </a:xfrm>
        </p:spPr>
        <p:txBody>
          <a:bodyPr/>
          <a:lstStyle/>
          <a:p>
            <a:r>
              <a:rPr lang="uk-UA" dirty="0" err="1" smtClean="0"/>
              <a:t>Пам</a:t>
            </a:r>
            <a:r>
              <a:rPr lang="en-US" dirty="0" smtClean="0"/>
              <a:t>’я</a:t>
            </a:r>
            <a:r>
              <a:rPr lang="uk-UA" dirty="0" smtClean="0"/>
              <a:t>тай !</a:t>
            </a:r>
            <a:endParaRPr lang="ru-RU" dirty="0"/>
          </a:p>
        </p:txBody>
      </p:sp>
      <p:pic>
        <p:nvPicPr>
          <p:cNvPr id="7170" name="Picture 2" descr="D:\информатика\Снимок2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12" y="4149080"/>
            <a:ext cx="2304256" cy="20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29745"/>
            <a:ext cx="7848872" cy="4752528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Віруси та хробаки </a:t>
            </a:r>
            <a:r>
              <a:rPr lang="uk-UA" sz="2000" dirty="0" smtClean="0"/>
              <a:t>є небезпечними програмами, які можуть поширюватися через електронну пошту або </a:t>
            </a:r>
            <a:r>
              <a:rPr lang="uk-UA" sz="2000" dirty="0" err="1" smtClean="0"/>
              <a:t>веб-сторінки</a:t>
            </a:r>
            <a:r>
              <a:rPr lang="uk-UA" sz="2000" dirty="0" smtClean="0"/>
              <a:t>. Віруси можуть пошкодити файли або програмне забезпечення, що міститься на комп</a:t>
            </a:r>
            <a:r>
              <a:rPr lang="en-US" sz="2000" dirty="0" smtClean="0"/>
              <a:t>’</a:t>
            </a:r>
            <a:r>
              <a:rPr lang="uk-UA" sz="2000" dirty="0" err="1" smtClean="0"/>
              <a:t>тері</a:t>
            </a:r>
            <a:r>
              <a:rPr lang="uk-UA" sz="2000" dirty="0" smtClean="0"/>
              <a:t>. Хробаки </a:t>
            </a:r>
            <a:r>
              <a:rPr lang="uk-UA" sz="2000" dirty="0" err="1" smtClean="0"/>
              <a:t>розповзюджуються</a:t>
            </a:r>
            <a:r>
              <a:rPr lang="uk-UA" sz="2000" dirty="0" smtClean="0"/>
              <a:t> швидше за віруси безпосередньо з одного комп</a:t>
            </a:r>
            <a:r>
              <a:rPr lang="en-US" sz="2000" dirty="0" smtClean="0"/>
              <a:t>’</a:t>
            </a:r>
            <a:r>
              <a:rPr lang="uk-UA" sz="2000" dirty="0" err="1" smtClean="0"/>
              <a:t>ютера</a:t>
            </a:r>
            <a:r>
              <a:rPr lang="uk-UA" sz="2000" dirty="0" smtClean="0"/>
              <a:t> на інший.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Троянські коні або троянці </a:t>
            </a:r>
            <a:r>
              <a:rPr lang="uk-UA" sz="2000" dirty="0" smtClean="0"/>
              <a:t>- це небезпечні програми, які створені так, щоб виглядати безневинними, наприклад, як гра.  Після активації вони можуть пошкодити файли без відома користувача.</a:t>
            </a:r>
          </a:p>
          <a:p>
            <a:r>
              <a:rPr lang="uk-UA" sz="2000" b="1" dirty="0" smtClean="0">
                <a:solidFill>
                  <a:srgbClr val="FFFF00"/>
                </a:solidFill>
              </a:rPr>
              <a:t>Хакери та зломщики </a:t>
            </a:r>
            <a:r>
              <a:rPr lang="uk-UA" sz="2000" dirty="0" smtClean="0"/>
              <a:t>– це терміни, які використовують для людей, які зламують та проникають у системи даних.</a:t>
            </a:r>
          </a:p>
          <a:p>
            <a:endParaRPr lang="uk-UA" sz="2000" b="1" dirty="0"/>
          </a:p>
          <a:p>
            <a:pPr marL="17462" indent="0">
              <a:buNone/>
            </a:pPr>
            <a:r>
              <a:rPr lang="uk-UA" sz="2400" b="1" i="1" dirty="0" smtClean="0"/>
              <a:t>Найкращим способом захисту комп</a:t>
            </a:r>
            <a:r>
              <a:rPr lang="en-US" sz="2400" b="1" i="1" dirty="0" smtClean="0"/>
              <a:t>’</a:t>
            </a:r>
            <a:r>
              <a:rPr lang="uk-UA" sz="2400" b="1" i="1" dirty="0" err="1" smtClean="0"/>
              <a:t>ютера</a:t>
            </a:r>
            <a:r>
              <a:rPr lang="uk-UA" sz="2400" b="1" i="1" dirty="0" smtClean="0"/>
              <a:t> є використання </a:t>
            </a:r>
            <a:r>
              <a:rPr lang="uk-UA" sz="2400" b="1" i="1" dirty="0" smtClean="0">
                <a:solidFill>
                  <a:srgbClr val="00B050"/>
                </a:solidFill>
              </a:rPr>
              <a:t>брандмауера</a:t>
            </a:r>
            <a:r>
              <a:rPr lang="uk-UA" sz="2400" b="1" i="1" dirty="0" smtClean="0"/>
              <a:t> та регулярне оновлення </a:t>
            </a:r>
            <a:r>
              <a:rPr lang="uk-UA" sz="2400" b="1" i="1" dirty="0" smtClean="0">
                <a:solidFill>
                  <a:srgbClr val="00B050"/>
                </a:solidFill>
              </a:rPr>
              <a:t>операційної системи.</a:t>
            </a:r>
          </a:p>
          <a:p>
            <a:pPr marL="17462" indent="0">
              <a:buNone/>
            </a:pPr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544" y="193753"/>
            <a:ext cx="7543800" cy="9144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Неприємності в мережі: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информатика\рпмп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79367"/>
            <a:ext cx="1595855" cy="14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информатика\Снимокрпо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02" y="116632"/>
            <a:ext cx="1557057" cy="12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276872"/>
            <a:ext cx="6096000" cy="3657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при </a:t>
            </a:r>
            <a:r>
              <a:rPr lang="ru-RU" dirty="0" err="1"/>
              <a:t>роботі</a:t>
            </a:r>
            <a:r>
              <a:rPr lang="ru-RU" dirty="0"/>
              <a:t> в Інтернет </a:t>
            </a:r>
          </a:p>
          <a:p>
            <a:pPr marL="17462" indent="0">
              <a:buNone/>
            </a:pPr>
            <a:r>
              <a:rPr lang="ru-RU" dirty="0" err="1"/>
              <a:t>Комп'ютерний</a:t>
            </a:r>
            <a:r>
              <a:rPr lang="ru-RU" dirty="0"/>
              <a:t> портал </a:t>
            </a:r>
            <a:r>
              <a:rPr lang="ru-RU" i="1" dirty="0" smtClean="0"/>
              <a:t>OSZONE.net</a:t>
            </a:r>
          </a:p>
          <a:p>
            <a:pPr marL="17462" indent="0"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i="1" dirty="0"/>
              <a:t>http://www.wiki.vladimir.i-edu.ru</a:t>
            </a:r>
            <a:r>
              <a:rPr lang="ru-RU" dirty="0"/>
              <a:t>. </a:t>
            </a:r>
            <a:r>
              <a:rPr lang="ru-RU" dirty="0" err="1"/>
              <a:t>Безпечний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 для </a:t>
            </a:r>
            <a:r>
              <a:rPr lang="ru-RU" dirty="0" err="1" smtClean="0"/>
              <a:t>дітей</a:t>
            </a:r>
            <a:endParaRPr lang="ru-RU" dirty="0" smtClean="0"/>
          </a:p>
          <a:p>
            <a:r>
              <a:rPr lang="ru-RU" i="1" dirty="0" smtClean="0"/>
              <a:t> </a:t>
            </a:r>
            <a:r>
              <a:rPr lang="ru-RU" i="1" dirty="0"/>
              <a:t>http://ultra-warez.net/load/interesnoe/pravila_bezopasnogo_ispolzovanija_interneta_dlja_detej_i_podrostkov/93-1-0-4394.</a:t>
            </a:r>
            <a:r>
              <a:rPr lang="ru-RU" dirty="0"/>
              <a:t> Правила </a:t>
            </a:r>
            <a:r>
              <a:rPr lang="ru-RU" dirty="0" err="1"/>
              <a:t>безпечного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Інтернету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 і </a:t>
            </a:r>
            <a:r>
              <a:rPr lang="ru-RU" dirty="0" err="1"/>
              <a:t>підлітків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764704"/>
            <a:ext cx="7543800" cy="914400"/>
          </a:xfrm>
        </p:spPr>
        <p:txBody>
          <a:bodyPr/>
          <a:lstStyle/>
          <a:p>
            <a:r>
              <a:rPr lang="ru-RU" i="1" dirty="0" err="1"/>
              <a:t>Посилання</a:t>
            </a:r>
            <a:r>
              <a:rPr lang="ru-RU" i="1" dirty="0"/>
              <a:t> на </a:t>
            </a:r>
            <a:r>
              <a:rPr lang="ru-RU" i="1" dirty="0" err="1"/>
              <a:t>використовувані</a:t>
            </a:r>
            <a:r>
              <a:rPr lang="ru-RU" i="1" dirty="0"/>
              <a:t> </a:t>
            </a:r>
            <a:r>
              <a:rPr lang="ru-RU" i="1" dirty="0" err="1"/>
              <a:t>ресурси</a:t>
            </a:r>
            <a:r>
              <a:rPr lang="ru-RU" i="1" dirty="0"/>
              <a:t>:</a:t>
            </a:r>
          </a:p>
        </p:txBody>
      </p:sp>
      <p:pic>
        <p:nvPicPr>
          <p:cNvPr id="4098" name="Picture 2" descr="D:\информатика\Снимокпоа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80928"/>
            <a:ext cx="20383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5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7543800" cy="914400"/>
          </a:xfrm>
        </p:spPr>
        <p:txBody>
          <a:bodyPr/>
          <a:lstStyle/>
          <a:p>
            <a:r>
              <a:rPr lang="ru-RU" b="1" i="1" dirty="0" err="1"/>
              <a:t>Комп'ютер</a:t>
            </a:r>
            <a:r>
              <a:rPr lang="ru-RU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стати </a:t>
            </a:r>
            <a:r>
              <a:rPr lang="ru-RU" i="1" dirty="0">
                <a:solidFill>
                  <a:srgbClr val="FF0000"/>
                </a:solidFill>
              </a:rPr>
              <a:t>другом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заклятим</a:t>
            </a:r>
            <a:r>
              <a:rPr lang="ru-RU" i="1" dirty="0"/>
              <a:t> </a:t>
            </a:r>
            <a:r>
              <a:rPr lang="ru-RU" i="1" dirty="0">
                <a:solidFill>
                  <a:srgbClr val="FFFF00"/>
                </a:solidFill>
              </a:rPr>
              <a:t>ворогом</a:t>
            </a:r>
            <a:r>
              <a:rPr lang="ru-RU" i="1" dirty="0"/>
              <a:t>,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допомогти</a:t>
            </a:r>
            <a:r>
              <a:rPr lang="ru-RU" i="1" dirty="0"/>
              <a:t> в </a:t>
            </a:r>
            <a:r>
              <a:rPr lang="ru-RU" i="1" dirty="0" err="1"/>
              <a:t>біді</a:t>
            </a:r>
            <a:r>
              <a:rPr lang="ru-RU" i="1" dirty="0"/>
              <a:t>, а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додати</a:t>
            </a:r>
            <a:r>
              <a:rPr lang="ru-RU" i="1" dirty="0"/>
              <a:t> купу проблем,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допомогти</a:t>
            </a:r>
            <a:r>
              <a:rPr lang="ru-RU" i="1" dirty="0"/>
              <a:t> </a:t>
            </a:r>
            <a:r>
              <a:rPr lang="ru-RU" i="1" dirty="0" err="1"/>
              <a:t>знайти</a:t>
            </a:r>
            <a:r>
              <a:rPr lang="ru-RU" i="1" dirty="0"/>
              <a:t> </a:t>
            </a:r>
            <a:r>
              <a:rPr lang="ru-RU" i="1" dirty="0" err="1"/>
              <a:t>однодумців</a:t>
            </a:r>
            <a:r>
              <a:rPr lang="ru-RU" i="1" dirty="0"/>
              <a:t>, а </a:t>
            </a:r>
            <a:r>
              <a:rPr lang="ru-RU" i="1" dirty="0" err="1"/>
              <a:t>може</a:t>
            </a:r>
            <a:r>
              <a:rPr lang="ru-RU" i="1" dirty="0"/>
              <a:t> привести до </a:t>
            </a:r>
            <a:r>
              <a:rPr lang="ru-RU" i="1" dirty="0" err="1"/>
              <a:t>самотності</a:t>
            </a:r>
            <a:r>
              <a:rPr lang="ru-RU" dirty="0"/>
              <a:t>.</a:t>
            </a:r>
          </a:p>
        </p:txBody>
      </p:sp>
      <p:pic>
        <p:nvPicPr>
          <p:cNvPr id="6146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15028"/>
            <a:ext cx="1843430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9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191872" cy="1080120"/>
          </a:xfrm>
        </p:spPr>
        <p:txBody>
          <a:bodyPr/>
          <a:lstStyle/>
          <a:p>
            <a:r>
              <a:rPr lang="uk-UA" sz="8000" b="1" i="1" dirty="0" smtClean="0"/>
              <a:t>Дякую за увагу!</a:t>
            </a:r>
            <a:endParaRPr lang="ru-RU" sz="8000" b="1" i="1" dirty="0"/>
          </a:p>
        </p:txBody>
      </p:sp>
    </p:spTree>
    <p:extLst>
      <p:ext uri="{BB962C8B-B14F-4D97-AF65-F5344CB8AC3E}">
        <p14:creationId xmlns:p14="http://schemas.microsoft.com/office/powerpoint/2010/main" val="5495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704137" cy="10080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6000" i="1" dirty="0" smtClean="0">
                <a:effectLst>
                  <a:outerShdw blurRad="38100" dist="38100" dir="2700000" algn="tl">
                    <a:srgbClr val="242852"/>
                  </a:outerShdw>
                </a:effectLst>
              </a:rPr>
              <a:t>      Інтернет </a:t>
            </a:r>
            <a:r>
              <a:rPr lang="uk-UA" sz="6000" i="1" dirty="0" smtClean="0">
                <a:effectLst>
                  <a:outerShdw blurRad="38100" dist="38100" dir="2700000" algn="tl">
                    <a:srgbClr val="242852"/>
                  </a:outerShdw>
                </a:effectLst>
              </a:rPr>
              <a:t>мереж</a:t>
            </a:r>
            <a:r>
              <a:rPr lang="uk-UA" sz="6000" i="1" dirty="0" smtClean="0">
                <a:effectLst>
                  <a:outerShdw blurRad="38100" dist="38100" dir="2700000" algn="tl">
                    <a:srgbClr val="242852"/>
                  </a:outerShdw>
                </a:effectLst>
                <a:latin typeface="Arial" charset="0"/>
              </a:rPr>
              <a:t>а</a:t>
            </a:r>
            <a:endParaRPr lang="ru-RU" sz="6000" i="1" dirty="0" smtClean="0">
              <a:effectLst>
                <a:outerShdw blurRad="38100" dist="38100" dir="2700000" algn="tl">
                  <a:srgbClr val="242852"/>
                </a:outerShdw>
              </a:effectLst>
              <a:latin typeface="Arial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8888" y="2492375"/>
            <a:ext cx="6096000" cy="3657600"/>
          </a:xfrm>
        </p:spPr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5" name="Picture 3" descr="D:\информатика\1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28775"/>
            <a:ext cx="6624638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D:\информатика\img13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52388"/>
            <a:ext cx="1047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49275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sz="6600" b="1" i="1" dirty="0" smtClean="0"/>
              <a:t>Інтернет </a:t>
            </a:r>
            <a:endParaRPr lang="ru-RU" sz="66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650" y="1916113"/>
            <a:ext cx="3344863" cy="4392612"/>
          </a:xfrm>
        </p:spPr>
        <p:txBody>
          <a:bodyPr>
            <a:normAutofit fontScale="55000" lnSpcReduction="20000"/>
          </a:bodyPr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6900" b="1" dirty="0" smtClean="0"/>
              <a:t>Переваги: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5100" i="1" dirty="0" smtClean="0"/>
              <a:t>Задовольняють інформаційні, освітні, культурні потреби, відкривають безмежний простір для спілкування та самовираження</a:t>
            </a:r>
          </a:p>
          <a:p>
            <a:pPr marL="274320" indent="-256032" fontAlgn="auto">
              <a:spcAft>
                <a:spcPts val="0"/>
              </a:spcAft>
              <a:defRPr/>
            </a:pPr>
            <a:endParaRPr lang="ru-RU" sz="51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1700213"/>
            <a:ext cx="3273425" cy="4032250"/>
          </a:xfrm>
        </p:spPr>
        <p:txBody>
          <a:bodyPr/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600" b="1" dirty="0" smtClean="0"/>
              <a:t>Недоліки: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800" i="1" dirty="0" smtClean="0"/>
              <a:t>Фінансові шахраї, хакери, різного роду дезінформатори, тенета спокус (комп</a:t>
            </a:r>
            <a:r>
              <a:rPr lang="en-US" sz="2800" i="1" dirty="0" smtClean="0"/>
              <a:t>’</a:t>
            </a:r>
            <a:r>
              <a:rPr lang="uk-UA" sz="2800" i="1" dirty="0" smtClean="0"/>
              <a:t>терні ігри).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b="1" dirty="0"/>
          </a:p>
        </p:txBody>
      </p:sp>
      <p:pic>
        <p:nvPicPr>
          <p:cNvPr id="14340" name="Picture 3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4933950"/>
            <a:ext cx="177641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76825" y="2708275"/>
            <a:ext cx="3359150" cy="3622675"/>
          </a:xfrm>
        </p:spPr>
        <p:txBody>
          <a:bodyPr/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i="1" dirty="0" smtClean="0">
                <a:solidFill>
                  <a:srgbClr val="00B0F0"/>
                </a:solidFill>
              </a:rPr>
              <a:t>Кожний комп</a:t>
            </a:r>
            <a:r>
              <a:rPr lang="en-US" i="1" dirty="0" smtClean="0">
                <a:solidFill>
                  <a:srgbClr val="00B0F0"/>
                </a:solidFill>
              </a:rPr>
              <a:t>’</a:t>
            </a:r>
            <a:r>
              <a:rPr lang="uk-UA" i="1" dirty="0" smtClean="0">
                <a:solidFill>
                  <a:srgbClr val="00B0F0"/>
                </a:solidFill>
              </a:rPr>
              <a:t>ютер,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i="1" dirty="0" smtClean="0">
                <a:solidFill>
                  <a:srgbClr val="00B0F0"/>
                </a:solidFill>
              </a:rPr>
              <a:t> підключений до Інтернет, 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i="1" dirty="0" smtClean="0">
                <a:solidFill>
                  <a:srgbClr val="00B0F0"/>
                </a:solidFill>
              </a:rPr>
              <a:t>повинен мати свою адресу</a:t>
            </a:r>
            <a:r>
              <a:rPr lang="uk-UA" i="1" dirty="0" smtClean="0"/>
              <a:t>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0113" y="765175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5400" i="1" dirty="0" smtClean="0"/>
              <a:t>Система адресування в Інтернет </a:t>
            </a:r>
            <a:endParaRPr lang="ru-RU" sz="5400" i="1" dirty="0"/>
          </a:p>
        </p:txBody>
      </p:sp>
      <p:pic>
        <p:nvPicPr>
          <p:cNvPr id="15363" name="Picture 2" descr="D:\информатика\Снимок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385888"/>
            <a:ext cx="286226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D:\информатика\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16113"/>
            <a:ext cx="38544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42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             </a:t>
            </a:r>
            <a:r>
              <a:rPr lang="en-US" b="1" i="1" dirty="0" smtClean="0"/>
              <a:t>IP</a:t>
            </a:r>
            <a:r>
              <a:rPr lang="uk-UA" b="1" i="1" dirty="0" smtClean="0"/>
              <a:t> - адреса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3413" y="836613"/>
            <a:ext cx="3273425" cy="3429000"/>
          </a:xfrm>
        </p:spPr>
        <p:txBody>
          <a:bodyPr>
            <a:normAutofit lnSpcReduction="10000"/>
          </a:bodyPr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IP-</a:t>
            </a:r>
            <a:r>
              <a:rPr lang="uk-UA" dirty="0" smtClean="0"/>
              <a:t>адреса за змістом подібна до поштового індексу, що містить інформацію про місто(перші дві цифри) і поштове відділення в ньому (останні три цифри).</a:t>
            </a:r>
            <a:r>
              <a:rPr lang="en-US" dirty="0" smtClean="0"/>
              <a:t>IP- </a:t>
            </a:r>
            <a:r>
              <a:rPr lang="uk-UA" dirty="0" smtClean="0"/>
              <a:t>адреса є послідовністю з чотирьох чисел, розділених крапками.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56050" y="765175"/>
            <a:ext cx="3273425" cy="3432175"/>
          </a:xfrm>
        </p:spPr>
        <p:txBody>
          <a:bodyPr/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dirty="0" smtClean="0"/>
              <a:t>Ліва частина </a:t>
            </a:r>
            <a:r>
              <a:rPr lang="en-US" dirty="0" smtClean="0"/>
              <a:t>IP-</a:t>
            </a:r>
            <a:r>
              <a:rPr lang="uk-UA" dirty="0" smtClean="0"/>
              <a:t>адреси визначає конкретну мережу в Інтернет і називається </a:t>
            </a:r>
            <a:r>
              <a:rPr lang="uk-UA" dirty="0" smtClean="0">
                <a:solidFill>
                  <a:srgbClr val="FFFF00"/>
                </a:solidFill>
              </a:rPr>
              <a:t>ідентифікатором мережі </a:t>
            </a:r>
            <a:r>
              <a:rPr lang="uk-UA" dirty="0" smtClean="0"/>
              <a:t>. Права частина адреси визначає конкретний комп</a:t>
            </a:r>
            <a:r>
              <a:rPr lang="en-US" dirty="0" smtClean="0"/>
              <a:t>’</a:t>
            </a:r>
            <a:r>
              <a:rPr lang="uk-UA" dirty="0" smtClean="0"/>
              <a:t>ютер  у цій мережі .</a:t>
            </a:r>
            <a:endParaRPr lang="ru-RU" dirty="0"/>
          </a:p>
        </p:txBody>
      </p:sp>
      <p:pic>
        <p:nvPicPr>
          <p:cNvPr id="16388" name="Picture 2" descr="D:\информатика\Снимок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252913"/>
            <a:ext cx="75993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D:\информатика\Снимок44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276" y="5004607"/>
            <a:ext cx="765651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D:\информатика\Снимок44 - копия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843" y="5795182"/>
            <a:ext cx="76374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213" y="188913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               </a:t>
            </a:r>
            <a:r>
              <a:rPr lang="uk-UA" sz="5400" b="1" i="1" dirty="0" smtClean="0"/>
              <a:t>Доменні</a:t>
            </a:r>
            <a:endParaRPr lang="ru-RU" sz="5400" b="1" i="1" dirty="0"/>
          </a:p>
        </p:txBody>
      </p:sp>
      <p:pic>
        <p:nvPicPr>
          <p:cNvPr id="17410" name="Picture 3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852738"/>
            <a:ext cx="28051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39750" y="549275"/>
            <a:ext cx="5400675" cy="5472113"/>
          </a:xfrm>
        </p:spPr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uk-UA" sz="2800" b="1" i="1" dirty="0" smtClean="0"/>
              <a:t>Доменна адреса, так само як і </a:t>
            </a:r>
            <a:r>
              <a:rPr lang="en-US" sz="2800" b="1" i="1" dirty="0" smtClean="0"/>
              <a:t>IP-</a:t>
            </a:r>
            <a:r>
              <a:rPr lang="ru-RU" sz="2800" b="1" i="1" dirty="0" err="1" smtClean="0"/>
              <a:t>адреси</a:t>
            </a:r>
            <a:r>
              <a:rPr lang="ru-RU" sz="2800" b="1" i="1" dirty="0" smtClean="0"/>
              <a:t> , </a:t>
            </a:r>
            <a:r>
              <a:rPr lang="ru-RU" sz="2800" b="1" i="1" dirty="0" err="1" smtClean="0"/>
              <a:t>що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уточнює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місце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призначення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зліва</a:t>
            </a:r>
            <a:r>
              <a:rPr lang="ru-RU" sz="2800" b="1" i="1" dirty="0"/>
              <a:t> </a:t>
            </a:r>
            <a:r>
              <a:rPr lang="ru-RU" sz="2800" b="1" i="1" dirty="0" smtClean="0"/>
              <a:t> на право, </a:t>
            </a:r>
            <a:r>
              <a:rPr lang="ru-RU" sz="2800" b="1" i="1" dirty="0" err="1" smtClean="0"/>
              <a:t>доменна</a:t>
            </a:r>
            <a:r>
              <a:rPr lang="ru-RU" sz="2800" b="1" i="1" dirty="0" smtClean="0"/>
              <a:t> адреса  </a:t>
            </a:r>
            <a:r>
              <a:rPr lang="ru-RU" sz="2800" b="1" i="1" dirty="0" err="1" smtClean="0"/>
              <a:t>робить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це</a:t>
            </a:r>
            <a:r>
              <a:rPr lang="ru-RU" sz="2800" b="1" i="1" dirty="0" smtClean="0"/>
              <a:t> у </a:t>
            </a:r>
            <a:r>
              <a:rPr lang="ru-RU" sz="2800" b="1" i="1" dirty="0" err="1" smtClean="0"/>
              <a:t>зворотному</a:t>
            </a:r>
            <a:r>
              <a:rPr lang="ru-RU" sz="2800" b="1" i="1" dirty="0" smtClean="0"/>
              <a:t> порядку справа </a:t>
            </a:r>
            <a:r>
              <a:rPr lang="ru-RU" sz="2800" b="1" i="1" dirty="0" err="1" smtClean="0"/>
              <a:t>наліво</a:t>
            </a:r>
            <a:r>
              <a:rPr lang="ru-RU" sz="2800" b="1" i="1" dirty="0" smtClean="0"/>
              <a:t>: </a:t>
            </a:r>
            <a:r>
              <a:rPr lang="ru-RU" sz="2800" b="1" i="1" dirty="0" err="1" smtClean="0"/>
              <a:t>спочатку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йде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ім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‘</a:t>
            </a:r>
            <a:r>
              <a:rPr lang="uk-UA" sz="2800" b="1" i="1" dirty="0" smtClean="0"/>
              <a:t>я мережі, в якій він знаходиться 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7412" name="Picture 4" descr="D:\информатика\Снимок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029325"/>
            <a:ext cx="82565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 bwMode="auto">
          <a:xfrm>
            <a:off x="2916238" y="620713"/>
            <a:ext cx="5692775" cy="31686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2000" dirty="0" smtClean="0">
                <a:effectLst/>
              </a:rPr>
              <a:t>Щоб користувачам Інтернет було простіше </a:t>
            </a:r>
            <a:r>
              <a:rPr lang="uk-UA" sz="2000" dirty="0" err="1" smtClean="0">
                <a:effectLst/>
              </a:rPr>
              <a:t>зв</a:t>
            </a:r>
            <a:r>
              <a:rPr lang="en-US" sz="2000" dirty="0" smtClean="0">
                <a:effectLst/>
              </a:rPr>
              <a:t>’</a:t>
            </a:r>
            <a:r>
              <a:rPr lang="uk-UA" sz="2000" dirty="0" err="1" smtClean="0">
                <a:effectLst/>
              </a:rPr>
              <a:t>язуватися</a:t>
            </a:r>
            <a:r>
              <a:rPr lang="uk-UA" sz="2000" dirty="0" smtClean="0">
                <a:effectLst/>
              </a:rPr>
              <a:t> з одним з одним, весь простір адрес розбито на ділянки-домени. Можливий також поділ за певними ознаками всередині доменів. Доменна адреса </a:t>
            </a:r>
            <a:r>
              <a:rPr lang="uk-UA" sz="2000" dirty="0" err="1" smtClean="0">
                <a:effectLst/>
              </a:rPr>
              <a:t>компю</a:t>
            </a:r>
            <a:r>
              <a:rPr lang="en-US" sz="2000" dirty="0" smtClean="0">
                <a:effectLst/>
              </a:rPr>
              <a:t>’</a:t>
            </a:r>
            <a:r>
              <a:rPr lang="uk-UA" sz="2000" dirty="0" err="1" smtClean="0">
                <a:effectLst/>
              </a:rPr>
              <a:t>тера</a:t>
            </a:r>
            <a:r>
              <a:rPr lang="uk-UA" sz="2000" dirty="0" smtClean="0">
                <a:effectLst/>
              </a:rPr>
              <a:t> включає в себе, як мінімум, два рівні доменів .</a:t>
            </a:r>
            <a:br>
              <a:rPr lang="uk-UA" sz="2000" dirty="0" smtClean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 smtClean="0">
                <a:effectLst/>
              </a:rPr>
              <a:t> Крайній праворуч - домен  першого рівня, наступний зліва – його </a:t>
            </a:r>
            <a:r>
              <a:rPr lang="uk-UA" sz="2000" dirty="0" err="1" smtClean="0">
                <a:effectLst/>
              </a:rPr>
              <a:t>піддомен</a:t>
            </a:r>
            <a:r>
              <a:rPr lang="uk-UA" sz="2000" dirty="0" smtClean="0">
                <a:effectLst/>
              </a:rPr>
              <a:t> – домен другого рівня. Домен першого рівня визначає країну або тип організації, до якої належить комп</a:t>
            </a:r>
            <a:r>
              <a:rPr lang="en-US" sz="2000" dirty="0" smtClean="0">
                <a:effectLst/>
              </a:rPr>
              <a:t>’</a:t>
            </a:r>
            <a:r>
              <a:rPr lang="uk-UA" sz="2000" dirty="0" smtClean="0">
                <a:effectLst/>
              </a:rPr>
              <a:t>ютер.</a:t>
            </a:r>
            <a:endParaRPr lang="ru-RU" sz="2000" dirty="0" smtClean="0">
              <a:effectLst/>
            </a:endParaRPr>
          </a:p>
        </p:txBody>
      </p:sp>
      <p:pic>
        <p:nvPicPr>
          <p:cNvPr id="18434" name="Picture 2" descr="D:\информатика\Снимок7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63" y="4076700"/>
            <a:ext cx="2540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D:\информатика\Снимок7 - копия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987800"/>
            <a:ext cx="48974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Program Files (x86)\Microsoft Office\MEDIA\CAGCAT10\j025130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213" y="1617663"/>
            <a:ext cx="26479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213" y="28575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Основні служби Інтернет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583223"/>
              </p:ext>
            </p:extLst>
          </p:nvPr>
        </p:nvGraphicFramePr>
        <p:xfrm>
          <a:off x="1547664" y="1340768"/>
          <a:ext cx="58799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xfrm>
            <a:off x="827088" y="260350"/>
            <a:ext cx="7543800" cy="9144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i="1" dirty="0" smtClean="0">
                <a:effectLst/>
                <a:latin typeface="Arial" charset="0"/>
              </a:rPr>
              <a:t>Електронна пошта</a:t>
            </a:r>
            <a:endParaRPr lang="ru-RU" i="1" dirty="0" smtClean="0">
              <a:effectLst/>
              <a:latin typeface="Arial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xfrm>
            <a:off x="1187450" y="1341438"/>
            <a:ext cx="5976938" cy="446405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1900" smtClean="0">
                <a:effectLst/>
                <a:latin typeface="Arial" charset="0"/>
              </a:rPr>
              <a:t>Електронна пошта, або, як її ще називають </a:t>
            </a:r>
            <a:r>
              <a:rPr lang="en-US" sz="1900" smtClean="0">
                <a:effectLst/>
                <a:latin typeface="Arial" charset="0"/>
              </a:rPr>
              <a:t>e-mail</a:t>
            </a:r>
            <a:r>
              <a:rPr lang="uk-UA" sz="1900" smtClean="0">
                <a:effectLst/>
                <a:latin typeface="Arial" charset="0"/>
              </a:rPr>
              <a:t>- одна з перших служб, розроблених для Інтернет, і одна з найвикористовуваніших. Її схожість на звичайну пошту полягає в тому, що обидві передають повідомлення. </a:t>
            </a:r>
          </a:p>
          <a:p>
            <a:r>
              <a:rPr lang="uk-UA" sz="1900" smtClean="0">
                <a:effectLst/>
                <a:latin typeface="Arial" charset="0"/>
              </a:rPr>
              <a:t>Основною перевагою електронної пошти є її швидкість: електронний лист потрапляє в “поштову скриньку” адресата одразу ж після відправлення і зберігається там до прочитання.</a:t>
            </a:r>
          </a:p>
          <a:p>
            <a:r>
              <a:rPr lang="uk-UA" sz="1900" smtClean="0">
                <a:effectLst/>
                <a:latin typeface="Arial" charset="0"/>
              </a:rPr>
              <a:t>Поштова адреса в Інтернет складається з двох частин, розділених знаком </a:t>
            </a:r>
            <a:r>
              <a:rPr lang="en-US" sz="1900" smtClean="0">
                <a:effectLst/>
                <a:latin typeface="Arial" charset="0"/>
              </a:rPr>
              <a:t>@</a:t>
            </a:r>
            <a:endParaRPr lang="uk-UA" sz="1900" smtClean="0">
              <a:effectLst/>
              <a:latin typeface="Arial" charset="0"/>
            </a:endParaRPr>
          </a:p>
          <a:p>
            <a:endParaRPr lang="uk-UA" sz="1900" smtClean="0">
              <a:effectLst/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uk-UA" sz="1900" smtClean="0">
                <a:effectLst/>
                <a:latin typeface="Arial" charset="0"/>
              </a:rPr>
              <a:t>      Ім</a:t>
            </a:r>
            <a:r>
              <a:rPr lang="en-US" sz="1900" smtClean="0">
                <a:effectLst/>
                <a:latin typeface="Arial" charset="0"/>
              </a:rPr>
              <a:t>’</a:t>
            </a:r>
            <a:r>
              <a:rPr lang="uk-UA" sz="1900" smtClean="0">
                <a:effectLst/>
                <a:latin typeface="Arial" charset="0"/>
              </a:rPr>
              <a:t>я</a:t>
            </a:r>
            <a:r>
              <a:rPr lang="en-US" sz="1900" smtClean="0">
                <a:effectLst/>
                <a:latin typeface="Arial" charset="0"/>
              </a:rPr>
              <a:t> </a:t>
            </a:r>
            <a:r>
              <a:rPr lang="uk-UA" sz="1900" smtClean="0">
                <a:effectLst/>
                <a:latin typeface="Arial" charset="0"/>
              </a:rPr>
              <a:t>користувача </a:t>
            </a:r>
            <a:r>
              <a:rPr lang="en-US" sz="1900" smtClean="0">
                <a:effectLst/>
                <a:latin typeface="Arial" charset="0"/>
              </a:rPr>
              <a:t>@ </a:t>
            </a:r>
            <a:r>
              <a:rPr lang="uk-UA" sz="1900" smtClean="0">
                <a:effectLst/>
                <a:latin typeface="Arial" charset="0"/>
              </a:rPr>
              <a:t>Ім</a:t>
            </a:r>
            <a:r>
              <a:rPr lang="en-US" sz="1900" smtClean="0">
                <a:effectLst/>
                <a:latin typeface="Arial" charset="0"/>
              </a:rPr>
              <a:t>’</a:t>
            </a:r>
            <a:r>
              <a:rPr lang="uk-UA" sz="1900" smtClean="0">
                <a:effectLst/>
                <a:latin typeface="Arial" charset="0"/>
              </a:rPr>
              <a:t>я</a:t>
            </a:r>
            <a:r>
              <a:rPr lang="en-US" sz="1900" smtClean="0">
                <a:effectLst/>
                <a:latin typeface="Arial" charset="0"/>
              </a:rPr>
              <a:t> </a:t>
            </a:r>
            <a:r>
              <a:rPr lang="uk-UA" sz="1900" smtClean="0">
                <a:effectLst/>
                <a:latin typeface="Arial" charset="0"/>
              </a:rPr>
              <a:t> комп</a:t>
            </a:r>
            <a:r>
              <a:rPr lang="en-US" sz="1900" smtClean="0">
                <a:effectLst/>
                <a:latin typeface="Arial" charset="0"/>
              </a:rPr>
              <a:t>’</a:t>
            </a:r>
            <a:r>
              <a:rPr lang="uk-UA" sz="1900" smtClean="0">
                <a:effectLst/>
                <a:latin typeface="Arial" charset="0"/>
              </a:rPr>
              <a:t>тера </a:t>
            </a:r>
            <a:endParaRPr lang="ru-RU" sz="1900" smtClean="0">
              <a:effectLst/>
              <a:latin typeface="Arial" charset="0"/>
            </a:endParaRPr>
          </a:p>
        </p:txBody>
      </p:sp>
      <p:pic>
        <p:nvPicPr>
          <p:cNvPr id="25604" name="Picture 4" descr="Снимок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836613"/>
            <a:ext cx="2058987" cy="2116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323</TotalTime>
  <Words>815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Презентація на тему “Інтернет мережа”</vt:lpstr>
      <vt:lpstr>      Інтернет мережа</vt:lpstr>
      <vt:lpstr>        Інтернет </vt:lpstr>
      <vt:lpstr>Система адресування в Інтернет </vt:lpstr>
      <vt:lpstr>             IP - адреса</vt:lpstr>
      <vt:lpstr>               Доменні</vt:lpstr>
      <vt:lpstr>Щоб користувачам Інтернет було простіше зв’язуватися з одним з одним, весь простір адрес розбито на ділянки-домени. Можливий також поділ за певними ознаками всередині доменів. Доменна адреса компю’тера включає в себе, як мінімум, два рівні доменів .   Крайній праворуч - домен  першого рівня, наступний зліва – його піддомен – домен другого рівня. Домен першого рівня визначає країну або тип організації, до якої належить комп’ютер.</vt:lpstr>
      <vt:lpstr>Основні служби Інтернет </vt:lpstr>
      <vt:lpstr>Електронна пошта</vt:lpstr>
      <vt:lpstr>Живе спілкування в Інтернет</vt:lpstr>
      <vt:lpstr>Програми – клієнтів IRC</vt:lpstr>
      <vt:lpstr>Правила безпечної роботи в Інтернет для підлітків</vt:lpstr>
      <vt:lpstr>Правила безпечної роботи в Інтернет для підлітків</vt:lpstr>
      <vt:lpstr>Пам’ятай !</vt:lpstr>
      <vt:lpstr>Неприємності в мережі:</vt:lpstr>
      <vt:lpstr>Посилання на використовувані ресурси:</vt:lpstr>
      <vt:lpstr>Комп'ютер може стати другом або заклятим ворогом, може допомогти в біді, а може додати купу проблем, може допомогти знайти однодумців, а може привести до самотності.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Інтернет мережі</dc:title>
  <dc:creator>Настя</dc:creator>
  <cp:lastModifiedBy>Настя</cp:lastModifiedBy>
  <cp:revision>30</cp:revision>
  <dcterms:created xsi:type="dcterms:W3CDTF">2014-02-22T08:02:04Z</dcterms:created>
  <dcterms:modified xsi:type="dcterms:W3CDTF">2014-03-02T07:14:00Z</dcterms:modified>
</cp:coreProperties>
</file>