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tags/tag12.xml" ContentType="application/vnd.openxmlformats-officedocument.presentationml.tag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5" r:id="rId8"/>
    <p:sldId id="266" r:id="rId9"/>
    <p:sldId id="267" r:id="rId10"/>
    <p:sldId id="269" r:id="rId11"/>
    <p:sldId id="268" r:id="rId12"/>
    <p:sldId id="270" r:id="rId13"/>
    <p:sldId id="272" r:id="rId14"/>
    <p:sldId id="273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F73C46-FC56-44E4-9DFE-37633907FBAF}" type="doc">
      <dgm:prSet loTypeId="urn:microsoft.com/office/officeart/2011/layout/CircleProcess" loCatId="officeonline" qsTypeId="urn:microsoft.com/office/officeart/2009/2/quickstyle/3d8" qsCatId="3D" csTypeId="urn:microsoft.com/office/officeart/2005/8/colors/accent5_2" csCatId="accent5" phldr="1"/>
      <dgm:spPr/>
      <dgm:t>
        <a:bodyPr/>
        <a:lstStyle/>
        <a:p>
          <a:endParaRPr lang="uk-UA"/>
        </a:p>
      </dgm:t>
    </dgm:pt>
    <dgm:pt modelId="{4AF09D60-1A42-410F-BE5F-A728C2ED8C33}">
      <dgm:prSet phldrT="[Текст]"/>
      <dgm:spPr/>
      <dgm:t>
        <a:bodyPr/>
        <a:lstStyle/>
        <a:p>
          <a:r>
            <a:rPr lang="uk-UA" dirty="0" smtClean="0"/>
            <a:t>Дякую</a:t>
          </a:r>
          <a:endParaRPr lang="uk-UA" dirty="0"/>
        </a:p>
      </dgm:t>
    </dgm:pt>
    <dgm:pt modelId="{CFE4A18C-9A67-4181-94FF-AA5386C46474}" type="parTrans" cxnId="{6D614D42-8438-493C-97E6-844AF1F3F18F}">
      <dgm:prSet/>
      <dgm:spPr/>
      <dgm:t>
        <a:bodyPr/>
        <a:lstStyle/>
        <a:p>
          <a:endParaRPr lang="uk-UA"/>
        </a:p>
      </dgm:t>
    </dgm:pt>
    <dgm:pt modelId="{3EA0BA6E-DA33-44F7-8696-68AD01E549C8}" type="sibTrans" cxnId="{6D614D42-8438-493C-97E6-844AF1F3F18F}">
      <dgm:prSet/>
      <dgm:spPr/>
      <dgm:t>
        <a:bodyPr/>
        <a:lstStyle/>
        <a:p>
          <a:endParaRPr lang="uk-UA"/>
        </a:p>
      </dgm:t>
    </dgm:pt>
    <dgm:pt modelId="{3413DE78-FE68-4364-9B89-45E00D72442F}">
      <dgm:prSet phldrT="[Текст]"/>
      <dgm:spPr/>
      <dgm:t>
        <a:bodyPr/>
        <a:lstStyle/>
        <a:p>
          <a:r>
            <a:rPr lang="uk-UA" dirty="0" smtClean="0"/>
            <a:t>за</a:t>
          </a:r>
          <a:endParaRPr lang="uk-UA" dirty="0"/>
        </a:p>
      </dgm:t>
    </dgm:pt>
    <dgm:pt modelId="{600E3B76-5DE9-46C3-94C9-C93DA2F0AD70}" type="parTrans" cxnId="{100346F2-565A-4C8D-9537-E6AFE019E55C}">
      <dgm:prSet/>
      <dgm:spPr/>
      <dgm:t>
        <a:bodyPr/>
        <a:lstStyle/>
        <a:p>
          <a:endParaRPr lang="uk-UA"/>
        </a:p>
      </dgm:t>
    </dgm:pt>
    <dgm:pt modelId="{4741CDD2-529A-4D1E-BC47-E1BCA3031D89}" type="sibTrans" cxnId="{100346F2-565A-4C8D-9537-E6AFE019E55C}">
      <dgm:prSet/>
      <dgm:spPr/>
      <dgm:t>
        <a:bodyPr/>
        <a:lstStyle/>
        <a:p>
          <a:endParaRPr lang="uk-UA"/>
        </a:p>
      </dgm:t>
    </dgm:pt>
    <dgm:pt modelId="{AFEE1B21-9E54-456C-95AB-037CD70663FD}">
      <dgm:prSet phldrT="[Текст]"/>
      <dgm:spPr/>
      <dgm:t>
        <a:bodyPr/>
        <a:lstStyle/>
        <a:p>
          <a:r>
            <a:rPr lang="uk-UA" dirty="0" smtClean="0"/>
            <a:t>увагу</a:t>
          </a:r>
          <a:r>
            <a:rPr lang="uk-UA" b="0" i="0" dirty="0" smtClean="0"/>
            <a:t>!</a:t>
          </a:r>
          <a:endParaRPr lang="uk-UA" dirty="0"/>
        </a:p>
      </dgm:t>
    </dgm:pt>
    <dgm:pt modelId="{6B709545-C331-4704-9DB8-A464C7459E27}" type="parTrans" cxnId="{EF6E1E18-DF21-47B8-9164-A2F40B94591E}">
      <dgm:prSet/>
      <dgm:spPr/>
      <dgm:t>
        <a:bodyPr/>
        <a:lstStyle/>
        <a:p>
          <a:endParaRPr lang="uk-UA"/>
        </a:p>
      </dgm:t>
    </dgm:pt>
    <dgm:pt modelId="{7B7BC955-2714-4444-A4FC-CF5125C49546}" type="sibTrans" cxnId="{EF6E1E18-DF21-47B8-9164-A2F40B94591E}">
      <dgm:prSet/>
      <dgm:spPr/>
      <dgm:t>
        <a:bodyPr/>
        <a:lstStyle/>
        <a:p>
          <a:endParaRPr lang="uk-UA"/>
        </a:p>
      </dgm:t>
    </dgm:pt>
    <dgm:pt modelId="{D1368426-18D6-482D-A6CE-2B3D694B0C44}" type="pres">
      <dgm:prSet presAssocID="{1DF73C46-FC56-44E4-9DFE-37633907FBAF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AC78CE33-581B-47A1-95F9-7345382E1EEF}" type="pres">
      <dgm:prSet presAssocID="{AFEE1B21-9E54-456C-95AB-037CD70663FD}" presName="Accent3" presStyleCnt="0"/>
      <dgm:spPr/>
      <dgm:t>
        <a:bodyPr/>
        <a:lstStyle/>
        <a:p>
          <a:endParaRPr lang="uk-UA"/>
        </a:p>
      </dgm:t>
    </dgm:pt>
    <dgm:pt modelId="{7C03A112-B82E-4232-B154-B28EB8E38F50}" type="pres">
      <dgm:prSet presAssocID="{AFEE1B21-9E54-456C-95AB-037CD70663FD}" presName="Accent" presStyleLbl="node1" presStyleIdx="0" presStyleCnt="3"/>
      <dgm:spPr/>
      <dgm:t>
        <a:bodyPr/>
        <a:lstStyle/>
        <a:p>
          <a:endParaRPr lang="uk-UA"/>
        </a:p>
      </dgm:t>
    </dgm:pt>
    <dgm:pt modelId="{39DB32CB-6A43-47D5-B655-294CC397EFA4}" type="pres">
      <dgm:prSet presAssocID="{AFEE1B21-9E54-456C-95AB-037CD70663FD}" presName="ParentBackground3" presStyleCnt="0"/>
      <dgm:spPr/>
      <dgm:t>
        <a:bodyPr/>
        <a:lstStyle/>
        <a:p>
          <a:endParaRPr lang="uk-UA"/>
        </a:p>
      </dgm:t>
    </dgm:pt>
    <dgm:pt modelId="{B3E49FD4-8F54-4BE1-88B6-475B3E4E1138}" type="pres">
      <dgm:prSet presAssocID="{AFEE1B21-9E54-456C-95AB-037CD70663FD}" presName="ParentBackground" presStyleLbl="fgAcc1" presStyleIdx="0" presStyleCnt="3"/>
      <dgm:spPr/>
      <dgm:t>
        <a:bodyPr/>
        <a:lstStyle/>
        <a:p>
          <a:endParaRPr lang="uk-UA"/>
        </a:p>
      </dgm:t>
    </dgm:pt>
    <dgm:pt modelId="{E8FE876D-6ACB-489D-A759-4D47F11D7DFD}" type="pres">
      <dgm:prSet presAssocID="{AFEE1B21-9E54-456C-95AB-037CD70663FD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E7A99F1-7F3E-4735-A211-9CC925E15760}" type="pres">
      <dgm:prSet presAssocID="{3413DE78-FE68-4364-9B89-45E00D72442F}" presName="Accent2" presStyleCnt="0"/>
      <dgm:spPr/>
      <dgm:t>
        <a:bodyPr/>
        <a:lstStyle/>
        <a:p>
          <a:endParaRPr lang="uk-UA"/>
        </a:p>
      </dgm:t>
    </dgm:pt>
    <dgm:pt modelId="{5A0C7FC9-976B-47E8-B63C-6F813EA8B2DC}" type="pres">
      <dgm:prSet presAssocID="{3413DE78-FE68-4364-9B89-45E00D72442F}" presName="Accent" presStyleLbl="node1" presStyleIdx="1" presStyleCnt="3"/>
      <dgm:spPr/>
      <dgm:t>
        <a:bodyPr/>
        <a:lstStyle/>
        <a:p>
          <a:endParaRPr lang="uk-UA"/>
        </a:p>
      </dgm:t>
    </dgm:pt>
    <dgm:pt modelId="{B3A534D0-136D-429D-BEB1-B315BAC5985F}" type="pres">
      <dgm:prSet presAssocID="{3413DE78-FE68-4364-9B89-45E00D72442F}" presName="ParentBackground2" presStyleCnt="0"/>
      <dgm:spPr/>
      <dgm:t>
        <a:bodyPr/>
        <a:lstStyle/>
        <a:p>
          <a:endParaRPr lang="uk-UA"/>
        </a:p>
      </dgm:t>
    </dgm:pt>
    <dgm:pt modelId="{53CB389A-7FB8-40E8-9BA1-1A3B4751E24F}" type="pres">
      <dgm:prSet presAssocID="{3413DE78-FE68-4364-9B89-45E00D72442F}" presName="ParentBackground" presStyleLbl="fgAcc1" presStyleIdx="1" presStyleCnt="3"/>
      <dgm:spPr/>
      <dgm:t>
        <a:bodyPr/>
        <a:lstStyle/>
        <a:p>
          <a:endParaRPr lang="uk-UA"/>
        </a:p>
      </dgm:t>
    </dgm:pt>
    <dgm:pt modelId="{03103C86-F703-4535-A9B7-54367ABD81B6}" type="pres">
      <dgm:prSet presAssocID="{3413DE78-FE68-4364-9B89-45E00D72442F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740FAF-950C-4764-9ABA-507CADA44E5B}" type="pres">
      <dgm:prSet presAssocID="{4AF09D60-1A42-410F-BE5F-A728C2ED8C33}" presName="Accent1" presStyleCnt="0"/>
      <dgm:spPr/>
      <dgm:t>
        <a:bodyPr/>
        <a:lstStyle/>
        <a:p>
          <a:endParaRPr lang="uk-UA"/>
        </a:p>
      </dgm:t>
    </dgm:pt>
    <dgm:pt modelId="{4EC4F019-BADB-4381-86D2-298E3BDFAA86}" type="pres">
      <dgm:prSet presAssocID="{4AF09D60-1A42-410F-BE5F-A728C2ED8C33}" presName="Accent" presStyleLbl="node1" presStyleIdx="2" presStyleCnt="3"/>
      <dgm:spPr/>
      <dgm:t>
        <a:bodyPr/>
        <a:lstStyle/>
        <a:p>
          <a:endParaRPr lang="uk-UA"/>
        </a:p>
      </dgm:t>
    </dgm:pt>
    <dgm:pt modelId="{516DE8A1-3BA5-454D-9A8C-803623AB99D3}" type="pres">
      <dgm:prSet presAssocID="{4AF09D60-1A42-410F-BE5F-A728C2ED8C33}" presName="ParentBackground1" presStyleCnt="0"/>
      <dgm:spPr/>
      <dgm:t>
        <a:bodyPr/>
        <a:lstStyle/>
        <a:p>
          <a:endParaRPr lang="uk-UA"/>
        </a:p>
      </dgm:t>
    </dgm:pt>
    <dgm:pt modelId="{E3B24CBF-1B3F-4097-A025-1F5F9DEA9652}" type="pres">
      <dgm:prSet presAssocID="{4AF09D60-1A42-410F-BE5F-A728C2ED8C33}" presName="ParentBackground" presStyleLbl="fgAcc1" presStyleIdx="2" presStyleCnt="3"/>
      <dgm:spPr/>
      <dgm:t>
        <a:bodyPr/>
        <a:lstStyle/>
        <a:p>
          <a:endParaRPr lang="uk-UA"/>
        </a:p>
      </dgm:t>
    </dgm:pt>
    <dgm:pt modelId="{7FDAF471-A133-4DF2-AEF4-931426F5C92C}" type="pres">
      <dgm:prSet presAssocID="{4AF09D60-1A42-410F-BE5F-A728C2ED8C33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0E6A4BD-51AD-42D4-BC37-F7AAEC77044F}" type="presOf" srcId="{4AF09D60-1A42-410F-BE5F-A728C2ED8C33}" destId="{7FDAF471-A133-4DF2-AEF4-931426F5C92C}" srcOrd="1" destOrd="0" presId="urn:microsoft.com/office/officeart/2011/layout/CircleProcess"/>
    <dgm:cxn modelId="{062C3B63-0A87-4827-9BC7-9C1DD4DB9C95}" type="presOf" srcId="{AFEE1B21-9E54-456C-95AB-037CD70663FD}" destId="{E8FE876D-6ACB-489D-A759-4D47F11D7DFD}" srcOrd="1" destOrd="0" presId="urn:microsoft.com/office/officeart/2011/layout/CircleProcess"/>
    <dgm:cxn modelId="{EF6E1E18-DF21-47B8-9164-A2F40B94591E}" srcId="{1DF73C46-FC56-44E4-9DFE-37633907FBAF}" destId="{AFEE1B21-9E54-456C-95AB-037CD70663FD}" srcOrd="2" destOrd="0" parTransId="{6B709545-C331-4704-9DB8-A464C7459E27}" sibTransId="{7B7BC955-2714-4444-A4FC-CF5125C49546}"/>
    <dgm:cxn modelId="{9721325A-F1C4-4C02-84D2-1F2D59B92402}" type="presOf" srcId="{3413DE78-FE68-4364-9B89-45E00D72442F}" destId="{53CB389A-7FB8-40E8-9BA1-1A3B4751E24F}" srcOrd="0" destOrd="0" presId="urn:microsoft.com/office/officeart/2011/layout/CircleProcess"/>
    <dgm:cxn modelId="{1006AE40-ECD8-4DF4-A4BA-B001327031E2}" type="presOf" srcId="{4AF09D60-1A42-410F-BE5F-A728C2ED8C33}" destId="{E3B24CBF-1B3F-4097-A025-1F5F9DEA9652}" srcOrd="0" destOrd="0" presId="urn:microsoft.com/office/officeart/2011/layout/CircleProcess"/>
    <dgm:cxn modelId="{100346F2-565A-4C8D-9537-E6AFE019E55C}" srcId="{1DF73C46-FC56-44E4-9DFE-37633907FBAF}" destId="{3413DE78-FE68-4364-9B89-45E00D72442F}" srcOrd="1" destOrd="0" parTransId="{600E3B76-5DE9-46C3-94C9-C93DA2F0AD70}" sibTransId="{4741CDD2-529A-4D1E-BC47-E1BCA3031D89}"/>
    <dgm:cxn modelId="{8A86192D-5D0C-48E1-940F-9D56B3217740}" type="presOf" srcId="{3413DE78-FE68-4364-9B89-45E00D72442F}" destId="{03103C86-F703-4535-A9B7-54367ABD81B6}" srcOrd="1" destOrd="0" presId="urn:microsoft.com/office/officeart/2011/layout/CircleProcess"/>
    <dgm:cxn modelId="{0D076E92-E555-4F4F-A9C2-2049CC4AED0B}" type="presOf" srcId="{1DF73C46-FC56-44E4-9DFE-37633907FBAF}" destId="{D1368426-18D6-482D-A6CE-2B3D694B0C44}" srcOrd="0" destOrd="0" presId="urn:microsoft.com/office/officeart/2011/layout/CircleProcess"/>
    <dgm:cxn modelId="{A5AA6F03-E59C-47C6-AD5C-F900B1B5E555}" type="presOf" srcId="{AFEE1B21-9E54-456C-95AB-037CD70663FD}" destId="{B3E49FD4-8F54-4BE1-88B6-475B3E4E1138}" srcOrd="0" destOrd="0" presId="urn:microsoft.com/office/officeart/2011/layout/CircleProcess"/>
    <dgm:cxn modelId="{6D614D42-8438-493C-97E6-844AF1F3F18F}" srcId="{1DF73C46-FC56-44E4-9DFE-37633907FBAF}" destId="{4AF09D60-1A42-410F-BE5F-A728C2ED8C33}" srcOrd="0" destOrd="0" parTransId="{CFE4A18C-9A67-4181-94FF-AA5386C46474}" sibTransId="{3EA0BA6E-DA33-44F7-8696-68AD01E549C8}"/>
    <dgm:cxn modelId="{022272D5-EE4C-4688-B685-351463A24AD7}" type="presParOf" srcId="{D1368426-18D6-482D-A6CE-2B3D694B0C44}" destId="{AC78CE33-581B-47A1-95F9-7345382E1EEF}" srcOrd="0" destOrd="0" presId="urn:microsoft.com/office/officeart/2011/layout/CircleProcess"/>
    <dgm:cxn modelId="{395B234C-B93A-4613-8910-87EEF8462D9F}" type="presParOf" srcId="{AC78CE33-581B-47A1-95F9-7345382E1EEF}" destId="{7C03A112-B82E-4232-B154-B28EB8E38F50}" srcOrd="0" destOrd="0" presId="urn:microsoft.com/office/officeart/2011/layout/CircleProcess"/>
    <dgm:cxn modelId="{0841AE41-9710-4740-BB8A-EDCA0806159F}" type="presParOf" srcId="{D1368426-18D6-482D-A6CE-2B3D694B0C44}" destId="{39DB32CB-6A43-47D5-B655-294CC397EFA4}" srcOrd="1" destOrd="0" presId="urn:microsoft.com/office/officeart/2011/layout/CircleProcess"/>
    <dgm:cxn modelId="{E4AA9F11-B622-4C21-BC28-335873C39BD9}" type="presParOf" srcId="{39DB32CB-6A43-47D5-B655-294CC397EFA4}" destId="{B3E49FD4-8F54-4BE1-88B6-475B3E4E1138}" srcOrd="0" destOrd="0" presId="urn:microsoft.com/office/officeart/2011/layout/CircleProcess"/>
    <dgm:cxn modelId="{DF19D5AA-93DF-4E09-A4C0-08073529296E}" type="presParOf" srcId="{D1368426-18D6-482D-A6CE-2B3D694B0C44}" destId="{E8FE876D-6ACB-489D-A759-4D47F11D7DFD}" srcOrd="2" destOrd="0" presId="urn:microsoft.com/office/officeart/2011/layout/CircleProcess"/>
    <dgm:cxn modelId="{AD2462F8-449D-4958-915F-3ED6A7A09F58}" type="presParOf" srcId="{D1368426-18D6-482D-A6CE-2B3D694B0C44}" destId="{2E7A99F1-7F3E-4735-A211-9CC925E15760}" srcOrd="3" destOrd="0" presId="urn:microsoft.com/office/officeart/2011/layout/CircleProcess"/>
    <dgm:cxn modelId="{BA8A7B1A-5364-4B33-9328-FB699986127E}" type="presParOf" srcId="{2E7A99F1-7F3E-4735-A211-9CC925E15760}" destId="{5A0C7FC9-976B-47E8-B63C-6F813EA8B2DC}" srcOrd="0" destOrd="0" presId="urn:microsoft.com/office/officeart/2011/layout/CircleProcess"/>
    <dgm:cxn modelId="{36DBF420-11A2-47C7-B49D-55C14247BA7F}" type="presParOf" srcId="{D1368426-18D6-482D-A6CE-2B3D694B0C44}" destId="{B3A534D0-136D-429D-BEB1-B315BAC5985F}" srcOrd="4" destOrd="0" presId="urn:microsoft.com/office/officeart/2011/layout/CircleProcess"/>
    <dgm:cxn modelId="{9385A750-D5ED-4DF2-918C-0AB9C9BB0EFB}" type="presParOf" srcId="{B3A534D0-136D-429D-BEB1-B315BAC5985F}" destId="{53CB389A-7FB8-40E8-9BA1-1A3B4751E24F}" srcOrd="0" destOrd="0" presId="urn:microsoft.com/office/officeart/2011/layout/CircleProcess"/>
    <dgm:cxn modelId="{59A9842F-C796-4304-978E-3171A14EB31C}" type="presParOf" srcId="{D1368426-18D6-482D-A6CE-2B3D694B0C44}" destId="{03103C86-F703-4535-A9B7-54367ABD81B6}" srcOrd="5" destOrd="0" presId="urn:microsoft.com/office/officeart/2011/layout/CircleProcess"/>
    <dgm:cxn modelId="{5ABC727A-24CF-4AD1-9857-2378E6D72D4A}" type="presParOf" srcId="{D1368426-18D6-482D-A6CE-2B3D694B0C44}" destId="{3A740FAF-950C-4764-9ABA-507CADA44E5B}" srcOrd="6" destOrd="0" presId="urn:microsoft.com/office/officeart/2011/layout/CircleProcess"/>
    <dgm:cxn modelId="{923CB4A0-8D29-46F5-A772-3230548995B5}" type="presParOf" srcId="{3A740FAF-950C-4764-9ABA-507CADA44E5B}" destId="{4EC4F019-BADB-4381-86D2-298E3BDFAA86}" srcOrd="0" destOrd="0" presId="urn:microsoft.com/office/officeart/2011/layout/CircleProcess"/>
    <dgm:cxn modelId="{FAF5C312-B511-4D28-8116-2AB597266388}" type="presParOf" srcId="{D1368426-18D6-482D-A6CE-2B3D694B0C44}" destId="{516DE8A1-3BA5-454D-9A8C-803623AB99D3}" srcOrd="7" destOrd="0" presId="urn:microsoft.com/office/officeart/2011/layout/CircleProcess"/>
    <dgm:cxn modelId="{F26D6860-E298-49F4-8135-D2E61CDC69BE}" type="presParOf" srcId="{516DE8A1-3BA5-454D-9A8C-803623AB99D3}" destId="{E3B24CBF-1B3F-4097-A025-1F5F9DEA9652}" srcOrd="0" destOrd="0" presId="urn:microsoft.com/office/officeart/2011/layout/CircleProcess"/>
    <dgm:cxn modelId="{2D9FE6BF-04AA-4393-A1E4-6B1A3EF9A87A}" type="presParOf" srcId="{D1368426-18D6-482D-A6CE-2B3D694B0C44}" destId="{7FDAF471-A133-4DF2-AEF4-931426F5C92C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03A112-B82E-4232-B154-B28EB8E38F50}">
      <dsp:nvSpPr>
        <dsp:cNvPr id="0" name=""/>
        <dsp:cNvSpPr/>
      </dsp:nvSpPr>
      <dsp:spPr>
        <a:xfrm>
          <a:off x="5695500" y="1020730"/>
          <a:ext cx="2484477" cy="24849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E49FD4-8F54-4BE1-88B6-475B3E4E1138}">
      <dsp:nvSpPr>
        <dsp:cNvPr id="0" name=""/>
        <dsp:cNvSpPr/>
      </dsp:nvSpPr>
      <dsp:spPr>
        <a:xfrm>
          <a:off x="5777992" y="1103576"/>
          <a:ext cx="2319492" cy="231924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увагу</a:t>
          </a:r>
          <a:r>
            <a:rPr lang="uk-UA" sz="3800" b="0" i="0" kern="1200" dirty="0" smtClean="0"/>
            <a:t>!</a:t>
          </a:r>
          <a:endParaRPr lang="uk-UA" sz="3800" kern="1200" dirty="0"/>
        </a:p>
      </dsp:txBody>
      <dsp:txXfrm>
        <a:off x="6109579" y="1434959"/>
        <a:ext cx="1656318" cy="1656479"/>
      </dsp:txXfrm>
    </dsp:sp>
    <dsp:sp modelId="{5A0C7FC9-976B-47E8-B63C-6F813EA8B2DC}">
      <dsp:nvSpPr>
        <dsp:cNvPr id="0" name=""/>
        <dsp:cNvSpPr/>
      </dsp:nvSpPr>
      <dsp:spPr>
        <a:xfrm rot="2700000">
          <a:off x="3130713" y="1023734"/>
          <a:ext cx="2478493" cy="2478493"/>
        </a:xfrm>
        <a:prstGeom prst="teardrop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CB389A-7FB8-40E8-9BA1-1A3B4751E24F}">
      <dsp:nvSpPr>
        <dsp:cNvPr id="0" name=""/>
        <dsp:cNvSpPr/>
      </dsp:nvSpPr>
      <dsp:spPr>
        <a:xfrm>
          <a:off x="3210213" y="1103576"/>
          <a:ext cx="2319492" cy="231924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за</a:t>
          </a:r>
          <a:endParaRPr lang="uk-UA" sz="3800" kern="1200" dirty="0"/>
        </a:p>
      </dsp:txBody>
      <dsp:txXfrm>
        <a:off x="3541801" y="1434959"/>
        <a:ext cx="1656318" cy="1656479"/>
      </dsp:txXfrm>
    </dsp:sp>
    <dsp:sp modelId="{4EC4F019-BADB-4381-86D2-298E3BDFAA86}">
      <dsp:nvSpPr>
        <dsp:cNvPr id="0" name=""/>
        <dsp:cNvSpPr/>
      </dsp:nvSpPr>
      <dsp:spPr>
        <a:xfrm rot="2700000">
          <a:off x="562934" y="1023734"/>
          <a:ext cx="2478493" cy="2478493"/>
        </a:xfrm>
        <a:prstGeom prst="teardrop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B24CBF-1B3F-4097-A025-1F5F9DEA9652}">
      <dsp:nvSpPr>
        <dsp:cNvPr id="0" name=""/>
        <dsp:cNvSpPr/>
      </dsp:nvSpPr>
      <dsp:spPr>
        <a:xfrm>
          <a:off x="642435" y="1103576"/>
          <a:ext cx="2319492" cy="231924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Дякую</a:t>
          </a:r>
          <a:endParaRPr lang="uk-UA" sz="3800" kern="1200" dirty="0"/>
        </a:p>
      </dsp:txBody>
      <dsp:txXfrm>
        <a:off x="974022" y="1434959"/>
        <a:ext cx="1656318" cy="1656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Круговой процесс"/>
  <dgm:desc val="Используется для отображения последовательных этапов процесса. Ограничен одиннадцатью фигурами уровня 1 с неограниченным числом фигур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5C477C3-EEC6-46F0-BEE0-2F11B94F1C3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063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5A47DA6-0A95-4059-B252-7E39011F7A30}" type="datetimeFigureOut">
              <a:rPr lang="uk-UA" smtClean="0"/>
              <a:pPr/>
              <a:t>23.02.2013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3BBFEF-D30F-4C21-91AF-97CD789E9D0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Users\&#1056;&#1086;&#1084;&#1072;&#1085;\Downloads\Crazy_Frog_-_Popcorn_%5bmp3.shmidt.net%5d.mp3" TargetMode="Externa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14.pn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2385611"/>
          </a:xfrm>
        </p:spPr>
        <p:txBody>
          <a:bodyPr>
            <a:noAutofit/>
          </a:bodyPr>
          <a:lstStyle/>
          <a:p>
            <a:pPr algn="ctr"/>
            <a:r>
              <a:rPr lang="en-US" sz="57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“</a:t>
            </a:r>
            <a:r>
              <a:rPr lang="uk-UA" sz="57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Електронна пошта</a:t>
            </a:r>
            <a:r>
              <a:rPr lang="en-US" sz="57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”</a:t>
            </a:r>
            <a:r>
              <a:rPr lang="uk-UA" sz="57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uk-UA" sz="57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endParaRPr lang="uk-UA" sz="5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617593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 smtClean="0"/>
              <a:t>Підготував:</a:t>
            </a:r>
          </a:p>
          <a:p>
            <a:r>
              <a:rPr lang="uk-UA" dirty="0" smtClean="0"/>
              <a:t>Учень 10-А класу</a:t>
            </a:r>
          </a:p>
          <a:p>
            <a:r>
              <a:rPr lang="uk-UA" dirty="0" smtClean="0"/>
              <a:t>ЗОШ №25 м. Луцька</a:t>
            </a:r>
          </a:p>
          <a:p>
            <a:r>
              <a:rPr lang="uk-UA" dirty="0" smtClean="0"/>
              <a:t>Матвійчук Роман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297874">
            <a:off x="1283728" y="3223144"/>
            <a:ext cx="2113051" cy="222746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Crazy_Frog_-_Popcorn_[mp3.shmidt.net]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4072924764"/>
      </p:ext>
    </p:extLst>
  </p:cSld>
  <p:clrMapOvr>
    <a:masterClrMapping/>
  </p:clrMapOvr>
  <p:transition advTm="117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50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logo_b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3" y="2579688"/>
            <a:ext cx="8929687" cy="427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5073650"/>
          </a:xfrm>
        </p:spPr>
        <p:txBody>
          <a:bodyPr/>
          <a:lstStyle/>
          <a:p>
            <a:pPr>
              <a:buFontTx/>
              <a:buNone/>
            </a:pPr>
            <a:r>
              <a:rPr lang="uk-UA" sz="2000" dirty="0">
                <a:latin typeface="Georgia" pitchFamily="18" charset="0"/>
              </a:rPr>
              <a:t>             Електронна пошта (нарівні з новинними групами </a:t>
            </a:r>
            <a:r>
              <a:rPr lang="uk-UA" sz="2000" dirty="0" err="1">
                <a:solidFill>
                  <a:srgbClr val="CC3300"/>
                </a:solidFill>
                <a:latin typeface="Georgia" pitchFamily="18" charset="0"/>
              </a:rPr>
              <a:t>usenet</a:t>
            </a:r>
            <a:r>
              <a:rPr lang="uk-UA" sz="2000" dirty="0">
                <a:latin typeface="Georgia" pitchFamily="18" charset="0"/>
              </a:rPr>
              <a:t>), у міру зростання популярності почала використовуватися для розсилки </a:t>
            </a:r>
            <a:r>
              <a:rPr lang="uk-UA" sz="2000" dirty="0">
                <a:solidFill>
                  <a:srgbClr val="CC3300"/>
                </a:solidFill>
                <a:latin typeface="Georgia" pitchFamily="18" charset="0"/>
              </a:rPr>
              <a:t>незапрошених рекламних повідомлень</a:t>
            </a:r>
            <a:r>
              <a:rPr lang="uk-UA" sz="2000" dirty="0">
                <a:latin typeface="Georgia" pitchFamily="18" charset="0"/>
              </a:rPr>
              <a:t>, аналогічно тому, як розкидаються рекламні брошури в звичайні поштові скриньки</a:t>
            </a:r>
            <a:r>
              <a:rPr lang="ru-RU" dirty="0"/>
              <a:t>. </a:t>
            </a:r>
            <a:r>
              <a:rPr lang="uk-UA" sz="2000" dirty="0">
                <a:latin typeface="Georgia" pitchFamily="18" charset="0"/>
              </a:rPr>
              <a:t>У міру посилення заборони на розміщення реклами, повідомлення розділилися на </a:t>
            </a:r>
            <a:r>
              <a:rPr lang="uk-UA" sz="2000" b="1" dirty="0">
                <a:solidFill>
                  <a:srgbClr val="CC3300"/>
                </a:solidFill>
                <a:latin typeface="Georgia" pitchFamily="18" charset="0"/>
              </a:rPr>
              <a:t>легітимні розсилки</a:t>
            </a:r>
            <a:r>
              <a:rPr lang="uk-UA" sz="2000" dirty="0">
                <a:latin typeface="Georgia" pitchFamily="18" charset="0"/>
              </a:rPr>
              <a:t> (на які зазвичай підписується користувач і від яких він може відмовитися в будь-який момент) і </a:t>
            </a:r>
            <a:r>
              <a:rPr lang="uk-UA" sz="2000" b="1" dirty="0">
                <a:solidFill>
                  <a:srgbClr val="CC3300"/>
                </a:solidFill>
                <a:latin typeface="Georgia" pitchFamily="18" charset="0"/>
              </a:rPr>
              <a:t>нелегітимні</a:t>
            </a:r>
            <a:r>
              <a:rPr lang="uk-UA" sz="2000" dirty="0">
                <a:latin typeface="Georgia" pitchFamily="18" charset="0"/>
              </a:rPr>
              <a:t> (власне і звані спамом).</a:t>
            </a:r>
          </a:p>
          <a:p>
            <a:pPr>
              <a:buFontTx/>
              <a:buNone/>
            </a:pPr>
            <a:r>
              <a:rPr lang="uk-UA" sz="2000" dirty="0">
                <a:latin typeface="Georgia" pitchFamily="18" charset="0"/>
              </a:rPr>
              <a:t>           Для розсилки </a:t>
            </a:r>
            <a:r>
              <a:rPr lang="uk-UA" sz="2000" b="1" dirty="0">
                <a:solidFill>
                  <a:srgbClr val="CC3300"/>
                </a:solidFill>
                <a:latin typeface="Georgia" pitchFamily="18" charset="0"/>
              </a:rPr>
              <a:t>спаму </a:t>
            </a:r>
            <a:r>
              <a:rPr lang="uk-UA" sz="2000" dirty="0">
                <a:latin typeface="Georgia" pitchFamily="18" charset="0"/>
              </a:rPr>
              <a:t>зараз активно використовуються всі можливі технічні хитрощі (відкриті релеї, </a:t>
            </a:r>
            <a:r>
              <a:rPr lang="uk-UA" sz="2000" dirty="0" err="1">
                <a:latin typeface="Georgia" pitchFamily="18" charset="0"/>
              </a:rPr>
              <a:t>ботнети</a:t>
            </a:r>
            <a:r>
              <a:rPr lang="uk-UA" sz="2000" dirty="0">
                <a:latin typeface="Georgia" pitchFamily="18" charset="0"/>
              </a:rPr>
              <a:t>, підроблені повідомлення про неможливість доставки, </a:t>
            </a:r>
            <a:r>
              <a:rPr lang="uk-UA" sz="2000" dirty="0" err="1">
                <a:latin typeface="Georgia" pitchFamily="18" charset="0"/>
              </a:rPr>
              <a:t>проксі-сервери</a:t>
            </a:r>
            <a:r>
              <a:rPr lang="uk-UA" sz="2000" dirty="0">
                <a:latin typeface="Georgia" pitchFamily="18" charset="0"/>
              </a:rPr>
              <a:t>, сервери безкоштовної пошти, допускають автоматизацію відправки пошти). </a:t>
            </a:r>
          </a:p>
        </p:txBody>
      </p:sp>
      <p:sp>
        <p:nvSpPr>
          <p:cNvPr id="9223" name="AutoShape 7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Спам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</a:t>
            </a:r>
            <a:r>
              <a:rPr lang="uk-UA" i="1" u="sng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i="1" u="sng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</a:br>
            <a:endParaRPr lang="uk-UA" i="1" u="sng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6411" y="116632"/>
            <a:ext cx="3068277" cy="139033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246846320"/>
      </p:ext>
    </p:extLst>
  </p:cSld>
  <p:clrMapOvr>
    <a:masterClrMapping/>
  </p:clrMapOvr>
  <p:transition advTm="34181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419872" y="1268760"/>
            <a:ext cx="5266928" cy="511256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uk-UA" sz="2800" dirty="0">
                <a:latin typeface="Georgia" pitchFamily="18" charset="0"/>
              </a:rPr>
              <a:t>Обсяг </a:t>
            </a:r>
            <a:r>
              <a:rPr lang="uk-UA" sz="2800" b="1" dirty="0">
                <a:solidFill>
                  <a:srgbClr val="CC3300"/>
                </a:solidFill>
                <a:latin typeface="Georgia" pitchFamily="18" charset="0"/>
              </a:rPr>
              <a:t>спаму</a:t>
            </a:r>
            <a:r>
              <a:rPr lang="uk-UA" sz="2800" dirty="0">
                <a:latin typeface="Georgia" pitchFamily="18" charset="0"/>
              </a:rPr>
              <a:t> складає 80% від загальної поштового листування (тобто перевищує обсяг корисної поштового навантаження в 5 разів). 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sz="2800" dirty="0">
                <a:latin typeface="Georgia" pitchFamily="18" charset="0"/>
              </a:rPr>
              <a:t>             Для боротьби зі </a:t>
            </a:r>
            <a:r>
              <a:rPr lang="uk-UA" sz="2800" b="1" dirty="0">
                <a:solidFill>
                  <a:srgbClr val="CC3300"/>
                </a:solidFill>
                <a:latin typeface="Georgia" pitchFamily="18" charset="0"/>
              </a:rPr>
              <a:t>спамом </a:t>
            </a:r>
            <a:r>
              <a:rPr lang="uk-UA" sz="2800" dirty="0">
                <a:latin typeface="Georgia" pitchFamily="18" charset="0"/>
              </a:rPr>
              <a:t>були розроблені різні механізми (чорні списки відправників, сірі списки, потребують повторного звернення поштового сервера для відправки, контекстні фільтри). 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Спам </a:t>
            </a:r>
            <a:r>
              <a:rPr lang="uk-UA" dirty="0"/>
              <a:t>!!!</a:t>
            </a:r>
            <a:br>
              <a:rPr lang="uk-UA" dirty="0"/>
            </a:b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871" y="1556792"/>
            <a:ext cx="3388002" cy="34110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186611892"/>
      </p:ext>
    </p:extLst>
  </p:cSld>
  <p:clrMapOvr>
    <a:masterClrMapping/>
  </p:clrMapOvr>
  <p:transition advTm="18456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4894" name="Group 6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2218466595"/>
              </p:ext>
            </p:extLst>
          </p:nvPr>
        </p:nvGraphicFramePr>
        <p:xfrm>
          <a:off x="0" y="1"/>
          <a:ext cx="9144000" cy="6858000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3598863"/>
                <a:gridCol w="5545137"/>
              </a:tblGrid>
              <a:tr h="6206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CC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699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:) </a:t>
                      </a:r>
                      <a:r>
                        <a:rPr kumimoji="0" 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або</a:t>
                      </a: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:-)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Посмішка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ru-RU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задоволення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або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жарт</a:t>
                      </a: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6268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:( </a:t>
                      </a:r>
                      <a:r>
                        <a:rPr kumimoji="0" lang="ru-RU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або</a:t>
                      </a: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:-(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Незадоволення або сум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098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;-)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Підморгування</a:t>
                      </a: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40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:-|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Вагання або байдужість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2284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:-o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Здивування або стурбованість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94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:-x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Мовчання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55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:-p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Показування язика (жартівливе)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94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:-D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Сміх</a:t>
                      </a: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Forte" pitchFamily="66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04888" name="WordArt 56"/>
          <p:cNvSpPr>
            <a:spLocks noChangeArrowheads="1" noChangeShapeType="1" noTextEdit="1"/>
          </p:cNvSpPr>
          <p:nvPr/>
        </p:nvSpPr>
        <p:spPr bwMode="auto">
          <a:xfrm>
            <a:off x="468313" y="514927"/>
            <a:ext cx="2447925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774799"/>
              </a:avLst>
            </a:prstTxWarp>
          </a:bodyPr>
          <a:lstStyle/>
          <a:p>
            <a:pPr algn="ctr"/>
            <a:r>
              <a:rPr lang="uk-UA" sz="3600" b="1" i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CCFF"/>
                </a:solidFill>
                <a:latin typeface="Arial"/>
                <a:cs typeface="Arial"/>
              </a:rPr>
              <a:t>Смайлик</a:t>
            </a:r>
            <a:endParaRPr lang="uk-UA" sz="3600" b="1" i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CCFF"/>
              </a:solidFill>
              <a:latin typeface="Arial"/>
              <a:cs typeface="Arial"/>
            </a:endParaRPr>
          </a:p>
        </p:txBody>
      </p:sp>
      <p:sp>
        <p:nvSpPr>
          <p:cNvPr id="504889" name="WordArt 57"/>
          <p:cNvSpPr>
            <a:spLocks noChangeArrowheads="1" noChangeShapeType="1" noTextEdit="1"/>
          </p:cNvSpPr>
          <p:nvPr/>
        </p:nvSpPr>
        <p:spPr bwMode="auto">
          <a:xfrm>
            <a:off x="4787900" y="620713"/>
            <a:ext cx="2663825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uk-UA" sz="3600" b="1" i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CCFF"/>
                </a:solidFill>
              </a:rPr>
              <a:t>Значення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62836294"/>
      </p:ext>
    </p:extLst>
  </p:cSld>
  <p:clrMapOvr>
    <a:masterClrMapping/>
  </p:clrMapOvr>
  <p:transition advTm="15303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048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048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04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04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4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4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048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048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04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04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4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4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4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4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4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4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88" grpId="0" animBg="1"/>
      <p:bldP spid="5048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07193" y="404664"/>
            <a:ext cx="75296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Електронна</a:t>
            </a:r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пошта</a:t>
            </a:r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7" name="Picture 10" descr="1em03c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489325"/>
            <a:ext cx="2089150" cy="156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logo_b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060575"/>
            <a:ext cx="6769100" cy="303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2349500"/>
            <a:ext cx="252095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0" descr="1em03c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95613" y="3641725"/>
            <a:ext cx="2089150" cy="156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802955" y="5445224"/>
            <a:ext cx="750874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ЦЕ СУЧАСНО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r>
              <a:rPr lang="uk-UA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МОДНО ТА ПРОСТО </a:t>
            </a:r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КРУТО </a:t>
            </a:r>
            <a:r>
              <a:rPr lang="uk-UA" sz="3600" dirty="0" smtClean="0">
                <a:solidFill>
                  <a:srgbClr val="FF0000"/>
                </a:solidFill>
              </a:rPr>
              <a:t>!!!</a:t>
            </a:r>
            <a:endParaRPr lang="uk-UA" sz="3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72634609"/>
      </p:ext>
    </p:extLst>
  </p:cSld>
  <p:clrMapOvr>
    <a:masterClrMapping/>
  </p:clrMapOvr>
  <p:transition advTm="11653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96426514"/>
              </p:ext>
            </p:extLst>
          </p:nvPr>
        </p:nvGraphicFramePr>
        <p:xfrm>
          <a:off x="539552" y="14847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553961927"/>
      </p:ext>
    </p:extLst>
  </p:cSld>
  <p:clrMapOvr>
    <a:masterClrMapping/>
  </p:clrMapOvr>
  <p:transition advTm="2933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196712">
            <a:off x="6289558" y="3986185"/>
            <a:ext cx="2057400" cy="2057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Електронна пошта.</a:t>
            </a:r>
          </a:p>
          <a:p>
            <a:r>
              <a:rPr lang="ru-RU" dirty="0" err="1" smtClean="0"/>
              <a:t>Поштов</a:t>
            </a:r>
            <a:r>
              <a:rPr lang="uk-UA" dirty="0" smtClean="0"/>
              <a:t>і розсилання.</a:t>
            </a:r>
          </a:p>
          <a:p>
            <a:r>
              <a:rPr lang="uk-UA" dirty="0" smtClean="0"/>
              <a:t>Призначення </a:t>
            </a:r>
            <a:r>
              <a:rPr lang="en-US" dirty="0" smtClean="0"/>
              <a:t>E-mail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скриньки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пошти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Етикет</a:t>
            </a:r>
            <a:r>
              <a:rPr lang="ru-RU" dirty="0" smtClean="0"/>
              <a:t> в </a:t>
            </a:r>
            <a:r>
              <a:rPr lang="ru-RU" dirty="0" err="1" smtClean="0"/>
              <a:t>електронному</a:t>
            </a:r>
            <a:r>
              <a:rPr lang="ru-RU" dirty="0" smtClean="0"/>
              <a:t> </a:t>
            </a:r>
            <a:r>
              <a:rPr lang="ru-RU" dirty="0" err="1" smtClean="0"/>
              <a:t>спілкуванні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Спам </a:t>
            </a:r>
            <a:r>
              <a:rPr lang="uk-UA" dirty="0" smtClean="0"/>
              <a:t>!!!</a:t>
            </a:r>
          </a:p>
          <a:p>
            <a:r>
              <a:rPr lang="uk-UA" dirty="0" err="1" smtClean="0"/>
              <a:t>Смайлики</a:t>
            </a:r>
            <a:r>
              <a:rPr lang="uk-UA" dirty="0" smtClean="0"/>
              <a:t> </a:t>
            </a:r>
            <a:r>
              <a:rPr lang="uk-UA" dirty="0" smtClean="0">
                <a:sym typeface="Wingdings" pitchFamily="2" charset="2"/>
              </a:rPr>
              <a:t></a:t>
            </a:r>
          </a:p>
          <a:p>
            <a:r>
              <a:rPr lang="uk-UA" dirty="0" err="1" smtClean="0">
                <a:sym typeface="Wingdings" pitchFamily="2" charset="2"/>
              </a:rPr>
              <a:t>Заключення</a:t>
            </a:r>
            <a:r>
              <a:rPr lang="uk-UA" dirty="0" smtClean="0">
                <a:sym typeface="Wingdings" pitchFamily="2" charset="2"/>
              </a:rPr>
              <a:t>.</a:t>
            </a:r>
            <a:endParaRPr lang="uk-UA" dirty="0" smtClean="0"/>
          </a:p>
          <a:p>
            <a:endParaRPr lang="ru-RU" dirty="0" smtClean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Зміст</a:t>
            </a: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10014680"/>
      </p:ext>
    </p:extLst>
  </p:cSld>
  <p:clrMapOvr>
    <a:masterClrMapping/>
  </p:clrMapOvr>
  <p:transition advTm="33197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803655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Georgia" pitchFamily="18" charset="0"/>
              </a:rPr>
              <a:t> </a:t>
            </a:r>
            <a:r>
              <a:rPr lang="uk-UA" sz="2400" b="1" dirty="0" smtClean="0">
                <a:latin typeface="Georgia" pitchFamily="18" charset="0"/>
              </a:rPr>
              <a:t>Технологія </a:t>
            </a:r>
            <a:r>
              <a:rPr lang="uk-UA" sz="2400" b="1" dirty="0">
                <a:latin typeface="Georgia" pitchFamily="18" charset="0"/>
              </a:rPr>
              <a:t>і надані нею послуги з пересилки і отримання електронних повідомлень </a:t>
            </a:r>
            <a:r>
              <a:rPr lang="uk-UA" sz="2400" b="1" dirty="0" smtClean="0">
                <a:latin typeface="Georgia" pitchFamily="18" charset="0"/>
              </a:rPr>
              <a:t> по </a:t>
            </a:r>
            <a:r>
              <a:rPr lang="uk-UA" sz="2400" b="1" dirty="0">
                <a:latin typeface="Georgia" pitchFamily="18" charset="0"/>
              </a:rPr>
              <a:t>розподіленої (у тому числі глобальної) комп'ютерної мережі. 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Електронна </a:t>
            </a:r>
            <a:r>
              <a:rPr lang="uk-UA" dirty="0" smtClean="0"/>
              <a:t>пошта</a:t>
            </a:r>
            <a:br>
              <a:rPr lang="uk-UA" dirty="0" smtClean="0"/>
            </a:br>
            <a:r>
              <a:rPr lang="ru-RU" sz="2000" dirty="0"/>
              <a:t> (англ. </a:t>
            </a:r>
            <a:r>
              <a:rPr lang="uk-UA" sz="2000" i="1" dirty="0" err="1"/>
              <a:t>email</a:t>
            </a:r>
            <a:r>
              <a:rPr lang="uk-UA" sz="2000" i="1" dirty="0"/>
              <a:t>, e-</a:t>
            </a:r>
            <a:r>
              <a:rPr lang="uk-UA" sz="2000" i="1" dirty="0" err="1"/>
              <a:t>mail</a:t>
            </a:r>
            <a:r>
              <a:rPr lang="ru-RU" sz="2000" dirty="0"/>
              <a:t>, от англ. </a:t>
            </a:r>
            <a:r>
              <a:rPr lang="uk-UA" sz="2000" i="1" dirty="0" err="1"/>
              <a:t>electronic</a:t>
            </a:r>
            <a:r>
              <a:rPr lang="uk-UA" sz="2000" i="1" dirty="0"/>
              <a:t> </a:t>
            </a:r>
            <a:r>
              <a:rPr lang="uk-UA" sz="2000" i="1" dirty="0" err="1"/>
              <a:t>mail</a:t>
            </a:r>
            <a:r>
              <a:rPr lang="ru-RU" sz="2000" dirty="0"/>
              <a:t>) </a:t>
            </a:r>
            <a:endParaRPr lang="uk-UA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3645024"/>
            <a:ext cx="777686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sz="2400" dirty="0" smtClean="0">
                <a:latin typeface="Georgia" pitchFamily="18" charset="0"/>
              </a:rPr>
              <a:t> </a:t>
            </a:r>
            <a:r>
              <a:rPr lang="uk-UA" sz="2000" b="1" dirty="0" smtClean="0">
                <a:latin typeface="Georgia" pitchFamily="18" charset="0"/>
              </a:rPr>
              <a:t>Основною відмінністю від інших систем передачі повідомлень (наприклад, служб миттєвих повідомлень) є можливість відкладеної доставки і розвинена (і заплутана через тривалого часу розвитку) система взаємодії між незалежними поштовими серверами.</a:t>
            </a:r>
            <a:endParaRPr lang="uk-UA" sz="2000" dirty="0"/>
          </a:p>
        </p:txBody>
      </p:sp>
      <p:pic>
        <p:nvPicPr>
          <p:cNvPr id="5" name="Picture 8" descr="f132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558758"/>
            <a:ext cx="1320800" cy="115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675432058"/>
      </p:ext>
    </p:extLst>
  </p:cSld>
  <p:clrMapOvr>
    <a:masterClrMapping/>
  </p:clrMapOvr>
  <p:transition advTm="28344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699792" y="980728"/>
            <a:ext cx="6275040" cy="5400600"/>
          </a:xfrm>
        </p:spPr>
        <p:txBody>
          <a:bodyPr>
            <a:normAutofit fontScale="70000" lnSpcReduction="20000"/>
          </a:bodyPr>
          <a:lstStyle/>
          <a:p>
            <a:pPr marL="109728" lvl="1" indent="0" algn="ctr">
              <a:spcBef>
                <a:spcPts val="400"/>
              </a:spcBef>
              <a:buSzPct val="68000"/>
              <a:buNone/>
            </a:pPr>
            <a:r>
              <a:rPr lang="uk-UA" sz="2100" b="1" dirty="0">
                <a:latin typeface="Georgia" pitchFamily="18" charset="0"/>
              </a:rPr>
              <a:t>Поштова система дозволяє організувати складні системи, засновані на пересилання пошти від одного до багатьох абонентам, це:</a:t>
            </a:r>
            <a:r>
              <a:rPr lang="uk-UA" sz="3100" dirty="0"/>
              <a:t> </a:t>
            </a:r>
          </a:p>
          <a:p>
            <a:pPr marL="109728" indent="0">
              <a:buNone/>
            </a:pPr>
            <a:endParaRPr lang="uk-UA" dirty="0" smtClean="0"/>
          </a:p>
          <a:p>
            <a:r>
              <a:rPr lang="uk-UA" b="1" dirty="0">
                <a:solidFill>
                  <a:schemeClr val="accent2"/>
                </a:solidFill>
              </a:rPr>
              <a:t>Поштові розсилки</a:t>
            </a:r>
            <a:r>
              <a:rPr lang="uk-UA" b="1" dirty="0"/>
              <a:t> - лист від однієї адреси з однаковим (або змінним по шаблону) вмістом, що розсилаються передплатникам розсилки. </a:t>
            </a:r>
          </a:p>
          <a:p>
            <a:r>
              <a:rPr lang="uk-UA" b="1" dirty="0"/>
              <a:t>      Технічно може бути організоване як відправка безлічі листів </a:t>
            </a:r>
            <a:r>
              <a:rPr lang="uk-UA" b="1" dirty="0" smtClean="0"/>
              <a:t>або </a:t>
            </a:r>
            <a:r>
              <a:rPr lang="uk-UA" b="1" dirty="0"/>
              <a:t>як відправка листа з безліччю </a:t>
            </a:r>
            <a:r>
              <a:rPr lang="uk-UA" b="1" dirty="0" smtClean="0"/>
              <a:t>отримувачів </a:t>
            </a:r>
            <a:r>
              <a:rPr lang="uk-UA" b="1" dirty="0"/>
              <a:t>(у полях TO, CC, BCC). </a:t>
            </a:r>
          </a:p>
          <a:p>
            <a:r>
              <a:rPr lang="uk-UA" b="1" dirty="0"/>
              <a:t>        Для управління великими поштовими розсилками (більше 10-50 абонентів) використовуються спеціалізовані програми (наприклад, </a:t>
            </a:r>
            <a:r>
              <a:rPr lang="uk-UA" b="1" dirty="0" err="1"/>
              <a:t>mailman</a:t>
            </a:r>
            <a:r>
              <a:rPr lang="uk-UA" b="1" dirty="0"/>
              <a:t>). </a:t>
            </a:r>
          </a:p>
          <a:p>
            <a:r>
              <a:rPr lang="uk-UA" b="1" dirty="0"/>
              <a:t>      Правильно організована поштова розсилка повинна контролювати повернення листів (повідомлення про неможливість доставити лист) з виключенням недоступних адресатів зі списку розсилки, дозволяти передплатникам відписуватися від </a:t>
            </a:r>
            <a:r>
              <a:rPr lang="uk-UA" b="1" dirty="0">
                <a:solidFill>
                  <a:schemeClr val="accent2"/>
                </a:solidFill>
              </a:rPr>
              <a:t>розсилок</a:t>
            </a:r>
            <a:r>
              <a:rPr lang="uk-UA" b="1" dirty="0"/>
              <a:t>. </a:t>
            </a:r>
          </a:p>
          <a:p>
            <a:pPr marL="109728" indent="0">
              <a:buNone/>
            </a:pP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883599"/>
          </a:xfrm>
        </p:spPr>
        <p:txBody>
          <a:bodyPr/>
          <a:lstStyle/>
          <a:p>
            <a:pPr algn="ctr"/>
            <a:r>
              <a:rPr lang="uk-UA" dirty="0" smtClean="0"/>
              <a:t>Поштові розсилання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179512" y="2060848"/>
            <a:ext cx="2674105" cy="32403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367077834"/>
      </p:ext>
    </p:extLst>
  </p:cSld>
  <p:clrMapOvr>
    <a:masterClrMapping/>
  </p:clrMapOvr>
  <p:transition advTm="46115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logo_b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3" y="2579688"/>
            <a:ext cx="8929687" cy="427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 b="1" dirty="0">
                <a:latin typeface="Georgia" pitchFamily="18" charset="0"/>
              </a:rPr>
              <a:t>           </a:t>
            </a:r>
            <a:r>
              <a:rPr lang="uk-UA" sz="2000" b="1" dirty="0">
                <a:latin typeface="Georgia" pitchFamily="18" charset="0"/>
              </a:rPr>
              <a:t>Для управління поштовими розсилками використовуються </a:t>
            </a:r>
            <a:r>
              <a:rPr lang="uk-UA" sz="2000" b="1" dirty="0">
                <a:solidFill>
                  <a:srgbClr val="CC3300"/>
                </a:solidFill>
                <a:latin typeface="Georgia" pitchFamily="18" charset="0"/>
              </a:rPr>
              <a:t>менеджери поштових розсилок</a:t>
            </a:r>
            <a:r>
              <a:rPr lang="uk-UA" sz="2000" b="1" dirty="0">
                <a:latin typeface="Georgia" pitchFamily="18" charset="0"/>
              </a:rPr>
              <a:t>. 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sz="2000" b="1" dirty="0">
                <a:latin typeface="Georgia" pitchFamily="18" charset="0"/>
              </a:rPr>
              <a:t>             Крім ведення </a:t>
            </a:r>
            <a:r>
              <a:rPr lang="uk-UA" sz="2000" b="1" dirty="0">
                <a:solidFill>
                  <a:srgbClr val="CC3300"/>
                </a:solidFill>
                <a:latin typeface="Georgia" pitchFamily="18" charset="0"/>
              </a:rPr>
              <a:t>списку адрес</a:t>
            </a:r>
            <a:r>
              <a:rPr lang="uk-UA" sz="2000" b="1" dirty="0">
                <a:latin typeface="Georgia" pitchFamily="18" charset="0"/>
              </a:rPr>
              <a:t> і виконання відсилання заданого повідомлення вони забезпечують фільтрацію листів, можливості </a:t>
            </a:r>
            <a:r>
              <a:rPr lang="uk-UA" sz="2000" b="1" dirty="0" err="1">
                <a:latin typeface="Georgia" pitchFamily="18" charset="0"/>
              </a:rPr>
              <a:t>премодерації</a:t>
            </a:r>
            <a:r>
              <a:rPr lang="uk-UA" sz="2000" b="1" dirty="0">
                <a:latin typeface="Georgia" pitchFamily="18" charset="0"/>
              </a:rPr>
              <a:t> листів перед приміщенням до розсилки, ведення архівів, управління підпискою / відпискою, розсилку дайджестів (стислого вмісту) замість всього обсягу розсилки.</a:t>
            </a:r>
            <a:br>
              <a:rPr lang="uk-UA" sz="2000" b="1" dirty="0">
                <a:latin typeface="Georgia" pitchFamily="18" charset="0"/>
              </a:rPr>
            </a:br>
            <a:endParaRPr lang="uk-UA" sz="2000" b="1" dirty="0">
              <a:latin typeface="Georgia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sz="2000" b="1" dirty="0">
                <a:latin typeface="Georgia" pitchFamily="18" charset="0"/>
              </a:rPr>
              <a:t>          Приклади програм управління розсилками:</a:t>
            </a:r>
            <a:br>
              <a:rPr lang="uk-UA" sz="2000" b="1" dirty="0">
                <a:latin typeface="Georgia" pitchFamily="18" charset="0"/>
              </a:rPr>
            </a:br>
            <a:r>
              <a:rPr lang="uk-UA" sz="2400" b="1" i="1" dirty="0" err="1">
                <a:solidFill>
                  <a:schemeClr val="accent2"/>
                </a:solidFill>
                <a:latin typeface="Georgia" pitchFamily="18" charset="0"/>
              </a:rPr>
              <a:t>mailman</a:t>
            </a:r>
            <a:r>
              <a:rPr lang="uk-UA" sz="2400" b="1" i="1" dirty="0">
                <a:solidFill>
                  <a:schemeClr val="accent2"/>
                </a:solidFill>
                <a:latin typeface="Georgia" pitchFamily="18" charset="0"/>
              </a:rPr>
              <a:t/>
            </a:r>
            <a:br>
              <a:rPr lang="uk-UA" sz="2400" b="1" i="1" dirty="0">
                <a:solidFill>
                  <a:schemeClr val="accent2"/>
                </a:solidFill>
                <a:latin typeface="Georgia" pitchFamily="18" charset="0"/>
              </a:rPr>
            </a:br>
            <a:r>
              <a:rPr lang="uk-UA" sz="2400" b="1" i="1" dirty="0" err="1">
                <a:solidFill>
                  <a:schemeClr val="accent2"/>
                </a:solidFill>
                <a:latin typeface="Georgia" pitchFamily="18" charset="0"/>
              </a:rPr>
              <a:t>Sympa</a:t>
            </a:r>
            <a:r>
              <a:rPr lang="uk-UA" sz="2400" b="1" i="1" dirty="0">
                <a:solidFill>
                  <a:schemeClr val="accent2"/>
                </a:solidFill>
                <a:latin typeface="Georgia" pitchFamily="18" charset="0"/>
              </a:rPr>
              <a:t/>
            </a:r>
            <a:br>
              <a:rPr lang="uk-UA" sz="2400" b="1" i="1" dirty="0">
                <a:solidFill>
                  <a:schemeClr val="accent2"/>
                </a:solidFill>
                <a:latin typeface="Georgia" pitchFamily="18" charset="0"/>
              </a:rPr>
            </a:br>
            <a:r>
              <a:rPr lang="uk-UA" sz="2400" b="1" i="1" dirty="0" err="1">
                <a:solidFill>
                  <a:schemeClr val="accent2"/>
                </a:solidFill>
                <a:latin typeface="Georgia" pitchFamily="18" charset="0"/>
              </a:rPr>
              <a:t>Majordomo</a:t>
            </a:r>
            <a:r>
              <a:rPr lang="uk-UA" sz="2400" b="1" i="1" dirty="0">
                <a:solidFill>
                  <a:schemeClr val="accent2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8198" name="Picture 6" descr="email004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4875" y="5013325"/>
            <a:ext cx="1144588" cy="1511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2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883599"/>
          </a:xfrm>
        </p:spPr>
        <p:txBody>
          <a:bodyPr/>
          <a:lstStyle/>
          <a:p>
            <a:pPr algn="ctr"/>
            <a:r>
              <a:rPr lang="uk-UA" dirty="0" smtClean="0"/>
              <a:t>Поштові розсилання</a:t>
            </a: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76543133"/>
      </p:ext>
    </p:extLst>
  </p:cSld>
  <p:clrMapOvr>
    <a:masterClrMapping/>
  </p:clrMapOvr>
  <p:transition advTm="30982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Wingdings" pitchFamily="2" charset="2"/>
              <a:buChar char="q"/>
            </a:pP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Електронною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поштою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можна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надсилати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не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лише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текстові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повідомлення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, </a:t>
            </a:r>
            <a:r>
              <a:rPr lang="ru-RU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але 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й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документи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,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графіку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, </a:t>
            </a:r>
            <a:r>
              <a:rPr lang="ru-RU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аудіо</a:t>
            </a:r>
            <a:r>
              <a:rPr lang="ru-RU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-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, </a:t>
            </a:r>
            <a:r>
              <a:rPr lang="ru-RU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відеофайли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, </a:t>
            </a:r>
            <a:r>
              <a:rPr lang="ru-RU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програми</a:t>
            </a:r>
            <a:r>
              <a:rPr lang="ru-RU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sz="28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тощо</a:t>
            </a:r>
            <a:r>
              <a:rPr lang="ru-RU" sz="28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. </a:t>
            </a:r>
            <a:r>
              <a:rPr lang="ru-RU" sz="2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 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Електронна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пошта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дуже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корисна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якщо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немає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повноцінного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доступу (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on-line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)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до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Інтернету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. Через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електронну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пошту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можна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отримати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послуги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сервісних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Forte" pitchFamily="66" charset="0"/>
              </a:rPr>
              <a:t> мереж.  </a:t>
            </a:r>
          </a:p>
          <a:p>
            <a:pPr>
              <a:buFont typeface="Wingdings" pitchFamily="2" charset="2"/>
              <a:buChar char="ü"/>
            </a:pP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Призначення </a:t>
            </a:r>
            <a:r>
              <a:rPr lang="en-US" dirty="0"/>
              <a:t>E-mail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297060899"/>
      </p:ext>
    </p:extLst>
  </p:cSld>
  <p:clrMapOvr>
    <a:masterClrMapping/>
  </p:clrMapOvr>
  <p:transition advTm="1514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1" name="Picture 7" descr="logo_b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3" y="2579688"/>
            <a:ext cx="8929687" cy="427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042988" y="1268413"/>
            <a:ext cx="7416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Зайти 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на сервер, який надає послуги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e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mail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buFont typeface="Wingdings" pitchFamily="2" charset="2"/>
              <a:buNone/>
            </a:pP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Обрати 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реєстрацію.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endParaRPr lang="uk-UA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Прочитати 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та погодитись з “</a:t>
            </a:r>
            <a:r>
              <a:rPr lang="uk-UA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Соглашением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об </a:t>
            </a:r>
            <a:r>
              <a:rPr lang="uk-UA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использовании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”: </a:t>
            </a: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Я </a:t>
            </a:r>
            <a:r>
              <a:rPr lang="uk-UA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принимаю</a:t>
            </a: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uk-UA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условия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endParaRPr lang="uk-UA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Заповнити 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реєстраційний лист. </a:t>
            </a:r>
            <a:r>
              <a:rPr lang="uk-UA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Зарегестрироваться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endParaRPr lang="uk-UA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Якщо </a:t>
            </a: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зареєструвались, то </a:t>
            </a:r>
            <a:r>
              <a:rPr lang="uk-UA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Вход</a:t>
            </a: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в систему</a:t>
            </a:r>
            <a:r>
              <a:rPr lang="ru-RU" sz="2400" dirty="0">
                <a:latin typeface="Georgia" pitchFamily="18" charset="0"/>
              </a:rPr>
              <a:t> </a:t>
            </a:r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mtClean="0"/>
              <a:t>Етапи створення скриньки</a:t>
            </a:r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73484798"/>
      </p:ext>
    </p:extLst>
  </p:cSld>
  <p:clrMapOvr>
    <a:masterClrMapping/>
  </p:clrMapOvr>
  <p:transition advTm="23571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пошти</a:t>
            </a:r>
            <a:endParaRPr lang="uk-UA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11560" y="1916113"/>
            <a:ext cx="792088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uk-UA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Зручність</a:t>
            </a: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Швидкість,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Легкий доступ до новин,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Можливий вихід на форум, чат,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Реклама, гороскоп, інформація на всі смаки і потреби!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1628800"/>
            <a:ext cx="2395412" cy="192596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615197859"/>
      </p:ext>
    </p:extLst>
  </p:cSld>
  <p:clrMapOvr>
    <a:masterClrMapping/>
  </p:clrMapOvr>
  <p:transition advTm="29907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603856"/>
          </a:xfrm>
        </p:spPr>
        <p:txBody>
          <a:bodyPr>
            <a:normAutofit/>
          </a:bodyPr>
          <a:lstStyle/>
          <a:p>
            <a:r>
              <a:rPr lang="uk-UA" dirty="0" smtClean="0"/>
              <a:t>Будьте обережними з гумором та емоціями.</a:t>
            </a:r>
          </a:p>
          <a:p>
            <a:r>
              <a:rPr lang="uk-UA" dirty="0" smtClean="0"/>
              <a:t>Тема повідомлення має бути чіткою та зрозумілою.</a:t>
            </a:r>
          </a:p>
          <a:p>
            <a:r>
              <a:rPr lang="uk-UA" dirty="0" smtClean="0"/>
              <a:t>Намагайтеся писати короткі повідомлення.</a:t>
            </a:r>
          </a:p>
          <a:p>
            <a:r>
              <a:rPr lang="uk-UA" dirty="0" err="1" smtClean="0"/>
              <a:t>Неварто</a:t>
            </a:r>
            <a:r>
              <a:rPr lang="uk-UA" dirty="0" smtClean="0"/>
              <a:t> писати тільки ВЕЛИКИМИ БУКВАМИ.</a:t>
            </a:r>
          </a:p>
          <a:p>
            <a:r>
              <a:rPr lang="uk-UA" dirty="0" smtClean="0"/>
              <a:t>Уважно ставтесь до образливої та конфіденційної інформації.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err="1"/>
              <a:t>Етикет</a:t>
            </a:r>
            <a:r>
              <a:rPr lang="ru-RU" sz="3600" dirty="0"/>
              <a:t> в </a:t>
            </a:r>
            <a:r>
              <a:rPr lang="ru-RU" sz="3600" dirty="0" err="1"/>
              <a:t>електронному</a:t>
            </a:r>
            <a:r>
              <a:rPr lang="ru-RU" sz="3600" dirty="0"/>
              <a:t> </a:t>
            </a:r>
            <a:r>
              <a:rPr lang="ru-RU" sz="3600" dirty="0" err="1"/>
              <a:t>спілкуванні</a:t>
            </a:r>
            <a:endParaRPr lang="uk-UA" sz="3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4590656"/>
            <a:ext cx="3384376" cy="2106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351250977"/>
      </p:ext>
    </p:extLst>
  </p:cSld>
  <p:clrMapOvr>
    <a:masterClrMapping/>
  </p:clrMapOvr>
  <p:transition advTm="30405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3|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8|5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9|2.5|2.1|2|2.6|3|2.7|2.5|2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9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|3.2|8.7|6|7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3.9|1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4.6|2.4|3.9|3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4|3.2|2.3|2.5|3.5|3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8|4.2|3.9|3.8|5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2|15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214</TotalTime>
  <Words>516</Words>
  <Application>Microsoft Office PowerPoint</Application>
  <PresentationFormat>Экран (4:3)</PresentationFormat>
  <Paragraphs>89</Paragraphs>
  <Slides>14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“Електронна пошта” </vt:lpstr>
      <vt:lpstr>Зміст</vt:lpstr>
      <vt:lpstr>Електронна пошта  (англ. email, e-mail, от англ. electronic mail) </vt:lpstr>
      <vt:lpstr>Поштові розсилання</vt:lpstr>
      <vt:lpstr>Поштові розсилання</vt:lpstr>
      <vt:lpstr>Призначення E-mail</vt:lpstr>
      <vt:lpstr>Слайд 7</vt:lpstr>
      <vt:lpstr>Усі переваги електронної пошти</vt:lpstr>
      <vt:lpstr>Етикет в електронному спілкуванні</vt:lpstr>
      <vt:lpstr> Спам !!! </vt:lpstr>
      <vt:lpstr> Спам !!! 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“Електронна пошта”</dc:title>
  <dc:creator>Роман</dc:creator>
  <cp:lastModifiedBy>Роман</cp:lastModifiedBy>
  <cp:revision>22</cp:revision>
  <dcterms:created xsi:type="dcterms:W3CDTF">2013-02-23T12:56:12Z</dcterms:created>
  <dcterms:modified xsi:type="dcterms:W3CDTF">2013-02-23T16:33:37Z</dcterms:modified>
</cp:coreProperties>
</file>