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10-а</c:v>
                </c:pt>
                <c:pt idx="1">
                  <c:v>10-б</c:v>
                </c:pt>
                <c:pt idx="2">
                  <c:v>10-в</c:v>
                </c:pt>
                <c:pt idx="3">
                  <c:v>10-г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</c:v>
                </c:pt>
                <c:pt idx="1">
                  <c:v>5</c:v>
                </c:pt>
                <c:pt idx="2">
                  <c:v>15</c:v>
                </c:pt>
                <c:pt idx="3">
                  <c:v>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10-а</c:v>
                </c:pt>
                <c:pt idx="1">
                  <c:v>10-б</c:v>
                </c:pt>
                <c:pt idx="2">
                  <c:v>10-в</c:v>
                </c:pt>
                <c:pt idx="3">
                  <c:v>10-г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</c:v>
                </c:pt>
                <c:pt idx="1">
                  <c:v>10</c:v>
                </c:pt>
                <c:pt idx="2">
                  <c:v>10</c:v>
                </c:pt>
                <c:pt idx="3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10-а</c:v>
                </c:pt>
                <c:pt idx="1">
                  <c:v>10-б</c:v>
                </c:pt>
                <c:pt idx="2">
                  <c:v>10-в</c:v>
                </c:pt>
                <c:pt idx="3">
                  <c:v>10-г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</c:v>
                </c:pt>
                <c:pt idx="1">
                  <c:v>15</c:v>
                </c:pt>
                <c:pt idx="2">
                  <c:v>5</c:v>
                </c:pt>
                <c:pt idx="3">
                  <c:v>10</c:v>
                </c:pt>
              </c:numCache>
            </c:numRef>
          </c:val>
        </c:ser>
        <c:shape val="cylinder"/>
        <c:axId val="56390400"/>
        <c:axId val="64932864"/>
        <c:axId val="0"/>
      </c:bar3DChart>
      <c:catAx>
        <c:axId val="56390400"/>
        <c:scaling>
          <c:orientation val="minMax"/>
        </c:scaling>
        <c:axPos val="b"/>
        <c:tickLblPos val="nextTo"/>
        <c:crossAx val="64932864"/>
        <c:crosses val="autoZero"/>
        <c:auto val="1"/>
        <c:lblAlgn val="ctr"/>
        <c:lblOffset val="100"/>
      </c:catAx>
      <c:valAx>
        <c:axId val="64932864"/>
        <c:scaling>
          <c:orientation val="minMax"/>
        </c:scaling>
        <c:axPos val="l"/>
        <c:majorGridlines/>
        <c:numFmt formatCode="General" sourceLinked="1"/>
        <c:tickLblPos val="nextTo"/>
        <c:crossAx val="563904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radarChart>
        <c:radarStyle val="fill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numRef>
              <c:f>Лист1!$A$2:$A$6</c:f>
              <c:numCache>
                <c:formatCode>dd/mm/yyyy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Лист1!$A$2:$A$6</c:f>
              <c:numCache>
                <c:formatCode>dd/mm/yyyy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</c:ser>
        <c:axId val="72377856"/>
        <c:axId val="73197056"/>
      </c:radarChart>
      <c:catAx>
        <c:axId val="72377856"/>
        <c:scaling>
          <c:orientation val="minMax"/>
        </c:scaling>
        <c:axPos val="b"/>
        <c:majorGridlines/>
        <c:numFmt formatCode="dd/mm/yyyy" sourceLinked="1"/>
        <c:tickLblPos val="nextTo"/>
        <c:crossAx val="73197056"/>
        <c:crosses val="autoZero"/>
        <c:auto val="1"/>
        <c:lblAlgn val="ctr"/>
        <c:lblOffset val="100"/>
      </c:catAx>
      <c:valAx>
        <c:axId val="73197056"/>
        <c:scaling>
          <c:orientation val="minMax"/>
        </c:scaling>
        <c:axPos val="l"/>
        <c:majorGridlines/>
        <c:numFmt formatCode="General" sourceLinked="1"/>
        <c:majorTickMark val="cross"/>
        <c:tickLblPos val="nextTo"/>
        <c:crossAx val="723778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/>
      <c:line3D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61863424"/>
        <c:axId val="64914560"/>
        <c:axId val="61027200"/>
      </c:line3DChart>
      <c:catAx>
        <c:axId val="61863424"/>
        <c:scaling>
          <c:orientation val="minMax"/>
        </c:scaling>
        <c:axPos val="b"/>
        <c:tickLblPos val="nextTo"/>
        <c:crossAx val="64914560"/>
        <c:crosses val="autoZero"/>
        <c:auto val="1"/>
        <c:lblAlgn val="ctr"/>
        <c:lblOffset val="100"/>
      </c:catAx>
      <c:valAx>
        <c:axId val="64914560"/>
        <c:scaling>
          <c:orientation val="minMax"/>
        </c:scaling>
        <c:axPos val="l"/>
        <c:majorGridlines/>
        <c:numFmt formatCode="General" sourceLinked="1"/>
        <c:tickLblPos val="nextTo"/>
        <c:crossAx val="61863424"/>
        <c:crosses val="autoZero"/>
        <c:crossBetween val="between"/>
      </c:valAx>
      <c:serAx>
        <c:axId val="61027200"/>
        <c:scaling>
          <c:orientation val="minMax"/>
        </c:scaling>
        <c:axPos val="b"/>
        <c:tickLblPos val="nextTo"/>
        <c:crossAx val="64914560"/>
        <c:crosses val="autoZero"/>
      </c:ser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Кабинеты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1 этаж</c:v>
                </c:pt>
                <c:pt idx="1">
                  <c:v>2 этаж</c:v>
                </c:pt>
                <c:pt idx="2">
                  <c:v>3 этаж</c:v>
                </c:pt>
                <c:pt idx="3">
                  <c:v>4 этаж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</c:v>
                </c:pt>
                <c:pt idx="1">
                  <c:v>15</c:v>
                </c:pt>
                <c:pt idx="2">
                  <c:v>17</c:v>
                </c:pt>
                <c:pt idx="3">
                  <c:v>16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>
        <c:manualLayout>
          <c:layoutTarget val="inner"/>
          <c:xMode val="edge"/>
          <c:yMode val="edge"/>
          <c:x val="9.9840585716259159E-2"/>
          <c:y val="0.13675067129007779"/>
          <c:w val="0.63596643182760049"/>
          <c:h val="0.75990614524955236"/>
        </c:manualLayout>
      </c:layout>
      <c:scatterChart>
        <c:scatterStyle val="lineMarker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Значения Y</c:v>
                </c:pt>
              </c:strCache>
            </c:strRef>
          </c:tx>
          <c:spPr>
            <a:ln w="28575">
              <a:noFill/>
            </a:ln>
          </c:spPr>
          <c:xVal>
            <c:numRef>
              <c:f>Лист1!$A$2:$A$4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Лист1!$B$2:$B$4</c:f>
              <c:numCache>
                <c:formatCode>General</c:formatCode>
                <c:ptCount val="3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</c:numCache>
            </c:numRef>
          </c:yVal>
        </c:ser>
        <c:axId val="95349760"/>
        <c:axId val="92220416"/>
      </c:scatterChart>
      <c:valAx>
        <c:axId val="95349760"/>
        <c:scaling>
          <c:orientation val="minMax"/>
        </c:scaling>
        <c:axPos val="b"/>
        <c:numFmt formatCode="General" sourceLinked="1"/>
        <c:tickLblPos val="nextTo"/>
        <c:crossAx val="92220416"/>
        <c:crosses val="autoZero"/>
        <c:crossBetween val="midCat"/>
      </c:valAx>
      <c:valAx>
        <c:axId val="92220416"/>
        <c:scaling>
          <c:orientation val="minMax"/>
        </c:scaling>
        <c:axPos val="l"/>
        <c:majorGridlines/>
        <c:numFmt formatCode="General" sourceLinked="1"/>
        <c:tickLblPos val="nextTo"/>
        <c:crossAx val="95349760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продаж</c:v>
                </c:pt>
              </c:strCache>
            </c:strRef>
          </c:tx>
          <c:spPr>
            <a:ln w="28575">
              <a:noFill/>
            </a:ln>
          </c:spPr>
          <c:cat>
            <c:numRef>
              <c:f>Лист1!$A$2:$A$6</c:f>
              <c:numCache>
                <c:formatCode>dd/mm/yyyy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70</c:v>
                </c:pt>
                <c:pt idx="1">
                  <c:v>120</c:v>
                </c:pt>
                <c:pt idx="2">
                  <c:v>150</c:v>
                </c:pt>
                <c:pt idx="3">
                  <c:v>135</c:v>
                </c:pt>
                <c:pt idx="4">
                  <c:v>148</c:v>
                </c:pt>
              </c:numCache>
            </c:numRef>
          </c:val>
        </c:ser>
        <c:axId val="57748480"/>
        <c:axId val="57771520"/>
      </c:barChart>
      <c:stockChart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открытия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Лист1!$A$2:$A$6</c:f>
              <c:numCache>
                <c:formatCode>dd/mm/yyyy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44</c:v>
                </c:pt>
                <c:pt idx="1">
                  <c:v>25</c:v>
                </c:pt>
                <c:pt idx="2">
                  <c:v>38</c:v>
                </c:pt>
                <c:pt idx="3">
                  <c:v>50</c:v>
                </c:pt>
                <c:pt idx="4">
                  <c:v>34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Максимальная цена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Лист1!$A$2:$A$6</c:f>
              <c:numCache>
                <c:formatCode>dd/mm/yyyy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58</c:v>
                </c:pt>
                <c:pt idx="4">
                  <c:v>58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Минимальная цена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Лист1!$A$2:$A$6</c:f>
              <c:numCache>
                <c:formatCode>dd/mm/yyyy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11</c:v>
                </c:pt>
                <c:pt idx="1">
                  <c:v>12</c:v>
                </c:pt>
                <c:pt idx="2">
                  <c:v>13</c:v>
                </c:pt>
                <c:pt idx="3">
                  <c:v>11</c:v>
                </c:pt>
                <c:pt idx="4">
                  <c:v>25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Цена закрытия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Лист1!$A$2:$A$6</c:f>
              <c:numCache>
                <c:formatCode>dd/mm/yyyy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25</c:v>
                </c:pt>
                <c:pt idx="1">
                  <c:v>38</c:v>
                </c:pt>
                <c:pt idx="2">
                  <c:v>50</c:v>
                </c:pt>
                <c:pt idx="3">
                  <c:v>35</c:v>
                </c:pt>
                <c:pt idx="4">
                  <c:v>43</c:v>
                </c:pt>
              </c:numCache>
            </c:numRef>
          </c:val>
        </c:ser>
        <c:hiLowLines/>
        <c:upDownBars>
          <c:gapWidth val="150"/>
          <c:upBars/>
          <c:downBars/>
        </c:upDownBars>
        <c:axId val="66518400"/>
        <c:axId val="66074496"/>
      </c:stockChart>
      <c:dateAx>
        <c:axId val="57748480"/>
        <c:scaling>
          <c:orientation val="minMax"/>
        </c:scaling>
        <c:axPos val="b"/>
        <c:numFmt formatCode="dd/mm/yyyy" sourceLinked="1"/>
        <c:tickLblPos val="nextTo"/>
        <c:crossAx val="57771520"/>
        <c:crosses val="autoZero"/>
        <c:auto val="1"/>
        <c:lblOffset val="100"/>
      </c:dateAx>
      <c:valAx>
        <c:axId val="57771520"/>
        <c:scaling>
          <c:orientation val="minMax"/>
        </c:scaling>
        <c:axPos val="l"/>
        <c:majorGridlines/>
        <c:numFmt formatCode="General" sourceLinked="1"/>
        <c:tickLblPos val="nextTo"/>
        <c:crossAx val="57748480"/>
        <c:crosses val="autoZero"/>
        <c:crossBetween val="between"/>
      </c:valAx>
      <c:valAx>
        <c:axId val="66074496"/>
        <c:scaling>
          <c:orientation val="minMax"/>
        </c:scaling>
        <c:axPos val="r"/>
        <c:numFmt formatCode="General" sourceLinked="1"/>
        <c:tickLblPos val="nextTo"/>
        <c:crossAx val="66518400"/>
        <c:crosses val="max"/>
        <c:crossBetween val="between"/>
      </c:valAx>
      <c:dateAx>
        <c:axId val="66518400"/>
        <c:scaling>
          <c:orientation val="minMax"/>
        </c:scaling>
        <c:delete val="1"/>
        <c:axPos val="b"/>
        <c:numFmt formatCode="dd/mm/yyyy" sourceLinked="1"/>
        <c:tickLblPos val="none"/>
        <c:crossAx val="66074496"/>
        <c:auto val="1"/>
        <c:lblOffset val="100"/>
      </c:date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/>
      <c:surface3DChart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bandFmts/>
        <c:axId val="65691648"/>
        <c:axId val="65693568"/>
        <c:axId val="57349888"/>
      </c:surface3DChart>
      <c:catAx>
        <c:axId val="65691648"/>
        <c:scaling>
          <c:orientation val="minMax"/>
        </c:scaling>
        <c:axPos val="b"/>
        <c:tickLblPos val="nextTo"/>
        <c:crossAx val="65693568"/>
        <c:crosses val="autoZero"/>
        <c:auto val="1"/>
        <c:lblAlgn val="ctr"/>
        <c:lblOffset val="100"/>
      </c:catAx>
      <c:valAx>
        <c:axId val="65693568"/>
        <c:scaling>
          <c:orientation val="minMax"/>
        </c:scaling>
        <c:axPos val="l"/>
        <c:majorGridlines/>
        <c:numFmt formatCode="General" sourceLinked="1"/>
        <c:tickLblPos val="nextTo"/>
        <c:crossAx val="65691648"/>
        <c:crosses val="autoZero"/>
        <c:crossBetween val="midCat"/>
      </c:valAx>
      <c:serAx>
        <c:axId val="57349888"/>
        <c:scaling>
          <c:orientation val="minMax"/>
        </c:scaling>
        <c:axPos val="b"/>
        <c:tickLblPos val="nextTo"/>
        <c:crossAx val="65693568"/>
        <c:crosses val="autoZero"/>
      </c:serAx>
    </c:plotArea>
    <c:legend>
      <c:legendPos val="r"/>
      <c:layout/>
      <c:txPr>
        <a:bodyPr/>
        <a:lstStyle/>
        <a:p>
          <a:pPr rtl="0">
            <a:defRPr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ubbleChart>
        <c:ser>
          <c:idx val="0"/>
          <c:order val="0"/>
          <c:tx>
            <c:strRef>
              <c:f>Лист1!$B$1</c:f>
              <c:strCache>
                <c:ptCount val="1"/>
                <c:pt idx="0">
                  <c:v>Значения Y</c:v>
                </c:pt>
              </c:strCache>
            </c:strRef>
          </c:tx>
          <c:xVal>
            <c:numRef>
              <c:f>Лист1!$A$2:$A$4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Лист1!$B$2:$B$4</c:f>
              <c:numCache>
                <c:formatCode>General</c:formatCode>
                <c:ptCount val="3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</c:numCache>
            </c:numRef>
          </c:yVal>
          <c:bubbleSize>
            <c:numRef>
              <c:f>Лист1!$C$2:$C$4</c:f>
              <c:numCache>
                <c:formatCode>General</c:formatCode>
                <c:ptCount val="3"/>
                <c:pt idx="0">
                  <c:v>10</c:v>
                </c:pt>
                <c:pt idx="1">
                  <c:v>4</c:v>
                </c:pt>
                <c:pt idx="2">
                  <c:v>8</c:v>
                </c:pt>
              </c:numCache>
            </c:numRef>
          </c:bubbleSize>
        </c:ser>
        <c:bubbleScale val="100"/>
        <c:axId val="73197440"/>
        <c:axId val="73190016"/>
      </c:bubbleChart>
      <c:valAx>
        <c:axId val="73197440"/>
        <c:scaling>
          <c:orientation val="minMax"/>
        </c:scaling>
        <c:axPos val="b"/>
        <c:numFmt formatCode="General" sourceLinked="1"/>
        <c:tickLblPos val="nextTo"/>
        <c:crossAx val="73190016"/>
        <c:crosses val="autoZero"/>
        <c:crossBetween val="midCat"/>
      </c:valAx>
      <c:valAx>
        <c:axId val="73190016"/>
        <c:scaling>
          <c:orientation val="minMax"/>
        </c:scaling>
        <c:axPos val="l"/>
        <c:majorGridlines/>
        <c:numFmt formatCode="General" sourceLinked="1"/>
        <c:tickLblPos val="nextTo"/>
        <c:crossAx val="73197440"/>
        <c:crosses val="autoZero"/>
        <c:crossBetween val="midCat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areaChart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numRef>
              <c:f>Лист1!$A$2:$A$6</c:f>
              <c:numCache>
                <c:formatCode>dd/mm/yyyy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Лист1!$A$2:$A$6</c:f>
              <c:numCache>
                <c:formatCode>dd/mm/yyyy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</c:ser>
        <c:axId val="83934592"/>
        <c:axId val="84082688"/>
      </c:areaChart>
      <c:dateAx>
        <c:axId val="83934592"/>
        <c:scaling>
          <c:orientation val="minMax"/>
        </c:scaling>
        <c:axPos val="b"/>
        <c:numFmt formatCode="dd/mm/yyyy" sourceLinked="1"/>
        <c:tickLblPos val="nextTo"/>
        <c:crossAx val="84082688"/>
        <c:crosses val="autoZero"/>
        <c:auto val="1"/>
        <c:lblOffset val="100"/>
      </c:dateAx>
      <c:valAx>
        <c:axId val="84082688"/>
        <c:scaling>
          <c:orientation val="minMax"/>
        </c:scaling>
        <c:axPos val="l"/>
        <c:majorGridlines/>
        <c:numFmt formatCode="0%" sourceLinked="1"/>
        <c:tickLblPos val="nextTo"/>
        <c:crossAx val="83934592"/>
        <c:crosses val="autoZero"/>
        <c:crossBetween val="midCat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ECCAD21-DBFA-4BC8-8DC8-0147FA31F9E6}" type="datetimeFigureOut">
              <a:rPr lang="ru-RU" smtClean="0"/>
              <a:pPr/>
              <a:t>28.05.2013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E35A29F-A884-46CD-9A41-F60454E446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1412776"/>
            <a:ext cx="6192688" cy="2664296"/>
          </a:xfrm>
        </p:spPr>
        <p:txBody>
          <a:bodyPr anchor="ctr">
            <a:normAutofit fontScale="90000"/>
          </a:bodyPr>
          <a:lstStyle/>
          <a:p>
            <a:r>
              <a:rPr lang="uk-UA" dirty="0" smtClean="0"/>
              <a:t>Д</a:t>
            </a:r>
            <a:r>
              <a:rPr lang="en-US" dirty="0" err="1" smtClean="0"/>
              <a:t>i</a:t>
            </a:r>
            <a:r>
              <a:rPr lang="ru-RU" dirty="0" smtClean="0"/>
              <a:t>лова граф</a:t>
            </a:r>
            <a:r>
              <a:rPr lang="en-US" dirty="0" err="1" smtClean="0"/>
              <a:t>i</a:t>
            </a:r>
            <a:r>
              <a:rPr lang="ru-RU" dirty="0" err="1" smtClean="0"/>
              <a:t>ка</a:t>
            </a:r>
            <a:r>
              <a:rPr lang="ru-RU" dirty="0" err="1" smtClean="0"/>
              <a:t>.Побудова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smtClean="0"/>
              <a:t> граф</a:t>
            </a:r>
            <a:r>
              <a:rPr lang="en-US" dirty="0" err="1" smtClean="0"/>
              <a:t>i</a:t>
            </a:r>
            <a:r>
              <a:rPr lang="ru-RU" dirty="0" smtClean="0"/>
              <a:t>к</a:t>
            </a:r>
            <a:r>
              <a:rPr lang="en-US" dirty="0" err="1" smtClean="0"/>
              <a:t>i</a:t>
            </a:r>
            <a:r>
              <a:rPr lang="ru-RU" dirty="0" smtClean="0"/>
              <a:t>в при робот</a:t>
            </a:r>
            <a:r>
              <a:rPr lang="en-US" dirty="0" err="1" smtClean="0"/>
              <a:t>i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ЕТ.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5877272"/>
            <a:ext cx="4283968" cy="980728"/>
          </a:xfrm>
        </p:spPr>
        <p:txBody>
          <a:bodyPr>
            <a:normAutofit/>
          </a:bodyPr>
          <a:lstStyle/>
          <a:p>
            <a:r>
              <a:rPr lang="uk-UA" dirty="0" err="1" smtClean="0"/>
              <a:t>Лукьянченко</a:t>
            </a:r>
            <a:r>
              <a:rPr lang="uk-UA" dirty="0" smtClean="0"/>
              <a:t> </a:t>
            </a:r>
            <a:r>
              <a:rPr lang="uk-UA" dirty="0" err="1" smtClean="0"/>
              <a:t>Св</a:t>
            </a:r>
            <a:r>
              <a:rPr lang="en-US" dirty="0" err="1" smtClean="0"/>
              <a:t>i</a:t>
            </a:r>
            <a:r>
              <a:rPr lang="ru-RU" dirty="0" err="1" smtClean="0"/>
              <a:t>тлана</a:t>
            </a:r>
            <a:r>
              <a:rPr lang="ru-RU" dirty="0" smtClean="0"/>
              <a:t> 10-а</a:t>
            </a:r>
            <a:endParaRPr lang="uk-UA" dirty="0"/>
          </a:p>
        </p:txBody>
      </p:sp>
    </p:spTree>
  </p:cSld>
  <p:clrMapOvr>
    <a:masterClrMapping/>
  </p:clrMapOvr>
  <p:transition spd="slow" advClick="0" advTm="6000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Точкова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7000"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r>
              <a:rPr lang="en-US" dirty="0" err="1" smtClean="0"/>
              <a:t>i</a:t>
            </a:r>
            <a:r>
              <a:rPr lang="ru-RU" dirty="0" err="1" smtClean="0"/>
              <a:t>ржова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7000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Поверхнева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7000"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</a:t>
            </a:r>
            <a:r>
              <a:rPr lang="en-US" dirty="0" err="1" smtClean="0"/>
              <a:t>i</a:t>
            </a:r>
            <a:r>
              <a:rPr lang="ru-RU" dirty="0" err="1" smtClean="0"/>
              <a:t>льцева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7000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7444680" cy="1092736"/>
          </a:xfrm>
        </p:spPr>
        <p:txBody>
          <a:bodyPr>
            <a:normAutofit/>
          </a:bodyPr>
          <a:lstStyle/>
          <a:p>
            <a:r>
              <a:rPr lang="ru-RU" dirty="0" err="1" smtClean="0"/>
              <a:t>Бульбочкова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7000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областями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6000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Пелюсткова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6000"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Висновок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7239000" cy="3746816"/>
          </a:xfrm>
        </p:spPr>
        <p:txBody>
          <a:bodyPr/>
          <a:lstStyle/>
          <a:p>
            <a:r>
              <a:rPr lang="ru-RU" dirty="0" smtClean="0"/>
              <a:t> </a:t>
            </a:r>
            <a:r>
              <a:rPr lang="ru-RU" dirty="0" smtClean="0"/>
              <a:t>Ми </a:t>
            </a:r>
            <a:r>
              <a:rPr lang="ru-RU" dirty="0" err="1" smtClean="0"/>
              <a:t>вивчили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smtClean="0"/>
              <a:t>лова граф</a:t>
            </a:r>
            <a:r>
              <a:rPr lang="en-US" dirty="0" err="1" smtClean="0"/>
              <a:t>i</a:t>
            </a:r>
            <a:r>
              <a:rPr lang="ru-RU" dirty="0" err="1" smtClean="0"/>
              <a:t>ка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входить до складу граф</a:t>
            </a:r>
            <a:r>
              <a:rPr lang="en-US" dirty="0" err="1" smtClean="0"/>
              <a:t>i</a:t>
            </a:r>
            <a:r>
              <a:rPr lang="ru-RU" dirty="0" err="1" smtClean="0"/>
              <a:t>ки.Також</a:t>
            </a:r>
            <a:r>
              <a:rPr lang="ru-RU" dirty="0" smtClean="0"/>
              <a:t> </a:t>
            </a:r>
            <a:r>
              <a:rPr lang="ru-RU" dirty="0" err="1" smtClean="0"/>
              <a:t>вивчили,що</a:t>
            </a:r>
            <a:r>
              <a:rPr lang="ru-RU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аграма,та</a:t>
            </a:r>
            <a:r>
              <a:rPr lang="ru-RU" dirty="0" smtClean="0"/>
              <a:t> </a:t>
            </a:r>
            <a:r>
              <a:rPr lang="ru-RU" dirty="0" err="1" smtClean="0"/>
              <a:t>р</a:t>
            </a:r>
            <a:r>
              <a:rPr lang="en-US" dirty="0" err="1" smtClean="0"/>
              <a:t>i</a:t>
            </a:r>
            <a:r>
              <a:rPr lang="ru-RU" dirty="0" err="1" smtClean="0"/>
              <a:t>зновиди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аграм,а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їхне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при робот</a:t>
            </a:r>
            <a:r>
              <a:rPr lang="en-US" dirty="0" err="1" smtClean="0"/>
              <a:t>i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ЕТ.</a:t>
            </a:r>
            <a:endParaRPr lang="ru-RU" dirty="0"/>
          </a:p>
        </p:txBody>
      </p:sp>
    </p:spTree>
  </p:cSld>
  <p:clrMapOvr>
    <a:masterClrMapping/>
  </p:clrMapOvr>
  <p:transition spd="slow" advClick="0" advTm="10000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274638"/>
            <a:ext cx="1872208" cy="1143000"/>
          </a:xfrm>
        </p:spPr>
        <p:txBody>
          <a:bodyPr anchor="ctr">
            <a:normAutofit fontScale="90000"/>
          </a:bodyPr>
          <a:lstStyle/>
          <a:p>
            <a:r>
              <a:rPr lang="ru-RU" sz="4000" dirty="0" smtClean="0"/>
              <a:t>План: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r>
              <a:rPr lang="en-US" dirty="0" err="1" smtClean="0"/>
              <a:t>i</a:t>
            </a:r>
            <a:r>
              <a:rPr lang="ru-RU" dirty="0" smtClean="0"/>
              <a:t>лова граф</a:t>
            </a:r>
            <a:r>
              <a:rPr lang="en-US" dirty="0" err="1" smtClean="0"/>
              <a:t>i</a:t>
            </a:r>
            <a:r>
              <a:rPr lang="ru-RU" dirty="0" err="1" smtClean="0"/>
              <a:t>ка</a:t>
            </a:r>
            <a:endParaRPr lang="ru-RU" dirty="0" smtClean="0"/>
          </a:p>
          <a:p>
            <a:r>
              <a:rPr lang="ru-RU" dirty="0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аграми</a:t>
            </a:r>
            <a:endParaRPr lang="ru-RU" dirty="0" smtClean="0"/>
          </a:p>
          <a:p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</a:t>
            </a:r>
            <a:endParaRPr lang="ru-RU" dirty="0" smtClean="0"/>
          </a:p>
          <a:p>
            <a:r>
              <a:rPr lang="ru-RU" dirty="0" err="1" smtClean="0"/>
              <a:t>Електронн</a:t>
            </a:r>
            <a:r>
              <a:rPr lang="ru-RU" dirty="0" err="1" smtClean="0"/>
              <a:t>а</a:t>
            </a:r>
            <a:r>
              <a:rPr lang="ru-RU" dirty="0" smtClean="0"/>
              <a:t> </a:t>
            </a:r>
            <a:r>
              <a:rPr lang="ru-RU" dirty="0" err="1" smtClean="0"/>
              <a:t>таблиця</a:t>
            </a:r>
            <a:r>
              <a:rPr lang="ru-RU" dirty="0" smtClean="0"/>
              <a:t> </a:t>
            </a:r>
            <a:r>
              <a:rPr lang="ru-RU" dirty="0" smtClean="0"/>
              <a:t>(ЕТ)</a:t>
            </a:r>
          </a:p>
          <a:p>
            <a:r>
              <a:rPr lang="ru-RU" dirty="0" err="1" smtClean="0"/>
              <a:t>Побудова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</a:t>
            </a:r>
            <a:r>
              <a:rPr lang="ru-RU" dirty="0" smtClean="0"/>
              <a:t> при робот</a:t>
            </a:r>
            <a:r>
              <a:rPr lang="en-US" dirty="0" err="1" smtClean="0"/>
              <a:t>i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ЕТ</a:t>
            </a:r>
          </a:p>
          <a:p>
            <a:r>
              <a:rPr lang="ru-RU" dirty="0" err="1" smtClean="0"/>
              <a:t>Побудова</a:t>
            </a:r>
            <a:r>
              <a:rPr lang="ru-RU" dirty="0" smtClean="0"/>
              <a:t> граф</a:t>
            </a:r>
            <a:r>
              <a:rPr lang="en-US" dirty="0" err="1" smtClean="0"/>
              <a:t>i</a:t>
            </a:r>
            <a:r>
              <a:rPr lang="ru-RU" dirty="0" smtClean="0"/>
              <a:t>к</a:t>
            </a:r>
            <a:r>
              <a:rPr lang="en-US" dirty="0" err="1" smtClean="0"/>
              <a:t>i</a:t>
            </a:r>
            <a:r>
              <a:rPr lang="ru-RU" dirty="0" smtClean="0"/>
              <a:t>в при робот</a:t>
            </a:r>
            <a:r>
              <a:rPr lang="en-US" dirty="0" err="1" smtClean="0"/>
              <a:t>i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ЕТ</a:t>
            </a:r>
          </a:p>
          <a:p>
            <a:r>
              <a:rPr lang="ru-RU" dirty="0" err="1" smtClean="0"/>
              <a:t>Висновок</a:t>
            </a:r>
            <a:endParaRPr lang="ru-RU" dirty="0"/>
          </a:p>
        </p:txBody>
      </p:sp>
    </p:spTree>
  </p:cSld>
  <p:clrMapOvr>
    <a:masterClrMapping/>
  </p:clrMapOvr>
  <p:transition advClick="0" advTm="10000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Д</a:t>
            </a:r>
            <a:r>
              <a:rPr lang="en-US" sz="3600" dirty="0" err="1" smtClean="0"/>
              <a:t>i</a:t>
            </a:r>
            <a:r>
              <a:rPr lang="ru-RU" sz="3600" dirty="0" smtClean="0"/>
              <a:t>лова граф</a:t>
            </a:r>
            <a:r>
              <a:rPr lang="en-US" sz="3600" dirty="0" err="1" smtClean="0"/>
              <a:t>i</a:t>
            </a:r>
            <a:r>
              <a:rPr lang="ru-RU" sz="3600" dirty="0" err="1" smtClean="0"/>
              <a:t>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табличного </a:t>
            </a:r>
            <a:r>
              <a:rPr lang="ru-RU" dirty="0" err="1" smtClean="0"/>
              <a:t>процесора</a:t>
            </a:r>
            <a:r>
              <a:rPr lang="ru-RU" dirty="0" smtClean="0"/>
              <a:t> </a:t>
            </a:r>
            <a:r>
              <a:rPr lang="en-US" dirty="0" smtClean="0"/>
              <a:t>Excel 97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та </a:t>
            </a:r>
            <a:r>
              <a:rPr lang="ru-RU" dirty="0" err="1" smtClean="0"/>
              <a:t>подання</a:t>
            </a:r>
            <a:r>
              <a:rPr lang="ru-RU" dirty="0" smtClean="0"/>
              <a:t> </a:t>
            </a:r>
            <a:r>
              <a:rPr lang="ru-RU" dirty="0" err="1" smtClean="0"/>
              <a:t>табличних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в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наочній</a:t>
            </a:r>
            <a:r>
              <a:rPr lang="ru-RU" dirty="0" smtClean="0"/>
              <a:t> та </a:t>
            </a:r>
            <a:r>
              <a:rPr lang="ru-RU" dirty="0" err="1" smtClean="0"/>
              <a:t>зручній</a:t>
            </a:r>
            <a:r>
              <a:rPr lang="ru-RU" dirty="0" smtClean="0"/>
              <a:t> для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графічній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. </a:t>
            </a:r>
            <a:r>
              <a:rPr lang="ru-RU" dirty="0" err="1" smtClean="0"/>
              <a:t>Таку</a:t>
            </a:r>
            <a:r>
              <a:rPr lang="ru-RU" dirty="0" smtClean="0"/>
              <a:t> форму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для </a:t>
            </a:r>
            <a:r>
              <a:rPr lang="ru-RU" dirty="0" err="1" smtClean="0"/>
              <a:t>ілюстрації</a:t>
            </a:r>
            <a:r>
              <a:rPr lang="ru-RU" dirty="0" smtClean="0"/>
              <a:t> </a:t>
            </a:r>
            <a:r>
              <a:rPr lang="ru-RU" dirty="0" err="1" smtClean="0"/>
              <a:t>функціональної</a:t>
            </a:r>
            <a:r>
              <a:rPr lang="ru-RU" dirty="0" smtClean="0"/>
              <a:t>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величини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для</a:t>
            </a:r>
            <a:r>
              <a:rPr lang="ru-RU" dirty="0" smtClean="0"/>
              <a:t> </a:t>
            </a:r>
            <a:r>
              <a:rPr lang="ru-RU" dirty="0" err="1" smtClean="0"/>
              <a:t>порівняння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величин,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smtClean="0"/>
              <a:t>лова граф</a:t>
            </a:r>
            <a:r>
              <a:rPr lang="en-US" dirty="0" err="1" smtClean="0"/>
              <a:t>i</a:t>
            </a:r>
            <a:r>
              <a:rPr lang="ru-RU" dirty="0" err="1" smtClean="0"/>
              <a:t>ка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Засобами</a:t>
            </a:r>
            <a:r>
              <a:rPr lang="ru-RU" dirty="0" smtClean="0"/>
              <a:t> </a:t>
            </a:r>
            <a:r>
              <a:rPr lang="ru-RU" dirty="0" err="1" smtClean="0"/>
              <a:t>ділової</a:t>
            </a:r>
            <a:r>
              <a:rPr lang="ru-RU" dirty="0" smtClean="0"/>
              <a:t> </a:t>
            </a:r>
            <a:r>
              <a:rPr lang="ru-RU" dirty="0" err="1" smtClean="0"/>
              <a:t>графіки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діаграми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 advClick="0" advTm="2000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Діаграма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подання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таблиці</a:t>
            </a:r>
            <a:r>
              <a:rPr lang="ru-RU" dirty="0" smtClean="0"/>
              <a:t> в </a:t>
            </a:r>
            <a:r>
              <a:rPr lang="ru-RU" dirty="0" err="1" smtClean="0"/>
              <a:t>графічному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порівняння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 На </a:t>
            </a:r>
            <a:r>
              <a:rPr lang="ru-RU" dirty="0" err="1" smtClean="0"/>
              <a:t>діаграмі</a:t>
            </a:r>
            <a:r>
              <a:rPr lang="ru-RU" dirty="0" smtClean="0"/>
              <a:t> </a:t>
            </a: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комірки</a:t>
            </a:r>
            <a:r>
              <a:rPr lang="ru-RU" dirty="0" smtClean="0"/>
              <a:t> </a:t>
            </a:r>
            <a:r>
              <a:rPr lang="ru-RU" dirty="0" err="1" smtClean="0"/>
              <a:t>зображується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крапок</a:t>
            </a:r>
            <a:r>
              <a:rPr lang="ru-RU" dirty="0" smtClean="0"/>
              <a:t>, </a:t>
            </a:r>
            <a:r>
              <a:rPr lang="ru-RU" dirty="0" err="1" smtClean="0"/>
              <a:t>ліній</a:t>
            </a:r>
            <a:r>
              <a:rPr lang="ru-RU" dirty="0" smtClean="0"/>
              <a:t>, </a:t>
            </a:r>
            <a:r>
              <a:rPr lang="ru-RU" dirty="0" err="1" smtClean="0"/>
              <a:t>смуг</a:t>
            </a:r>
            <a:r>
              <a:rPr lang="ru-RU" dirty="0" smtClean="0"/>
              <a:t>, </a:t>
            </a:r>
            <a:r>
              <a:rPr lang="ru-RU" dirty="0" err="1" smtClean="0"/>
              <a:t>стовпчиків</a:t>
            </a:r>
            <a:r>
              <a:rPr lang="ru-RU" dirty="0" smtClean="0"/>
              <a:t>, </a:t>
            </a:r>
            <a:r>
              <a:rPr lang="ru-RU" dirty="0" err="1" smtClean="0"/>
              <a:t>секторів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іншій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.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відбивають</a:t>
            </a:r>
            <a:r>
              <a:rPr lang="ru-RU" dirty="0" smtClean="0"/>
              <a:t> </a:t>
            </a: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коміро</a:t>
            </a:r>
            <a:r>
              <a:rPr lang="ru-RU" dirty="0" smtClean="0"/>
              <a:t> одного рядку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стовпця</a:t>
            </a:r>
            <a:r>
              <a:rPr lang="ru-RU" dirty="0" smtClean="0"/>
              <a:t> на </a:t>
            </a:r>
            <a:r>
              <a:rPr lang="ru-RU" dirty="0" err="1" smtClean="0"/>
              <a:t>робочому</a:t>
            </a:r>
            <a:r>
              <a:rPr lang="ru-RU" dirty="0" smtClean="0"/>
              <a:t> </a:t>
            </a:r>
            <a:r>
              <a:rPr lang="ru-RU" dirty="0" err="1" smtClean="0"/>
              <a:t>аркуші</a:t>
            </a:r>
            <a:r>
              <a:rPr lang="ru-RU" dirty="0" smtClean="0"/>
              <a:t>, </a:t>
            </a:r>
            <a:r>
              <a:rPr lang="ru-RU" dirty="0" err="1" smtClean="0"/>
              <a:t>складають</a:t>
            </a:r>
            <a:r>
              <a:rPr lang="ru-RU" dirty="0" smtClean="0"/>
              <a:t> ряд </a:t>
            </a:r>
            <a:r>
              <a:rPr lang="ru-RU" dirty="0" err="1" smtClean="0"/>
              <a:t>даних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advClick="0" advTm="20000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1. </a:t>
            </a:r>
            <a:r>
              <a:rPr lang="ru-RU" dirty="0" err="1" smtClean="0"/>
              <a:t>гістограма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2. </a:t>
            </a:r>
            <a:r>
              <a:rPr lang="ru-RU" dirty="0" err="1" smtClean="0"/>
              <a:t>лінійчата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3. </a:t>
            </a:r>
            <a:r>
              <a:rPr lang="ru-RU" dirty="0" err="1" smtClean="0"/>
              <a:t>кругова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4. </a:t>
            </a:r>
            <a:r>
              <a:rPr lang="ru-RU" dirty="0" err="1" smtClean="0"/>
              <a:t>точкова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5. </a:t>
            </a:r>
            <a:r>
              <a:rPr lang="ru-RU" dirty="0" err="1" smtClean="0"/>
              <a:t>з</a:t>
            </a:r>
            <a:r>
              <a:rPr lang="ru-RU" dirty="0" smtClean="0"/>
              <a:t> областями;</a:t>
            </a:r>
            <a:br>
              <a:rPr lang="ru-RU" dirty="0" smtClean="0"/>
            </a:br>
            <a:r>
              <a:rPr lang="ru-RU" dirty="0" smtClean="0"/>
              <a:t>6. </a:t>
            </a:r>
            <a:r>
              <a:rPr lang="ru-RU" dirty="0" err="1" smtClean="0"/>
              <a:t>кільцева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7. </a:t>
            </a:r>
            <a:r>
              <a:rPr lang="ru-RU" dirty="0" err="1" smtClean="0"/>
              <a:t>пелюсткова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8. </a:t>
            </a:r>
            <a:r>
              <a:rPr lang="ru-RU" dirty="0" err="1" smtClean="0"/>
              <a:t>поверхнева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9. </a:t>
            </a:r>
            <a:r>
              <a:rPr lang="ru-RU" dirty="0" err="1" smtClean="0"/>
              <a:t>бульбочкова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10. </a:t>
            </a:r>
            <a:r>
              <a:rPr lang="ru-RU" dirty="0" err="1" smtClean="0"/>
              <a:t>біржова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11. </a:t>
            </a:r>
            <a:r>
              <a:rPr lang="ru-RU" dirty="0" err="1" smtClean="0"/>
              <a:t>циліндрична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12. </a:t>
            </a:r>
            <a:r>
              <a:rPr lang="ru-RU" dirty="0" err="1" smtClean="0"/>
              <a:t>конічна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13. </a:t>
            </a:r>
            <a:r>
              <a:rPr lang="ru-RU" dirty="0" err="1" smtClean="0"/>
              <a:t>пірамідальна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14. </a:t>
            </a:r>
            <a:r>
              <a:rPr lang="ru-RU" dirty="0" err="1" smtClean="0"/>
              <a:t>графік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 advClick="0" advTm="15000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Електронн</a:t>
            </a:r>
            <a:r>
              <a:rPr lang="ru-RU" dirty="0" err="1" smtClean="0"/>
              <a:t>а</a:t>
            </a:r>
            <a:r>
              <a:rPr lang="ru-RU" dirty="0" smtClean="0"/>
              <a:t> </a:t>
            </a:r>
            <a:r>
              <a:rPr lang="ru-RU" dirty="0" err="1" smtClean="0"/>
              <a:t>таблиця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7239000" cy="4034848"/>
          </a:xfrm>
        </p:spPr>
        <p:txBody>
          <a:bodyPr/>
          <a:lstStyle/>
          <a:p>
            <a:pPr algn="ctr"/>
            <a:r>
              <a:rPr lang="uk-UA" b="1" dirty="0" smtClean="0"/>
              <a:t>Електронна таблиця</a:t>
            </a:r>
            <a:r>
              <a:rPr lang="uk-UA" dirty="0" smtClean="0"/>
              <a:t> (англ. – </a:t>
            </a:r>
            <a:r>
              <a:rPr lang="en-US" dirty="0" smtClean="0"/>
              <a:t>spreadsheets</a:t>
            </a:r>
            <a:r>
              <a:rPr lang="uk-UA" dirty="0" smtClean="0"/>
              <a:t>) – </a:t>
            </a:r>
            <a:r>
              <a:rPr lang="uk-UA" i="1" dirty="0" smtClean="0"/>
              <a:t>це програма, що моделює на екрані двовимірну таблицю, яка складається з рядків і стовпців. Основним призначенням електронної таблиці є введення даних до комірок й обробка їх за формулами.</a:t>
            </a:r>
            <a:endParaRPr lang="ru-RU" dirty="0"/>
          </a:p>
        </p:txBody>
      </p:sp>
    </p:spTree>
  </p:cSld>
  <p:clrMapOvr>
    <a:masterClrMapping/>
  </p:clrMapOvr>
  <p:transition spd="slow" advClick="0" advTm="15000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</a:t>
            </a:r>
            <a:r>
              <a:rPr lang="en-US" dirty="0" err="1" smtClean="0"/>
              <a:t>i</a:t>
            </a:r>
            <a:r>
              <a:rPr lang="ru-RU" dirty="0" err="1" smtClean="0"/>
              <a:t>стограма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7000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Граф</a:t>
            </a:r>
            <a:r>
              <a:rPr lang="en-US" dirty="0" err="1" smtClean="0"/>
              <a:t>i</a:t>
            </a:r>
            <a:r>
              <a:rPr lang="ru-RU" dirty="0" smtClean="0"/>
              <a:t>к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700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Кругова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en-US" dirty="0" err="1" smtClean="0"/>
              <a:t>i</a:t>
            </a:r>
            <a:r>
              <a:rPr lang="ru-RU" dirty="0" err="1" smtClean="0"/>
              <a:t>аграма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7000"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1603</TotalTime>
  <Words>252</Words>
  <Application>Microsoft Office PowerPoint</Application>
  <PresentationFormat>Экран (4:3)</PresentationFormat>
  <Paragraphs>34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Дiлова графiка.Побудова дiаграм i графiкiв при роботi з ЕТ.</vt:lpstr>
      <vt:lpstr>План:</vt:lpstr>
      <vt:lpstr>Дiлова графiка</vt:lpstr>
      <vt:lpstr>Дiаграми</vt:lpstr>
      <vt:lpstr>Види дiаграм</vt:lpstr>
      <vt:lpstr>Електронна таблиця</vt:lpstr>
      <vt:lpstr>Гiстограма</vt:lpstr>
      <vt:lpstr>Графiк</vt:lpstr>
      <vt:lpstr>Кругова дiаграма</vt:lpstr>
      <vt:lpstr>Точкова дiаграма</vt:lpstr>
      <vt:lpstr>Бiржова дiаграма</vt:lpstr>
      <vt:lpstr>Поверхнева дiаграма</vt:lpstr>
      <vt:lpstr>Кiльцева дiаграма</vt:lpstr>
      <vt:lpstr>Бульбочкова дiаграма</vt:lpstr>
      <vt:lpstr>Дiаграма з областями</vt:lpstr>
      <vt:lpstr>Пелюсткова дiаграма</vt:lpstr>
      <vt:lpstr>Висновок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67</cp:revision>
  <dcterms:created xsi:type="dcterms:W3CDTF">2013-05-22T12:15:43Z</dcterms:created>
  <dcterms:modified xsi:type="dcterms:W3CDTF">2013-05-27T23:19:51Z</dcterms:modified>
</cp:coreProperties>
</file>