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80E7E9-CB4E-4ACF-847B-3E91E8713E81}" type="datetimeFigureOut">
              <a:rPr lang="ru-RU" smtClean="0"/>
              <a:t>07.09.2013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74281B-BAB6-401C-9F9A-929B2228A4D2}" type="slidenum">
              <a:rPr lang="ru-RU" smtClean="0"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80E7E9-CB4E-4ACF-847B-3E91E8713E81}" type="datetimeFigureOut">
              <a:rPr lang="ru-RU" smtClean="0"/>
              <a:t>07.09.2013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74281B-BAB6-401C-9F9A-929B2228A4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80E7E9-CB4E-4ACF-847B-3E91E8713E81}" type="datetimeFigureOut">
              <a:rPr lang="ru-RU" smtClean="0"/>
              <a:t>07.09.2013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74281B-BAB6-401C-9F9A-929B2228A4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80E7E9-CB4E-4ACF-847B-3E91E8713E81}" type="datetimeFigureOut">
              <a:rPr lang="ru-RU" smtClean="0"/>
              <a:t>07.09.2013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74281B-BAB6-401C-9F9A-929B2228A4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80E7E9-CB4E-4ACF-847B-3E91E8713E81}" type="datetimeFigureOut">
              <a:rPr lang="ru-RU" smtClean="0"/>
              <a:t>07.09.2013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74281B-BAB6-401C-9F9A-929B2228A4D2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80E7E9-CB4E-4ACF-847B-3E91E8713E81}" type="datetimeFigureOut">
              <a:rPr lang="ru-RU" smtClean="0"/>
              <a:t>07.09.2013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74281B-BAB6-401C-9F9A-929B2228A4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80E7E9-CB4E-4ACF-847B-3E91E8713E81}" type="datetimeFigureOut">
              <a:rPr lang="ru-RU" smtClean="0"/>
              <a:t>07.09.2013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74281B-BAB6-401C-9F9A-929B2228A4D2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80E7E9-CB4E-4ACF-847B-3E91E8713E81}" type="datetimeFigureOut">
              <a:rPr lang="ru-RU" smtClean="0"/>
              <a:t>07.09.2013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74281B-BAB6-401C-9F9A-929B2228A4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80E7E9-CB4E-4ACF-847B-3E91E8713E81}" type="datetimeFigureOut">
              <a:rPr lang="ru-RU" smtClean="0"/>
              <a:t>07.09.2013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74281B-BAB6-401C-9F9A-929B2228A4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80E7E9-CB4E-4ACF-847B-3E91E8713E81}" type="datetimeFigureOut">
              <a:rPr lang="ru-RU" smtClean="0"/>
              <a:t>07.09.2013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74281B-BAB6-401C-9F9A-929B2228A4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DD80E7E9-CB4E-4ACF-847B-3E91E8713E81}" type="datetimeFigureOut">
              <a:rPr lang="ru-RU" smtClean="0"/>
              <a:t>07.09.2013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6974281B-BAB6-401C-9F9A-929B2228A4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D80E7E9-CB4E-4ACF-847B-3E91E8713E81}" type="datetimeFigureOut">
              <a:rPr lang="ru-RU" smtClean="0"/>
              <a:t>07.09.2013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6974281B-BAB6-401C-9F9A-929B2228A4D2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vseslova.com.ua/images/bse/0005/50590/1_big.jp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vseslova.com.ua/images/bse/0005/50590/2_big.jpg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uk.wikipedia.org/wiki/%D0%9B%D0%B0%D1%82%D0%B8%D0%BD%D1%81%D1%8C%D0%BA%D0%B0_%D0%BC%D0%BE%D0%B2%D0%B0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b="1" dirty="0"/>
              <a:t>Кон'югація </a:t>
            </a:r>
            <a:r>
              <a:rPr lang="uk-UA" b="1" dirty="0" smtClean="0"/>
              <a:t>та копуляція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86446" y="4643446"/>
            <a:ext cx="2200268" cy="1423982"/>
          </a:xfrm>
        </p:spPr>
        <p:txBody>
          <a:bodyPr>
            <a:normAutofit/>
          </a:bodyPr>
          <a:lstStyle/>
          <a:p>
            <a:r>
              <a:rPr lang="uk-UA" sz="2000" dirty="0" smtClean="0">
                <a:latin typeface="Arial Black" pitchFamily="34" charset="0"/>
              </a:rPr>
              <a:t>Підготувала Доля Вікторія</a:t>
            </a:r>
            <a:endParaRPr lang="ru-RU" sz="20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0"/>
            <a:ext cx="7772400" cy="914400"/>
          </a:xfrm>
        </p:spPr>
        <p:txBody>
          <a:bodyPr/>
          <a:lstStyle/>
          <a:p>
            <a:r>
              <a:rPr lang="ru-RU" sz="3200" b="1" dirty="0" err="1" smtClean="0"/>
              <a:t>Кон'югація</a:t>
            </a:r>
            <a:r>
              <a:rPr lang="ru-RU" sz="3200" b="1" dirty="0" smtClean="0"/>
              <a:t> </a:t>
            </a:r>
            <a:r>
              <a:rPr lang="ru-RU" sz="3200" dirty="0" smtClean="0"/>
              <a:t>(</a:t>
            </a:r>
            <a:r>
              <a:rPr lang="ru-RU" sz="3200" dirty="0" err="1" smtClean="0"/>
              <a:t>від</a:t>
            </a:r>
            <a:r>
              <a:rPr lang="ru-RU" sz="3200" dirty="0" smtClean="0"/>
              <a:t> </a:t>
            </a:r>
            <a:r>
              <a:rPr lang="ru-RU" sz="3200" dirty="0" err="1" smtClean="0"/>
              <a:t>латин</a:t>
            </a:r>
            <a:r>
              <a:rPr lang="ru-RU" sz="3200" dirty="0" smtClean="0"/>
              <a:t>. </a:t>
            </a:r>
            <a:r>
              <a:rPr lang="en-US" sz="3200" dirty="0" err="1" smtClean="0"/>
              <a:t>conjugatio</a:t>
            </a:r>
            <a:r>
              <a:rPr lang="en-US" sz="3200" dirty="0" smtClean="0"/>
              <a:t> — </a:t>
            </a:r>
            <a:r>
              <a:rPr lang="ru-RU" sz="3200" dirty="0" err="1" smtClean="0"/>
              <a:t>з'єднання</a:t>
            </a:r>
            <a:r>
              <a:rPr lang="ru-RU" sz="3200" dirty="0" smtClean="0"/>
              <a:t>)</a:t>
            </a:r>
            <a:endParaRPr lang="ru-RU" sz="3200" dirty="0"/>
          </a:p>
        </p:txBody>
      </p:sp>
      <p:pic>
        <p:nvPicPr>
          <p:cNvPr id="4" name="Содержимое 3" descr="img36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49811" y="1142984"/>
            <a:ext cx="7417902" cy="5563427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628" y="2571744"/>
            <a:ext cx="3486120" cy="1128690"/>
          </a:xfrm>
        </p:spPr>
        <p:txBody>
          <a:bodyPr/>
          <a:lstStyle/>
          <a:p>
            <a:r>
              <a:rPr lang="ru-RU" dirty="0" err="1" smtClean="0"/>
              <a:t>К</a:t>
            </a:r>
            <a:r>
              <a:rPr lang="ru-RU" dirty="0" err="1" smtClean="0"/>
              <a:t>он'югат</a:t>
            </a:r>
            <a:r>
              <a:rPr lang="ru-RU" dirty="0" smtClean="0"/>
              <a:t> </a:t>
            </a:r>
            <a:r>
              <a:rPr lang="ru-RU" dirty="0" smtClean="0"/>
              <a:t>у </a:t>
            </a:r>
            <a:r>
              <a:rPr lang="ru-RU" dirty="0" err="1" smtClean="0"/>
              <a:t>водоростей</a:t>
            </a: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4" name="Содержимое 3" descr="2.2.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00100" y="214290"/>
            <a:ext cx="3298755" cy="642942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29256" y="571480"/>
            <a:ext cx="3257544" cy="5715016"/>
          </a:xfrm>
        </p:spPr>
        <p:txBody>
          <a:bodyPr/>
          <a:lstStyle/>
          <a:p>
            <a:r>
              <a:rPr lang="ru-RU" sz="1800" dirty="0" smtClean="0">
                <a:hlinkClick r:id="rId2"/>
              </a:rPr>
              <a:t> </a:t>
            </a:r>
            <a:r>
              <a:rPr lang="ru-RU" sz="1600" b="1" i="1" dirty="0" smtClean="0">
                <a:hlinkClick r:id="rId2"/>
              </a:rPr>
              <a:t>Схема </a:t>
            </a:r>
            <a:r>
              <a:rPr lang="ru-RU" sz="1600" b="1" i="1" dirty="0" err="1" smtClean="0">
                <a:hlinkClick r:id="rId2"/>
              </a:rPr>
              <a:t>кон'югації</a:t>
            </a:r>
            <a:r>
              <a:rPr lang="ru-RU" sz="1600" b="1" i="1" dirty="0" smtClean="0">
                <a:hlinkClick r:id="rId2"/>
              </a:rPr>
              <a:t> в </a:t>
            </a:r>
            <a:r>
              <a:rPr lang="ru-RU" sz="1600" b="1" i="1" dirty="0" err="1" smtClean="0">
                <a:hlinkClick r:id="rId2"/>
              </a:rPr>
              <a:t>інфузорій</a:t>
            </a:r>
            <a:r>
              <a:rPr lang="ru-RU" sz="1800" dirty="0" smtClean="0">
                <a:hlinkClick r:id="rId2"/>
              </a:rPr>
              <a:t>: 1 — </a:t>
            </a:r>
            <a:r>
              <a:rPr lang="ru-RU" sz="1800" dirty="0" err="1" smtClean="0">
                <a:hlinkClick r:id="rId2"/>
              </a:rPr>
              <a:t>мікронуклеус</a:t>
            </a:r>
            <a:r>
              <a:rPr lang="ru-RU" sz="1800" dirty="0" smtClean="0">
                <a:hlinkClick r:id="rId2"/>
              </a:rPr>
              <a:t> (</a:t>
            </a:r>
            <a:r>
              <a:rPr lang="ru-RU" sz="1800" dirty="0" err="1" smtClean="0">
                <a:hlinkClick r:id="rId2"/>
              </a:rPr>
              <a:t>мі</a:t>
            </a:r>
            <a:r>
              <a:rPr lang="ru-RU" sz="1800" dirty="0" smtClean="0">
                <a:hlinkClick r:id="rId2"/>
              </a:rPr>
              <a:t>) </a:t>
            </a:r>
            <a:r>
              <a:rPr lang="ru-RU" sz="1800" dirty="0" err="1" smtClean="0">
                <a:hlinkClick r:id="rId2"/>
              </a:rPr>
              <a:t>і</a:t>
            </a:r>
            <a:r>
              <a:rPr lang="ru-RU" sz="1800" dirty="0" smtClean="0">
                <a:hlinkClick r:id="rId2"/>
              </a:rPr>
              <a:t> макронуклеус (</a:t>
            </a:r>
            <a:r>
              <a:rPr lang="ru-RU" sz="1800" dirty="0" err="1" smtClean="0">
                <a:hlinkClick r:id="rId2"/>
              </a:rPr>
              <a:t>ма</a:t>
            </a:r>
            <a:r>
              <a:rPr lang="ru-RU" sz="1800" dirty="0" smtClean="0">
                <a:hlinkClick r:id="rId2"/>
              </a:rPr>
              <a:t>); 2 — перше </a:t>
            </a:r>
            <a:r>
              <a:rPr lang="ru-RU" sz="1800" dirty="0" err="1" smtClean="0">
                <a:hlinkClick r:id="rId2"/>
              </a:rPr>
              <a:t>ділення</a:t>
            </a:r>
            <a:r>
              <a:rPr lang="ru-RU" sz="1800" dirty="0" smtClean="0">
                <a:hlinkClick r:id="rId2"/>
              </a:rPr>
              <a:t> </a:t>
            </a:r>
            <a:r>
              <a:rPr lang="ru-RU" sz="1800" dirty="0" err="1" smtClean="0">
                <a:hlinkClick r:id="rId2"/>
              </a:rPr>
              <a:t>мікронуклеусов</a:t>
            </a:r>
            <a:r>
              <a:rPr lang="ru-RU" sz="1800" dirty="0" smtClean="0">
                <a:hlinkClick r:id="rId2"/>
              </a:rPr>
              <a:t>, видно 4 </a:t>
            </a:r>
            <a:r>
              <a:rPr lang="ru-RU" sz="1800" dirty="0" err="1" smtClean="0">
                <a:hlinkClick r:id="rId2"/>
              </a:rPr>
              <a:t>хромосоми</a:t>
            </a:r>
            <a:r>
              <a:rPr lang="ru-RU" sz="1800" dirty="0" smtClean="0">
                <a:hlinkClick r:id="rId2"/>
              </a:rPr>
              <a:t> в кожному; 3 — друге </a:t>
            </a:r>
            <a:r>
              <a:rPr lang="ru-RU" sz="1800" dirty="0" err="1" smtClean="0">
                <a:hlinkClick r:id="rId2"/>
              </a:rPr>
              <a:t>ділення</a:t>
            </a:r>
            <a:r>
              <a:rPr lang="ru-RU" sz="1800" dirty="0" smtClean="0">
                <a:hlinkClick r:id="rId2"/>
              </a:rPr>
              <a:t>, при </a:t>
            </a:r>
            <a:r>
              <a:rPr lang="ru-RU" sz="1800" dirty="0" err="1" smtClean="0">
                <a:hlinkClick r:id="rId2"/>
              </a:rPr>
              <a:t>якому</a:t>
            </a:r>
            <a:r>
              <a:rPr lang="ru-RU" sz="1800" dirty="0" smtClean="0">
                <a:hlinkClick r:id="rId2"/>
              </a:rPr>
              <a:t> число хромосом </a:t>
            </a:r>
            <a:r>
              <a:rPr lang="ru-RU" sz="1800" dirty="0" err="1" smtClean="0">
                <a:hlinkClick r:id="rId2"/>
              </a:rPr>
              <a:t>редукується</a:t>
            </a:r>
            <a:r>
              <a:rPr lang="ru-RU" sz="1800" dirty="0" smtClean="0">
                <a:hlinkClick r:id="rId2"/>
              </a:rPr>
              <a:t> до 2; 4 — по 3 </a:t>
            </a:r>
            <a:r>
              <a:rPr lang="ru-RU" sz="1800" dirty="0" err="1" smtClean="0">
                <a:hlinkClick r:id="rId2"/>
              </a:rPr>
              <a:t>з</a:t>
            </a:r>
            <a:r>
              <a:rPr lang="ru-RU" sz="1800" dirty="0" smtClean="0">
                <a:hlinkClick r:id="rId2"/>
              </a:rPr>
              <a:t> </a:t>
            </a:r>
            <a:r>
              <a:rPr lang="ru-RU" sz="1800" dirty="0" err="1" smtClean="0">
                <a:hlinkClick r:id="rId2"/>
              </a:rPr>
              <a:t>мікронуклеусов</a:t>
            </a:r>
            <a:r>
              <a:rPr lang="ru-RU" sz="1800" dirty="0" smtClean="0">
                <a:hlinkClick r:id="rId2"/>
              </a:rPr>
              <a:t>, </a:t>
            </a:r>
            <a:r>
              <a:rPr lang="ru-RU" sz="1800" dirty="0" err="1" smtClean="0">
                <a:hlinkClick r:id="rId2"/>
              </a:rPr>
              <a:t>що</a:t>
            </a:r>
            <a:r>
              <a:rPr lang="ru-RU" sz="1800" dirty="0" smtClean="0">
                <a:hlinkClick r:id="rId2"/>
              </a:rPr>
              <a:t> </a:t>
            </a:r>
            <a:r>
              <a:rPr lang="ru-RU" sz="1800" dirty="0" err="1" smtClean="0">
                <a:hlinkClick r:id="rId2"/>
              </a:rPr>
              <a:t>утворилися</a:t>
            </a:r>
            <a:r>
              <a:rPr lang="ru-RU" sz="1800" dirty="0" smtClean="0">
                <a:hlinkClick r:id="rId2"/>
              </a:rPr>
              <a:t>, </a:t>
            </a:r>
            <a:r>
              <a:rPr lang="ru-RU" sz="1800" dirty="0" err="1" smtClean="0">
                <a:hlinkClick r:id="rId2"/>
              </a:rPr>
              <a:t>ущільнюються</a:t>
            </a:r>
            <a:r>
              <a:rPr lang="ru-RU" sz="1800" dirty="0" smtClean="0">
                <a:hlinkClick r:id="rId2"/>
              </a:rPr>
              <a:t> </a:t>
            </a:r>
            <a:r>
              <a:rPr lang="ru-RU" sz="1800" dirty="0" err="1" smtClean="0">
                <a:hlinkClick r:id="rId2"/>
              </a:rPr>
              <a:t>і</a:t>
            </a:r>
            <a:r>
              <a:rPr lang="ru-RU" sz="1800" dirty="0" smtClean="0">
                <a:hlinkClick r:id="rId2"/>
              </a:rPr>
              <a:t> гинуть; 5 — </a:t>
            </a:r>
            <a:r>
              <a:rPr lang="ru-RU" sz="1800" dirty="0" err="1" smtClean="0">
                <a:hlinkClick r:id="rId2"/>
              </a:rPr>
              <a:t>третє</a:t>
            </a:r>
            <a:r>
              <a:rPr lang="ru-RU" sz="1800" dirty="0" smtClean="0">
                <a:hlinkClick r:id="rId2"/>
              </a:rPr>
              <a:t> </a:t>
            </a:r>
            <a:r>
              <a:rPr lang="ru-RU" sz="1800" dirty="0" err="1" smtClean="0">
                <a:hlinkClick r:id="rId2"/>
              </a:rPr>
              <a:t>ділення</a:t>
            </a:r>
            <a:r>
              <a:rPr lang="ru-RU" sz="1800" dirty="0" smtClean="0">
                <a:hlinkClick r:id="rId2"/>
              </a:rPr>
              <a:t> </a:t>
            </a:r>
            <a:r>
              <a:rPr lang="ru-RU" sz="1800" dirty="0" err="1" smtClean="0">
                <a:hlinkClick r:id="rId2"/>
              </a:rPr>
              <a:t>мікронуклеуса</a:t>
            </a:r>
            <a:r>
              <a:rPr lang="ru-RU" sz="1800" dirty="0" smtClean="0">
                <a:hlinkClick r:id="rId2"/>
              </a:rPr>
              <a:t>; 6 </a:t>
            </a:r>
            <a:r>
              <a:rPr lang="ru-RU" sz="1800" dirty="0" err="1" smtClean="0">
                <a:hlinkClick r:id="rId2"/>
              </a:rPr>
              <a:t>і</a:t>
            </a:r>
            <a:r>
              <a:rPr lang="ru-RU" sz="1800" dirty="0" smtClean="0">
                <a:hlinkClick r:id="rId2"/>
              </a:rPr>
              <a:t> 7 — </a:t>
            </a:r>
            <a:r>
              <a:rPr lang="ru-RU" sz="1800" dirty="0" err="1" smtClean="0">
                <a:hlinkClick r:id="rId2"/>
              </a:rPr>
              <a:t>обмін</a:t>
            </a:r>
            <a:r>
              <a:rPr lang="ru-RU" sz="1800" dirty="0" smtClean="0">
                <a:hlinkClick r:id="rId2"/>
              </a:rPr>
              <a:t> ядрами (♂ — </a:t>
            </a:r>
            <a:r>
              <a:rPr lang="ru-RU" sz="1800" dirty="0" err="1" smtClean="0">
                <a:hlinkClick r:id="rId2"/>
              </a:rPr>
              <a:t>рухливе</a:t>
            </a:r>
            <a:r>
              <a:rPr lang="ru-RU" sz="1800" dirty="0" smtClean="0">
                <a:hlinkClick r:id="rId2"/>
              </a:rPr>
              <a:t> ядро ♀ — </a:t>
            </a:r>
            <a:r>
              <a:rPr lang="ru-RU" sz="1800" dirty="0" err="1" smtClean="0">
                <a:hlinkClick r:id="rId2"/>
              </a:rPr>
              <a:t>ядро</a:t>
            </a:r>
            <a:r>
              <a:rPr lang="ru-RU" sz="1800" dirty="0" smtClean="0">
                <a:hlinkClick r:id="rId2"/>
              </a:rPr>
              <a:t>, </a:t>
            </a:r>
            <a:r>
              <a:rPr lang="ru-RU" sz="1800" dirty="0" err="1" smtClean="0">
                <a:hlinkClick r:id="rId2"/>
              </a:rPr>
              <a:t>що</a:t>
            </a:r>
            <a:r>
              <a:rPr lang="ru-RU" sz="1800" dirty="0" smtClean="0">
                <a:hlinkClick r:id="rId2"/>
              </a:rPr>
              <a:t> </a:t>
            </a:r>
            <a:r>
              <a:rPr lang="ru-RU" sz="1800" dirty="0" err="1" smtClean="0">
                <a:hlinkClick r:id="rId2"/>
              </a:rPr>
              <a:t>залишається</a:t>
            </a:r>
            <a:r>
              <a:rPr lang="ru-RU" sz="1800" dirty="0" smtClean="0">
                <a:hlinkClick r:id="rId2"/>
              </a:rPr>
              <a:t> в </a:t>
            </a:r>
            <a:r>
              <a:rPr lang="ru-RU" sz="1800" dirty="0" err="1" smtClean="0">
                <a:hlinkClick r:id="rId2"/>
              </a:rPr>
              <a:t>клітці</a:t>
            </a:r>
            <a:r>
              <a:rPr lang="ru-RU" sz="1800" dirty="0" smtClean="0">
                <a:hlinkClick r:id="rId2"/>
              </a:rPr>
              <a:t>; при </a:t>
            </a:r>
            <a:r>
              <a:rPr lang="ru-RU" sz="1800" dirty="0" err="1" smtClean="0">
                <a:hlinkClick r:id="rId2"/>
              </a:rPr>
              <a:t>їх</a:t>
            </a:r>
            <a:r>
              <a:rPr lang="ru-RU" sz="1800" dirty="0" smtClean="0">
                <a:hlinkClick r:id="rId2"/>
              </a:rPr>
              <a:t> </a:t>
            </a:r>
            <a:r>
              <a:rPr lang="ru-RU" sz="1800" dirty="0" err="1" smtClean="0">
                <a:hlinkClick r:id="rId2"/>
              </a:rPr>
              <a:t>злитті</a:t>
            </a:r>
            <a:r>
              <a:rPr lang="ru-RU" sz="1800" dirty="0" smtClean="0">
                <a:hlinkClick r:id="rId2"/>
              </a:rPr>
              <a:t> </a:t>
            </a:r>
            <a:r>
              <a:rPr lang="ru-RU" sz="1800" dirty="0" err="1" smtClean="0">
                <a:hlinkClick r:id="rId2"/>
              </a:rPr>
              <a:t>відновлюється</a:t>
            </a:r>
            <a:r>
              <a:rPr lang="ru-RU" sz="1800" dirty="0" smtClean="0">
                <a:hlinkClick r:id="rId2"/>
              </a:rPr>
              <a:t> </a:t>
            </a:r>
            <a:r>
              <a:rPr lang="ru-RU" sz="1800" dirty="0" err="1" smtClean="0">
                <a:hlinkClick r:id="rId2"/>
              </a:rPr>
              <a:t>подвійний</a:t>
            </a:r>
            <a:r>
              <a:rPr lang="ru-RU" sz="1800" dirty="0" smtClean="0">
                <a:hlinkClick r:id="rId2"/>
              </a:rPr>
              <a:t> </a:t>
            </a:r>
            <a:r>
              <a:rPr lang="ru-RU" sz="1800" dirty="0" err="1" smtClean="0">
                <a:hlinkClick r:id="rId2"/>
              </a:rPr>
              <a:t>набір</a:t>
            </a:r>
            <a:r>
              <a:rPr lang="ru-RU" sz="1800" dirty="0" smtClean="0">
                <a:hlinkClick r:id="rId2"/>
              </a:rPr>
              <a:t> хромосом); 8 — 10 — </a:t>
            </a:r>
            <a:r>
              <a:rPr lang="ru-RU" sz="1800" dirty="0" err="1" smtClean="0">
                <a:hlinkClick r:id="rId2"/>
              </a:rPr>
              <a:t>утворення</a:t>
            </a:r>
            <a:r>
              <a:rPr lang="ru-RU" sz="1800" dirty="0" smtClean="0">
                <a:hlinkClick r:id="rId2"/>
              </a:rPr>
              <a:t> нового макронуклеуса за </a:t>
            </a:r>
            <a:r>
              <a:rPr lang="ru-RU" sz="1800" dirty="0" err="1" smtClean="0">
                <a:hlinkClick r:id="rId2"/>
              </a:rPr>
              <a:t>рахунок</a:t>
            </a:r>
            <a:r>
              <a:rPr lang="ru-RU" sz="1800" dirty="0" smtClean="0">
                <a:hlinkClick r:id="rId2"/>
              </a:rPr>
              <a:t> </a:t>
            </a:r>
            <a:r>
              <a:rPr lang="ru-RU" sz="1800" dirty="0" err="1" smtClean="0">
                <a:hlinkClick r:id="rId2"/>
              </a:rPr>
              <a:t>ділення</a:t>
            </a:r>
            <a:r>
              <a:rPr lang="ru-RU" sz="1800" dirty="0" smtClean="0">
                <a:hlinkClick r:id="rId2"/>
              </a:rPr>
              <a:t> </a:t>
            </a:r>
            <a:r>
              <a:rPr lang="ru-RU" sz="1800" dirty="0" err="1" smtClean="0">
                <a:hlinkClick r:id="rId2"/>
              </a:rPr>
              <a:t>мікронуклеуса</a:t>
            </a:r>
            <a:r>
              <a:rPr lang="ru-RU" sz="1800" dirty="0" smtClean="0">
                <a:hlinkClick r:id="rId2"/>
              </a:rPr>
              <a:t>.</a:t>
            </a:r>
            <a:endParaRPr lang="ru-RU" sz="1800" dirty="0"/>
          </a:p>
        </p:txBody>
      </p:sp>
      <p:pic>
        <p:nvPicPr>
          <p:cNvPr id="5" name="Содержимое 4" descr="1_big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71472" y="714356"/>
            <a:ext cx="4835460" cy="5357850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5214950"/>
            <a:ext cx="7758138" cy="1416738"/>
          </a:xfrm>
        </p:spPr>
        <p:txBody>
          <a:bodyPr/>
          <a:lstStyle/>
          <a:p>
            <a:r>
              <a:rPr lang="ru-RU" sz="2800" dirty="0" smtClean="0">
                <a:hlinkClick r:id="rId2"/>
              </a:rPr>
              <a:t> </a:t>
            </a:r>
            <a:r>
              <a:rPr lang="ru-RU" sz="2800" b="1" i="1" dirty="0" err="1" smtClean="0">
                <a:hlinkClick r:id="rId2"/>
              </a:rPr>
              <a:t>Електронномікроськопічеськоє</a:t>
            </a:r>
            <a:r>
              <a:rPr lang="ru-RU" sz="2800" b="1" i="1" dirty="0" smtClean="0">
                <a:hlinkClick r:id="rId2"/>
              </a:rPr>
              <a:t> </a:t>
            </a:r>
            <a:r>
              <a:rPr lang="ru-RU" sz="2800" b="1" i="1" dirty="0" err="1" smtClean="0">
                <a:hlinkClick r:id="rId2"/>
              </a:rPr>
              <a:t>зображення</a:t>
            </a:r>
            <a:r>
              <a:rPr lang="ru-RU" sz="2800" b="1" i="1" dirty="0" smtClean="0">
                <a:hlinkClick r:id="rId2"/>
              </a:rPr>
              <a:t> </a:t>
            </a:r>
            <a:r>
              <a:rPr lang="ru-RU" sz="2800" b="1" i="1" dirty="0" err="1" smtClean="0">
                <a:hlinkClick r:id="rId2"/>
              </a:rPr>
              <a:t>кон'югації</a:t>
            </a:r>
            <a:r>
              <a:rPr lang="ru-RU" sz="2800" b="1" i="1" dirty="0" smtClean="0">
                <a:hlinkClick r:id="rId2"/>
              </a:rPr>
              <a:t> в </a:t>
            </a:r>
            <a:r>
              <a:rPr lang="ru-RU" sz="2800" b="1" i="1" dirty="0" err="1" smtClean="0">
                <a:hlinkClick r:id="rId2"/>
              </a:rPr>
              <a:t>кишкової</a:t>
            </a:r>
            <a:r>
              <a:rPr lang="ru-RU" sz="2800" b="1" i="1" dirty="0" smtClean="0">
                <a:hlinkClick r:id="rId2"/>
              </a:rPr>
              <a:t> </a:t>
            </a:r>
            <a:r>
              <a:rPr lang="ru-RU" sz="2800" b="1" i="1" dirty="0" err="1" smtClean="0">
                <a:hlinkClick r:id="rId2"/>
              </a:rPr>
              <a:t>палички</a:t>
            </a:r>
            <a:r>
              <a:rPr lang="ru-RU" sz="2800" dirty="0" smtClean="0">
                <a:hlinkClick r:id="rId2"/>
              </a:rPr>
              <a:t>; </a:t>
            </a:r>
            <a:r>
              <a:rPr lang="ru-RU" sz="2800" dirty="0" err="1" smtClean="0">
                <a:hlinkClick r:id="rId2"/>
              </a:rPr>
              <a:t>подовжена</a:t>
            </a:r>
            <a:r>
              <a:rPr lang="ru-RU" sz="2800" dirty="0" smtClean="0">
                <a:hlinkClick r:id="rId2"/>
              </a:rPr>
              <a:t> </a:t>
            </a:r>
            <a:r>
              <a:rPr lang="ru-RU" sz="2800" dirty="0" err="1" smtClean="0">
                <a:hlinkClick r:id="rId2"/>
              </a:rPr>
              <a:t>клітка</a:t>
            </a:r>
            <a:r>
              <a:rPr lang="ru-RU" sz="2800" dirty="0" smtClean="0">
                <a:hlinkClick r:id="rId2"/>
              </a:rPr>
              <a:t> — донор, кругла — </a:t>
            </a:r>
            <a:r>
              <a:rPr lang="ru-RU" sz="2800" dirty="0" err="1" smtClean="0">
                <a:hlinkClick r:id="rId2"/>
              </a:rPr>
              <a:t>реципієнт</a:t>
            </a:r>
            <a:r>
              <a:rPr lang="ru-RU" sz="2800" dirty="0" smtClean="0">
                <a:hlinkClick r:id="rId2"/>
              </a:rPr>
              <a:t>.</a:t>
            </a:r>
            <a:endParaRPr lang="ru-RU" sz="2800" dirty="0"/>
          </a:p>
        </p:txBody>
      </p:sp>
      <p:pic>
        <p:nvPicPr>
          <p:cNvPr id="4" name="Содержимое 3" descr="2_big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357290" y="214290"/>
            <a:ext cx="6357982" cy="4959226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214290"/>
            <a:ext cx="7915276" cy="1214446"/>
          </a:xfrm>
        </p:spPr>
        <p:txBody>
          <a:bodyPr/>
          <a:lstStyle/>
          <a:p>
            <a:r>
              <a:rPr lang="uk-UA" sz="3600" b="1" dirty="0" err="1" smtClean="0"/>
              <a:t>Копуля́ція</a:t>
            </a:r>
            <a:r>
              <a:rPr lang="uk-UA" sz="3600" dirty="0" smtClean="0"/>
              <a:t> (</a:t>
            </a:r>
            <a:r>
              <a:rPr lang="uk-UA" sz="3600" u="sng" dirty="0" smtClean="0">
                <a:hlinkClick r:id="rId2" tooltip="Латинська мова"/>
              </a:rPr>
              <a:t>лат.</a:t>
            </a:r>
            <a:r>
              <a:rPr lang="uk-UA" sz="3600" dirty="0" smtClean="0"/>
              <a:t> </a:t>
            </a:r>
            <a:r>
              <a:rPr lang="uk-UA" sz="3600" i="1" dirty="0" err="1" smtClean="0"/>
              <a:t>copulatio</a:t>
            </a:r>
            <a:r>
              <a:rPr lang="uk-UA" sz="3600" i="1" dirty="0" smtClean="0"/>
              <a:t> - сполучення</a:t>
            </a:r>
            <a:r>
              <a:rPr lang="uk-UA" sz="3600" dirty="0" smtClean="0"/>
              <a:t>; </a:t>
            </a:r>
            <a:r>
              <a:rPr lang="uk-UA" sz="3600" i="1" dirty="0" smtClean="0"/>
              <a:t>з'єднання</a:t>
            </a:r>
            <a:r>
              <a:rPr lang="uk-UA" sz="3600" dirty="0" smtClean="0"/>
              <a:t>)</a:t>
            </a:r>
            <a:r>
              <a:rPr lang="uk-UA" dirty="0" smtClean="0"/>
              <a:t> </a:t>
            </a:r>
            <a:endParaRPr lang="ru-RU" dirty="0"/>
          </a:p>
        </p:txBody>
      </p:sp>
      <p:pic>
        <p:nvPicPr>
          <p:cNvPr id="4" name="Содержимое 3" descr="800px-Testudo_Marginata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428728" y="1541445"/>
            <a:ext cx="6643734" cy="4982801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000100" y="2500306"/>
            <a:ext cx="7772400" cy="914400"/>
          </a:xfrm>
        </p:spPr>
        <p:txBody>
          <a:bodyPr/>
          <a:lstStyle/>
          <a:p>
            <a:r>
              <a:rPr lang="uk-UA" sz="7200" dirty="0" smtClean="0"/>
              <a:t>Дякую за увагу!</a:t>
            </a:r>
            <a:endParaRPr lang="ru-RU" sz="72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63</TotalTime>
  <Words>146</Words>
  <Application>Microsoft Office PowerPoint</Application>
  <PresentationFormat>Экран (4:3)</PresentationFormat>
  <Paragraphs>8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Метро</vt:lpstr>
      <vt:lpstr>Кон'югація та копуляція</vt:lpstr>
      <vt:lpstr>Кон'югація (від латин. conjugatio — з'єднання)</vt:lpstr>
      <vt:lpstr>Кон'югат у водоростей </vt:lpstr>
      <vt:lpstr> Схема кон'югації в інфузорій: 1 — мікронуклеус (мі) і макронуклеус (ма); 2 — перше ділення мікронуклеусов, видно 4 хромосоми в кожному; 3 — друге ділення, при якому число хромосом редукується до 2; 4 — по 3 з мікронуклеусов, що утворилися, ущільнюються і гинуть; 5 — третє ділення мікронуклеуса; 6 і 7 — обмін ядрами (♂ — рухливе ядро ♀ — ядро, що залишається в клітці; при їх злитті відновлюється подвійний набір хромосом); 8 — 10 — утворення нового макронуклеуса за рахунок ділення мікронуклеуса.</vt:lpstr>
      <vt:lpstr> Електронномікроськопічеськоє зображення кон'югації в кишкової палички; подовжена клітка — донор, кругла — реципієнт.</vt:lpstr>
      <vt:lpstr>Копуля́ція (лат. copulatio - сполучення; з'єднання) </vt:lpstr>
      <vt:lpstr>Дякую за увагу!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Пользователь</cp:lastModifiedBy>
  <cp:revision>7</cp:revision>
  <dcterms:created xsi:type="dcterms:W3CDTF">2013-09-07T13:03:23Z</dcterms:created>
  <dcterms:modified xsi:type="dcterms:W3CDTF">2013-09-07T14:06:26Z</dcterms:modified>
</cp:coreProperties>
</file>