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84" autoAdjust="0"/>
    <p:restoredTop sz="94660"/>
  </p:normalViewPr>
  <p:slideViewPr>
    <p:cSldViewPr>
      <p:cViewPr varScale="1">
        <p:scale>
          <a:sx n="38" d="100"/>
          <a:sy n="38" d="100"/>
        </p:scale>
        <p:origin x="-135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7EAF463A-BC7C-46EE-9F1E-7F377CCA4891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linux.kiev.ua/materials/School-Linux-Ternopyl/templan/templan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Графічний користувацький інтерфейс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9200" y="5029200"/>
            <a:ext cx="6858000" cy="762000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Підготувала учениця ІІ курсу природничого класу</a:t>
            </a:r>
          </a:p>
          <a:p>
            <a:r>
              <a:rPr lang="uk-UA" dirty="0" smtClean="0"/>
              <a:t>Ніжинського ліцею Ніжинської міської ради при НДУ імені М.Гоголя</a:t>
            </a:r>
          </a:p>
          <a:p>
            <a:r>
              <a:rPr lang="uk-UA" dirty="0" err="1" smtClean="0"/>
              <a:t>Саченко</a:t>
            </a:r>
            <a:r>
              <a:rPr lang="uk-UA" dirty="0" smtClean="0"/>
              <a:t> Анна</a:t>
            </a:r>
            <a:endParaRPr lang="ru-RU" dirty="0"/>
          </a:p>
        </p:txBody>
      </p:sp>
      <p:pic>
        <p:nvPicPr>
          <p:cNvPr id="4" name="Рисунок 3" descr="macico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81400" y="838200"/>
            <a:ext cx="4974771" cy="251460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Компоненти вікна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i="1" dirty="0" smtClean="0"/>
              <a:t>заголовок</a:t>
            </a:r>
            <a:endParaRPr lang="uk-UA" dirty="0" smtClean="0"/>
          </a:p>
          <a:p>
            <a:r>
              <a:rPr lang="uk-UA" i="1" dirty="0" smtClean="0"/>
              <a:t>кнопка системного меню вікна</a:t>
            </a:r>
            <a:endParaRPr lang="uk-UA" dirty="0" smtClean="0"/>
          </a:p>
          <a:p>
            <a:r>
              <a:rPr lang="uk-UA" i="1" dirty="0" smtClean="0"/>
              <a:t>кнопки управління вікном</a:t>
            </a:r>
            <a:endParaRPr lang="uk-UA" dirty="0" smtClean="0"/>
          </a:p>
          <a:p>
            <a:r>
              <a:rPr lang="uk-UA" i="1" dirty="0" smtClean="0"/>
              <a:t>головне меню</a:t>
            </a:r>
            <a:endParaRPr lang="uk-UA" dirty="0" smtClean="0"/>
          </a:p>
          <a:p>
            <a:r>
              <a:rPr lang="uk-UA" i="1" dirty="0" smtClean="0"/>
              <a:t>панель інструментів</a:t>
            </a:r>
            <a:endParaRPr lang="ru-RU" dirty="0" smtClean="0"/>
          </a:p>
          <a:p>
            <a:r>
              <a:rPr lang="uk-UA" i="1" dirty="0" smtClean="0"/>
              <a:t>рядок стану</a:t>
            </a:r>
            <a:endParaRPr lang="ru-RU" dirty="0" smtClean="0"/>
          </a:p>
          <a:p>
            <a:r>
              <a:rPr lang="uk-UA" i="1" dirty="0" smtClean="0"/>
              <a:t>робоча область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Кнопки управління вікном </a:t>
            </a:r>
            <a:br>
              <a:rPr lang="uk-UA" dirty="0" smtClean="0"/>
            </a:br>
            <a:r>
              <a:rPr lang="uk-UA" dirty="0" smtClean="0"/>
              <a:t>різних графічних інтерфейсів користувачів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520866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/>
                <a:gridCol w="2743200"/>
                <a:gridCol w="2743200"/>
              </a:tblGrid>
              <a:tr h="51474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 dirty="0"/>
                        <a:t>Елемент управління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 dirty="0"/>
                        <a:t>Операційна система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068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 dirty="0"/>
                        <a:t>Windows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 dirty="0" err="1"/>
                        <a:t>Linux</a:t>
                      </a:r>
                      <a:r>
                        <a:rPr lang="uk-UA" sz="2000" dirty="0"/>
                        <a:t>, графічний інтерфейс користувача KDE</a:t>
                      </a:r>
                      <a:r>
                        <a:rPr lang="uk-UA" sz="2000" baseline="30000" dirty="0">
                          <a:hlinkClick r:id="rId2"/>
                        </a:rPr>
                        <a:t>2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 anchor="ctr"/>
                </a:tc>
              </a:tr>
              <a:tr h="6986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 dirty="0"/>
                        <a:t>Розгорнути на весь екран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4000" dirty="0">
                          <a:sym typeface="Marlett"/>
                        </a:rPr>
                        <a:t>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/>
                </a:tc>
              </a:tr>
              <a:tr h="8068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/>
                        <a:t>Відновити (згорнути до неповного екрану) вікно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4000" dirty="0">
                          <a:sym typeface="Marlett"/>
                        </a:rPr>
                        <a:t>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/>
                </a:tc>
              </a:tr>
              <a:tr h="11352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/>
                        <a:t>Закрити вікно і відповідний додаток, з яким працював користувач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4000" dirty="0">
                          <a:sym typeface="Marlett"/>
                        </a:rPr>
                        <a:t>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/>
                </a:tc>
              </a:tr>
            </a:tbl>
          </a:graphicData>
        </a:graphic>
      </p:graphicFrame>
      <p:pic>
        <p:nvPicPr>
          <p:cNvPr id="5" name="Рисунок 4" descr="http://linux.kiev.ua/materials/School-Linux-Ternopyl/templan/templan_html_220cb216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3048000"/>
            <a:ext cx="44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linux.kiev.ua/materials/School-Linux-Ternopyl/templan/templan_html_5823aa1e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9000" y="4038600"/>
            <a:ext cx="381000" cy="39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linux.kiev.ua/materials/School-Linux-Ternopyl/templan/templan_html_mfee8a53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5410200"/>
            <a:ext cx="457200" cy="39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Елементи управління графічного інтерфейсу ОС </a:t>
            </a:r>
            <a:r>
              <a:rPr lang="uk-UA" dirty="0" err="1" smtClean="0"/>
              <a:t>Linux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4842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 dirty="0"/>
                        <a:t>Елемент управління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/>
                        <a:t>Зображення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 anchor="ctr"/>
                </a:tc>
              </a:tr>
              <a:tr h="19865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 dirty="0" smtClean="0"/>
                        <a:t>Список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 dirty="0"/>
                        <a:t>Лічильник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/>
                </a:tc>
              </a:tr>
              <a:tr h="10721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 dirty="0" smtClean="0"/>
                        <a:t>Перемикач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 dirty="0"/>
                        <a:t>Рядок введення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 dirty="0"/>
                        <a:t>Кнопки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/>
                </a:tc>
              </a:tr>
            </a:tbl>
          </a:graphicData>
        </a:graphic>
      </p:graphicFrame>
      <p:pic>
        <p:nvPicPr>
          <p:cNvPr id="5" name="Рисунок 4" descr="http://linux.kiev.ua/materials/School-Linux-Ternopyl/templan/templan_html_1e8d78c1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1752600"/>
            <a:ext cx="2227580" cy="1779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linux.kiev.ua/materials/School-Linux-Ternopyl/templan/templan_html_m50ab34c2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3733800"/>
            <a:ext cx="1079500" cy="27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linux.kiev.ua/materials/School-Linux-Ternopyl/templan/templan_html_32cfc9de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4191000"/>
            <a:ext cx="1576070" cy="865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linux.kiev.ua/materials/School-Linux-Ternopyl/templan/templan_html_76e6628f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10200" y="5257800"/>
            <a:ext cx="2558415" cy="330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linux.kiev.ua/materials/School-Linux-Ternopyl/templan/templan_html_4ede33e8.pn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86400" y="5715000"/>
            <a:ext cx="2441575" cy="321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Локальне меню для </a:t>
            </a:r>
            <a:r>
              <a:rPr lang="uk-UA" dirty="0" err="1" smtClean="0"/>
              <a:t>файла</a:t>
            </a:r>
            <a:endParaRPr lang="ru-RU" dirty="0"/>
          </a:p>
        </p:txBody>
      </p:sp>
      <p:pic>
        <p:nvPicPr>
          <p:cNvPr id="4" name="Содержимое 3" descr="templan_html_f45279d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790544" y="1828800"/>
            <a:ext cx="5524656" cy="3692357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Вікно налагоджування параметрів робочого столу</a:t>
            </a:r>
            <a:endParaRPr lang="ru-RU" dirty="0"/>
          </a:p>
        </p:txBody>
      </p:sp>
      <p:pic>
        <p:nvPicPr>
          <p:cNvPr id="4" name="Содержимое 3" descr="templan_html_m76eb7efa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306258" y="1497794"/>
            <a:ext cx="6531484" cy="4379936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4478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Програми контролю виконання процесів </a:t>
            </a:r>
            <a:br>
              <a:rPr lang="uk-UA" dirty="0" smtClean="0"/>
            </a:br>
            <a:r>
              <a:rPr lang="uk-UA" dirty="0" smtClean="0"/>
              <a:t>з графічним інтерфейсом користувача ОС </a:t>
            </a:r>
            <a:r>
              <a:rPr lang="uk-UA" dirty="0" err="1" smtClean="0"/>
              <a:t>Linux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981200"/>
          <a:ext cx="8229600" cy="43434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 b="1" dirty="0">
                          <a:latin typeface="Times New Roman"/>
                          <a:ea typeface="Times New Roman"/>
                          <a:cs typeface="Times New Roman"/>
                        </a:rPr>
                        <a:t>Дія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 b="1">
                          <a:latin typeface="Times New Roman"/>
                          <a:ea typeface="Times New Roman"/>
                          <a:cs typeface="Times New Roman"/>
                        </a:rPr>
                        <a:t>Команда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припинити виконання програми, після запуску програми навести курсор на вікно, що необхідно закрити. 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xkill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Розширений моніторинг операційної системи та обчислювальної системи. 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sysguard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контроль за виконанням процесів, використанням пам’яті та дискових накопичувачів.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 dirty="0" err="1">
                          <a:latin typeface="Times New Roman"/>
                          <a:ea typeface="Times New Roman"/>
                          <a:cs typeface="Times New Roman"/>
                        </a:rPr>
                        <a:t>gtop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Деякі клавіатурні скорочення управління KDE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802632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/>
                        <a:t>Alt-Esc </a:t>
                      </a:r>
                      <a:r>
                        <a:rPr lang="uk-UA" sz="1400" dirty="0" err="1"/>
                        <a:t>или</a:t>
                      </a:r>
                      <a:r>
                        <a:rPr lang="uk-UA" sz="1400" dirty="0"/>
                        <a:t> ALT - </a:t>
                      </a:r>
                      <a:r>
                        <a:rPr lang="uk-UA" sz="1400" dirty="0" err="1"/>
                        <a:t>Esc</a:t>
                      </a:r>
                      <a:r>
                        <a:rPr lang="uk-UA" sz="1400" dirty="0"/>
                        <a:t>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/>
                        <a:t>виклик програми контролю використовуваних ресурсів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/>
                        <a:t>Alt-Tab або Alt-Shift-Tab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/>
                        <a:t>перемикання між виконуваними прикладними програми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/>
                        <a:t>Ctrl-Alt або Ctrl-Shift-Tab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/>
                        <a:t>циклічне перемикання між робочими столами 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/>
                        <a:t>Alt-F2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/>
                        <a:t>викликати командний рядок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/>
                        <a:t>Alt-F3 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/>
                        <a:t>меню Вікно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/>
                        <a:t>Alt-F4 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/>
                        <a:t>закрити активне вікно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/>
                        <a:t>Ctrl-F [1 .. 8] 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/>
                        <a:t>встановити активним рабочий стіл [1…8]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/>
                        <a:t>Ctrl-Alt-Esc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/>
                        <a:t>вилучення активного вікна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/>
                        <a:t>Ctrl-Alt-Backspace 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/>
                        <a:t>аварійне завершення сеанс роботи з графічного інтерфейсу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/>
                        <a:t>Ctrl-Alt-Numpad +;</a:t>
                      </a:r>
                      <a:endParaRPr lang="ru-RU" sz="120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/>
                        <a:t>Ctrl-Alt-Numpad - 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/>
                        <a:t>перемикання між режимами з різною роздільною здатністю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vi-VN" b="1" dirty="0" smtClean="0"/>
              <a:t>Граф</a:t>
            </a:r>
            <a:r>
              <a:rPr lang="uk-UA" b="1" dirty="0" smtClean="0"/>
              <a:t>і</a:t>
            </a:r>
            <a:r>
              <a:rPr lang="vi-VN" b="1" dirty="0" smtClean="0"/>
              <a:t>чний інтерфейс користувача</a:t>
            </a:r>
            <a:r>
              <a:rPr lang="vi-VN" dirty="0" smtClean="0"/>
              <a:t> (ГІК, англ. </a:t>
            </a:r>
            <a:r>
              <a:rPr lang="en-US" i="1" dirty="0" smtClean="0"/>
              <a:t>GUI, Graphical user interface</a:t>
            </a:r>
            <a:r>
              <a:rPr lang="en-US" dirty="0" smtClean="0"/>
              <a:t>) — </a:t>
            </a:r>
            <a:r>
              <a:rPr lang="vi-VN" dirty="0" smtClean="0"/>
              <a:t>інтерфейс між комп'ютером і його користувачем, що використовує піктограми, меню, і вказівний засіб для вибору функцій та виконання команд.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4648200" y="457200"/>
            <a:ext cx="4041775" cy="19050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Xerox Alto-</a:t>
            </a:r>
            <a:r>
              <a:rPr lang="ru-RU" dirty="0" smtClean="0"/>
              <a:t>перший у </a:t>
            </a:r>
            <a:r>
              <a:rPr lang="ru-RU" dirty="0" err="1" smtClean="0"/>
              <a:t>світі</a:t>
            </a:r>
            <a:r>
              <a:rPr lang="ru-RU" dirty="0" smtClean="0"/>
              <a:t> </a:t>
            </a:r>
            <a:r>
              <a:rPr lang="ru-RU" dirty="0" err="1" smtClean="0"/>
              <a:t>комп'ютер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графічним</a:t>
            </a:r>
            <a:r>
              <a:rPr lang="ru-RU" dirty="0" smtClean="0"/>
              <a:t> </a:t>
            </a:r>
            <a:r>
              <a:rPr lang="ru-RU" dirty="0" err="1" smtClean="0"/>
              <a:t>інтерфейсом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10" name="Содержимое 9" descr="pixels11_num2_answer_large.gif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" y="2362200"/>
            <a:ext cx="4038600" cy="3189823"/>
          </a:xfrm>
        </p:spPr>
      </p:pic>
      <p:pic>
        <p:nvPicPr>
          <p:cNvPr id="11" name="Содержимое 10" descr="Xerox_Alto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5153025" y="2133600"/>
            <a:ext cx="3028950" cy="4038600"/>
          </a:xfrm>
        </p:spPr>
      </p:pic>
      <p:sp>
        <p:nvSpPr>
          <p:cNvPr id="9" name="Заголовок 3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4040188" cy="1828800"/>
          </a:xfrm>
        </p:spPr>
        <p:txBody>
          <a:bodyPr/>
          <a:lstStyle/>
          <a:p>
            <a:r>
              <a:rPr lang="uk-UA" dirty="0" smtClean="0"/>
              <a:t>Перша система з графічним інтерфейсом 8010 </a:t>
            </a:r>
            <a:r>
              <a:rPr lang="uk-UA" dirty="0" err="1" smtClean="0"/>
              <a:t>Star</a:t>
            </a:r>
            <a:r>
              <a:rPr lang="uk-UA" dirty="0" smtClean="0"/>
              <a:t> </a:t>
            </a:r>
            <a:r>
              <a:rPr lang="uk-UA" dirty="0" err="1" smtClean="0"/>
              <a:t>Information</a:t>
            </a:r>
            <a:r>
              <a:rPr lang="uk-UA" dirty="0" smtClean="0"/>
              <a:t> </a:t>
            </a:r>
            <a:r>
              <a:rPr lang="uk-UA" dirty="0" err="1" smtClean="0"/>
              <a:t>System</a:t>
            </a:r>
            <a:r>
              <a:rPr lang="uk-UA" dirty="0" smtClean="0"/>
              <a:t> групи PARC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524000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Типові операції з об'єктами графічного інтерфейсу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2133600"/>
          <a:ext cx="8229600" cy="3657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43200"/>
                <a:gridCol w="2743200"/>
                <a:gridCol w="2743200"/>
              </a:tblGrid>
              <a:tr h="586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dirty="0"/>
                        <a:t>Файл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dirty="0"/>
                        <a:t>Папка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/>
                        <a:t>Вікно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 anchor="ctr"/>
                </a:tc>
              </a:tr>
              <a:tr h="30707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dirty="0"/>
                        <a:t>Копіювати</a:t>
                      </a:r>
                      <a:endParaRPr lang="ru-RU" sz="20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dirty="0"/>
                        <a:t>Перенести</a:t>
                      </a:r>
                      <a:endParaRPr lang="ru-RU" sz="20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dirty="0" err="1"/>
                        <a:t>Переіменувати</a:t>
                      </a:r>
                      <a:endParaRPr lang="ru-RU" sz="20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dirty="0"/>
                        <a:t>Вилучити</a:t>
                      </a:r>
                      <a:endParaRPr lang="ru-RU" sz="20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dirty="0"/>
                        <a:t>Виконати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dirty="0"/>
                        <a:t>Відкрити</a:t>
                      </a:r>
                      <a:endParaRPr lang="ru-RU" sz="20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dirty="0"/>
                        <a:t>Копіювати</a:t>
                      </a:r>
                      <a:endParaRPr lang="ru-RU" sz="20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dirty="0"/>
                        <a:t>Перенести</a:t>
                      </a:r>
                      <a:endParaRPr lang="ru-RU" sz="20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dirty="0" err="1"/>
                        <a:t>Переіменувати</a:t>
                      </a:r>
                      <a:endParaRPr lang="ru-RU" sz="20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dirty="0"/>
                        <a:t>Вилучити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dirty="0"/>
                        <a:t>Відкрити</a:t>
                      </a:r>
                      <a:endParaRPr lang="ru-RU" sz="20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dirty="0"/>
                        <a:t>Перенести</a:t>
                      </a:r>
                      <a:endParaRPr lang="ru-RU" sz="20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dirty="0"/>
                        <a:t>Змінити розміри</a:t>
                      </a:r>
                      <a:endParaRPr lang="ru-RU" sz="20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dirty="0"/>
                        <a:t>Закрити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Робочий стіл користувача OC </a:t>
            </a:r>
            <a:r>
              <a:rPr lang="uk-UA" dirty="0" err="1" smtClean="0"/>
              <a:t>Linux</a:t>
            </a:r>
            <a:r>
              <a:rPr lang="uk-UA" dirty="0" smtClean="0"/>
              <a:t> </a:t>
            </a:r>
            <a:br>
              <a:rPr lang="uk-UA" dirty="0" smtClean="0"/>
            </a:br>
            <a:r>
              <a:rPr lang="uk-UA" dirty="0" smtClean="0"/>
              <a:t>графічний інтерфейс користувача</a:t>
            </a:r>
            <a:endParaRPr lang="ru-RU" dirty="0"/>
          </a:p>
        </p:txBody>
      </p:sp>
      <p:pic>
        <p:nvPicPr>
          <p:cNvPr id="4" name="Содержимое 3" descr="templan_html_3b851502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280583" y="1219200"/>
            <a:ext cx="6582833" cy="4937125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524000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Об'єктно-орієнтований інтерфейс користувача ОС </a:t>
            </a:r>
            <a:r>
              <a:rPr lang="uk-UA" dirty="0" err="1" smtClean="0"/>
              <a:t>Linux</a:t>
            </a:r>
            <a:endParaRPr lang="ru-RU" dirty="0"/>
          </a:p>
        </p:txBody>
      </p:sp>
      <p:pic>
        <p:nvPicPr>
          <p:cNvPr id="4" name="Содержимое 3" descr="templan_html_62a231f9.gif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0" y="2209800"/>
            <a:ext cx="4465320" cy="3565421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/>
              <a:t>Елементи графічного інтерфейсу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8158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114800"/>
                <a:gridCol w="4114800"/>
              </a:tblGrid>
              <a:tr h="6400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b="1" dirty="0">
                          <a:latin typeface="Times New Roman"/>
                          <a:ea typeface="Times New Roman"/>
                          <a:cs typeface="Times New Roman"/>
                        </a:rPr>
                        <a:t>Елемент інтерфейсу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b="1">
                          <a:latin typeface="Times New Roman"/>
                          <a:ea typeface="Times New Roman"/>
                          <a:cs typeface="Times New Roman"/>
                        </a:rPr>
                        <a:t>Функціональне призначення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 anchor="ctr"/>
                </a:tc>
              </a:tr>
              <a:tr h="6400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>
                          <a:latin typeface="Times New Roman"/>
                          <a:ea typeface="Times New Roman"/>
                          <a:cs typeface="Times New Roman"/>
                        </a:rPr>
                        <a:t>Головне меню (кнопка запуску програм)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>
                          <a:latin typeface="Times New Roman"/>
                          <a:ea typeface="Times New Roman"/>
                          <a:cs typeface="Times New Roman"/>
                        </a:rPr>
                        <a:t>Запуск прикладних програм на виконання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</a:tr>
              <a:tr h="6400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dirty="0">
                          <a:latin typeface="Times New Roman"/>
                          <a:ea typeface="Times New Roman"/>
                          <a:cs typeface="Times New Roman"/>
                        </a:rPr>
                        <a:t>Панель задач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>
                          <a:latin typeface="Times New Roman"/>
                          <a:ea typeface="Times New Roman"/>
                          <a:cs typeface="Times New Roman"/>
                        </a:rPr>
                        <a:t>Перемикання між виконуваними завданнями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 anchor="ctr"/>
                </a:tc>
              </a:tr>
              <a:tr h="6400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>
                          <a:latin typeface="Times New Roman"/>
                          <a:ea typeface="Times New Roman"/>
                          <a:cs typeface="Times New Roman"/>
                        </a:rPr>
                        <a:t>Кошик (Trash, Recycle bin)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>
                          <a:latin typeface="Times New Roman"/>
                          <a:ea typeface="Times New Roman"/>
                          <a:cs typeface="Times New Roman"/>
                        </a:rPr>
                        <a:t>Тимчасове зберігання вилучених файлів, каталогів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 anchor="ctr"/>
                </a:tc>
              </a:tr>
              <a:tr h="6400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>
                          <a:latin typeface="Times New Roman"/>
                          <a:ea typeface="Times New Roman"/>
                          <a:cs typeface="Times New Roman"/>
                        </a:rPr>
                        <a:t>Вікно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 dirty="0">
                          <a:latin typeface="Times New Roman"/>
                          <a:ea typeface="Times New Roman"/>
                          <a:cs typeface="Times New Roman"/>
                        </a:rPr>
                        <a:t>Прикладна програма користувача, яка виконується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60960" marB="60960" anchor="ctr"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3"/>
                </a:solidFill>
              </a:rPr>
              <a:t>Використовуючи мишку можна: </a:t>
            </a:r>
            <a:endParaRPr lang="ru-RU" dirty="0" smtClean="0">
              <a:solidFill>
                <a:schemeClr val="accent3"/>
              </a:solidFill>
            </a:endParaRP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0"/>
            <a:ext cx="4041775" cy="1905000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accent5"/>
                </a:solidFill>
              </a:rPr>
              <a:t>З зображеними на екрані об’єктами за допомогою мишки можна виконати операції: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uk-UA" sz="2800" i="1" dirty="0" smtClean="0"/>
              <a:t>"клацнути" (</a:t>
            </a:r>
            <a:r>
              <a:rPr lang="uk-UA" sz="2800" i="1" dirty="0" err="1" smtClean="0"/>
              <a:t>click</a:t>
            </a:r>
            <a:r>
              <a:rPr lang="uk-UA" sz="2800" i="1" dirty="0" smtClean="0"/>
              <a:t>)</a:t>
            </a:r>
            <a:endParaRPr lang="uk-UA" sz="2800" dirty="0" smtClean="0"/>
          </a:p>
          <a:p>
            <a:r>
              <a:rPr lang="uk-UA" sz="2800" i="1" dirty="0" smtClean="0"/>
              <a:t>"двічі клацнути" (</a:t>
            </a:r>
            <a:r>
              <a:rPr lang="uk-UA" sz="2800" i="1" dirty="0" err="1" smtClean="0"/>
              <a:t>double</a:t>
            </a:r>
            <a:r>
              <a:rPr lang="uk-UA" sz="2800" i="1" dirty="0" smtClean="0"/>
              <a:t> </a:t>
            </a:r>
            <a:r>
              <a:rPr lang="uk-UA" sz="2800" i="1" dirty="0" err="1" smtClean="0"/>
              <a:t>click</a:t>
            </a:r>
            <a:r>
              <a:rPr lang="uk-UA" sz="2800" i="1" dirty="0" smtClean="0"/>
              <a:t>)</a:t>
            </a:r>
            <a:endParaRPr lang="uk-UA" sz="2800" dirty="0" smtClean="0"/>
          </a:p>
          <a:p>
            <a:r>
              <a:rPr lang="uk-UA" sz="2800" i="1" dirty="0" smtClean="0"/>
              <a:t>"натиснути" (</a:t>
            </a:r>
            <a:r>
              <a:rPr lang="uk-UA" sz="2800" i="1" dirty="0" err="1" smtClean="0"/>
              <a:t>press</a:t>
            </a:r>
            <a:r>
              <a:rPr lang="uk-UA" sz="2800" i="1" dirty="0" smtClean="0"/>
              <a:t>)</a:t>
            </a:r>
            <a:endParaRPr lang="uk-UA" sz="2800" dirty="0" smtClean="0"/>
          </a:p>
          <a:p>
            <a:r>
              <a:rPr lang="uk-UA" sz="2800" i="1" dirty="0" smtClean="0"/>
              <a:t>"відпустити" (</a:t>
            </a:r>
            <a:r>
              <a:rPr lang="uk-UA" sz="2800" i="1" dirty="0" err="1" smtClean="0"/>
              <a:t>down</a:t>
            </a:r>
            <a:r>
              <a:rPr lang="uk-UA" sz="2800" i="1" dirty="0" smtClean="0"/>
              <a:t>)</a:t>
            </a:r>
            <a:endParaRPr lang="uk-UA" sz="2800" dirty="0" smtClean="0"/>
          </a:p>
          <a:p>
            <a:r>
              <a:rPr lang="uk-UA" sz="2800" i="1" dirty="0" smtClean="0"/>
              <a:t>"перевести курсор мишки" (</a:t>
            </a:r>
            <a:r>
              <a:rPr lang="uk-UA" sz="2800" i="1" dirty="0" err="1" smtClean="0"/>
              <a:t>move</a:t>
            </a:r>
            <a:r>
              <a:rPr lang="uk-UA" sz="2800" i="1" dirty="0" smtClean="0"/>
              <a:t> </a:t>
            </a:r>
            <a:r>
              <a:rPr lang="uk-UA" sz="2800" i="1" dirty="0" err="1" smtClean="0"/>
              <a:t>the</a:t>
            </a:r>
            <a:r>
              <a:rPr lang="uk-UA" sz="2800" i="1" dirty="0" smtClean="0"/>
              <a:t> </a:t>
            </a:r>
            <a:r>
              <a:rPr lang="uk-UA" sz="2800" i="1" dirty="0" err="1" smtClean="0"/>
              <a:t>cursor</a:t>
            </a:r>
            <a:r>
              <a:rPr lang="uk-UA" sz="2800" i="1" dirty="0" smtClean="0"/>
              <a:t>)</a:t>
            </a:r>
            <a:endParaRPr lang="uk-UA" sz="2800" dirty="0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uk-UA" sz="2800" i="1" dirty="0" smtClean="0"/>
              <a:t>"вибрати" (</a:t>
            </a:r>
            <a:r>
              <a:rPr lang="uk-UA" sz="2800" i="1" dirty="0" err="1" smtClean="0"/>
              <a:t>choose</a:t>
            </a:r>
            <a:r>
              <a:rPr lang="uk-UA" sz="2800" i="1" dirty="0" smtClean="0"/>
              <a:t>)</a:t>
            </a:r>
            <a:endParaRPr lang="ru-RU" sz="2800" dirty="0" smtClean="0"/>
          </a:p>
          <a:p>
            <a:r>
              <a:rPr lang="uk-UA" sz="2800" i="1" dirty="0" smtClean="0"/>
              <a:t>"відкрити" (</a:t>
            </a:r>
            <a:r>
              <a:rPr lang="uk-UA" sz="2800" i="1" dirty="0" err="1" smtClean="0"/>
              <a:t>open</a:t>
            </a:r>
            <a:r>
              <a:rPr lang="uk-UA" sz="2800" i="1" dirty="0" smtClean="0"/>
              <a:t>)</a:t>
            </a:r>
            <a:endParaRPr lang="ru-RU" sz="2800" dirty="0" smtClean="0"/>
          </a:p>
          <a:p>
            <a:r>
              <a:rPr lang="uk-UA" sz="2800" i="1" dirty="0" smtClean="0"/>
              <a:t>"перемістити" (</a:t>
            </a:r>
            <a:r>
              <a:rPr lang="uk-UA" sz="2800" i="1" dirty="0" err="1" smtClean="0"/>
              <a:t>move</a:t>
            </a:r>
            <a:r>
              <a:rPr lang="uk-UA" sz="2800" i="1" dirty="0" smtClean="0"/>
              <a:t>)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2"/>
                </a:solidFill>
              </a:rPr>
              <a:t>Операції з вікном: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uk-UA" dirty="0" smtClean="0"/>
              <a:t>відкрити вікно — запустити на виконання певну програму;</a:t>
            </a:r>
            <a:endParaRPr lang="ru-RU" dirty="0" smtClean="0"/>
          </a:p>
          <a:p>
            <a:pPr lvl="0"/>
            <a:r>
              <a:rPr lang="uk-UA" dirty="0" smtClean="0"/>
              <a:t>закрити вікно — припинити виконання програми;</a:t>
            </a:r>
            <a:endParaRPr lang="ru-RU" dirty="0" smtClean="0"/>
          </a:p>
          <a:p>
            <a:pPr lvl="0"/>
            <a:r>
              <a:rPr lang="uk-UA" dirty="0" smtClean="0"/>
              <a:t>розгорнути на весь екран чи згорнути до попереднього розміру;</a:t>
            </a:r>
            <a:endParaRPr lang="ru-RU" dirty="0" smtClean="0"/>
          </a:p>
          <a:p>
            <a:pPr lvl="0"/>
            <a:r>
              <a:rPr lang="uk-UA" dirty="0" smtClean="0"/>
              <a:t>мінімізувати вікно, розгорнути мінімізоване вікно;</a:t>
            </a:r>
            <a:endParaRPr lang="ru-RU" dirty="0" smtClean="0"/>
          </a:p>
          <a:p>
            <a:pPr lvl="0"/>
            <a:r>
              <a:rPr lang="uk-UA" dirty="0" smtClean="0"/>
              <a:t>змінити розміри; </a:t>
            </a:r>
            <a:endParaRPr lang="ru-RU" dirty="0" smtClean="0"/>
          </a:p>
          <a:p>
            <a:pPr lvl="0"/>
            <a:r>
              <a:rPr lang="uk-UA" dirty="0" smtClean="0"/>
              <a:t>перенести вікно в інше місце робочого столу;</a:t>
            </a:r>
            <a:endParaRPr lang="ru-RU" dirty="0" smtClean="0"/>
          </a:p>
          <a:p>
            <a:pPr lvl="0"/>
            <a:r>
              <a:rPr lang="uk-UA" dirty="0" smtClean="0"/>
              <a:t>активізувати вікно.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61</TotalTime>
  <Words>459</Words>
  <Application>Microsoft Office PowerPoint</Application>
  <PresentationFormat>Экран (4:3)</PresentationFormat>
  <Paragraphs>117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Начальная</vt:lpstr>
      <vt:lpstr>Графічний користувацький інтерфейс</vt:lpstr>
      <vt:lpstr>Слайд 2</vt:lpstr>
      <vt:lpstr>Слайд 3</vt:lpstr>
      <vt:lpstr>Типові операції з об'єктами графічного інтерфейсу</vt:lpstr>
      <vt:lpstr>Робочий стіл користувача OC Linux  графічний інтерфейс користувача</vt:lpstr>
      <vt:lpstr>Об'єктно-орієнтований інтерфейс користувача ОС Linux</vt:lpstr>
      <vt:lpstr>Елементи графічного інтерфейсу</vt:lpstr>
      <vt:lpstr>Слайд 8</vt:lpstr>
      <vt:lpstr>Операції з вікном:</vt:lpstr>
      <vt:lpstr>Компоненти вікна</vt:lpstr>
      <vt:lpstr>Кнопки управління вікном  різних графічних інтерфейсів користувачів</vt:lpstr>
      <vt:lpstr>Елементи управління графічного інтерфейсу ОС Linux</vt:lpstr>
      <vt:lpstr>Локальне меню для файла</vt:lpstr>
      <vt:lpstr>Вікно налагоджування параметрів робочого столу</vt:lpstr>
      <vt:lpstr>Програми контролю виконання процесів  з графічним інтерфейсом користувача ОС Linux</vt:lpstr>
      <vt:lpstr>Деякі клавіатурні скорочення управління KDE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Графічний користувацький інтерфейс</dc:title>
  <dc:creator>ТАНЯ</dc:creator>
  <cp:lastModifiedBy>Аня</cp:lastModifiedBy>
  <cp:revision>10</cp:revision>
  <dcterms:created xsi:type="dcterms:W3CDTF">2013-11-17T18:17:42Z</dcterms:created>
  <dcterms:modified xsi:type="dcterms:W3CDTF">2014-06-08T16:24:31Z</dcterms:modified>
</cp:coreProperties>
</file>