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94c30397af3c510ba0470874a58492b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0691" y="2348880"/>
            <a:ext cx="5916149" cy="450912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3096344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Історія розвитку бази даних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63272" cy="27900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За </a:t>
            </a:r>
            <a:r>
              <a:rPr lang="ru-RU" sz="2400" dirty="0" err="1" smtClean="0">
                <a:solidFill>
                  <a:schemeClr val="tx1"/>
                </a:solidFill>
              </a:rPr>
              <a:t>керівництво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роботою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Data Base Task Group (DBTG), </a:t>
            </a:r>
            <a:r>
              <a:rPr lang="ru-RU" sz="2400" dirty="0" smtClean="0">
                <a:solidFill>
                  <a:schemeClr val="tx1"/>
                </a:solidFill>
              </a:rPr>
              <a:t>яка </a:t>
            </a:r>
            <a:r>
              <a:rPr lang="ru-RU" sz="2400" dirty="0" err="1" smtClean="0">
                <a:solidFill>
                  <a:schemeClr val="tx1"/>
                </a:solidFill>
              </a:rPr>
              <a:t>розробила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стандартний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мова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опису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маніпулювання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даними</a:t>
            </a:r>
            <a:r>
              <a:rPr lang="ru-RU" sz="2400" dirty="0" smtClean="0">
                <a:solidFill>
                  <a:schemeClr val="tx1"/>
                </a:solidFill>
              </a:rPr>
              <a:t>, Чарльз </a:t>
            </a:r>
            <a:r>
              <a:rPr lang="ru-RU" sz="2400" dirty="0" err="1" smtClean="0">
                <a:solidFill>
                  <a:schemeClr val="tx1"/>
                </a:solidFill>
              </a:rPr>
              <a:t>Бахман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отримав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Тьюрінговскую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премію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Bachman-460x3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212976"/>
            <a:ext cx="4968552" cy="33051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182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В </a:t>
            </a:r>
            <a:r>
              <a:rPr lang="ru-RU" sz="2400" dirty="0" err="1" smtClean="0">
                <a:solidFill>
                  <a:schemeClr val="tx1"/>
                </a:solidFill>
              </a:rPr>
              <a:t>цей</a:t>
            </a:r>
            <a:r>
              <a:rPr lang="ru-RU" sz="2400" dirty="0" smtClean="0">
                <a:solidFill>
                  <a:schemeClr val="tx1"/>
                </a:solidFill>
              </a:rPr>
              <a:t> же час в </a:t>
            </a:r>
            <a:r>
              <a:rPr lang="ru-RU" sz="2400" dirty="0" err="1" smtClean="0">
                <a:solidFill>
                  <a:schemeClr val="tx1"/>
                </a:solidFill>
              </a:rPr>
              <a:t>співтоваристві</a:t>
            </a:r>
            <a:r>
              <a:rPr lang="ru-RU" sz="2400" dirty="0" smtClean="0">
                <a:solidFill>
                  <a:schemeClr val="tx1"/>
                </a:solidFill>
              </a:rPr>
              <a:t>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COBOL </a:t>
            </a:r>
            <a:r>
              <a:rPr lang="ru-RU" sz="2400" dirty="0" err="1" smtClean="0">
                <a:solidFill>
                  <a:schemeClr val="tx1"/>
                </a:solidFill>
              </a:rPr>
              <a:t>була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опрацьована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концепція</a:t>
            </a:r>
            <a:r>
              <a:rPr lang="ru-RU" sz="2400" dirty="0" smtClean="0">
                <a:solidFill>
                  <a:schemeClr val="tx1"/>
                </a:solidFill>
              </a:rPr>
              <a:t> схем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концепція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незалежності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к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284984"/>
            <a:ext cx="2520280" cy="3362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24936" cy="3168352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Наступний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важливий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етап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пов'язаний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появою</a:t>
            </a:r>
            <a:r>
              <a:rPr lang="ru-RU" sz="2400" dirty="0" smtClean="0">
                <a:solidFill>
                  <a:schemeClr val="tx1"/>
                </a:solidFill>
              </a:rPr>
              <a:t> на початку 1970-х </a:t>
            </a:r>
            <a:r>
              <a:rPr lang="ru-RU" sz="2400" dirty="0" err="1" smtClean="0">
                <a:solidFill>
                  <a:schemeClr val="tx1"/>
                </a:solidFill>
              </a:rPr>
              <a:t>реляційної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моделі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завдяки</a:t>
            </a:r>
            <a:r>
              <a:rPr lang="ru-RU" sz="2400" dirty="0" smtClean="0">
                <a:solidFill>
                  <a:schemeClr val="tx1"/>
                </a:solidFill>
              </a:rPr>
              <a:t> роботам </a:t>
            </a:r>
            <a:r>
              <a:rPr lang="ru-RU" sz="2400" dirty="0" err="1" smtClean="0">
                <a:solidFill>
                  <a:schemeClr val="tx1"/>
                </a:solidFill>
              </a:rPr>
              <a:t>Едгара</a:t>
            </a:r>
            <a:r>
              <a:rPr lang="ru-RU" sz="2400" dirty="0" smtClean="0">
                <a:solidFill>
                  <a:schemeClr val="tx1"/>
                </a:solidFill>
              </a:rPr>
              <a:t> Ф. Кодда. </a:t>
            </a:r>
            <a:r>
              <a:rPr lang="ru-RU" sz="2400" dirty="0" err="1" smtClean="0">
                <a:solidFill>
                  <a:schemeClr val="tx1"/>
                </a:solidFill>
              </a:rPr>
              <a:t>Роботи</a:t>
            </a:r>
            <a:r>
              <a:rPr lang="ru-RU" sz="2400" dirty="0" smtClean="0">
                <a:solidFill>
                  <a:schemeClr val="tx1"/>
                </a:solidFill>
              </a:rPr>
              <a:t> Кодда </a:t>
            </a:r>
            <a:r>
              <a:rPr lang="ru-RU" sz="2400" dirty="0" err="1" smtClean="0">
                <a:solidFill>
                  <a:schemeClr val="tx1"/>
                </a:solidFill>
              </a:rPr>
              <a:t>відкрили</a:t>
            </a:r>
            <a:r>
              <a:rPr lang="ru-RU" sz="2400" dirty="0" smtClean="0">
                <a:solidFill>
                  <a:schemeClr val="tx1"/>
                </a:solidFill>
              </a:rPr>
              <a:t> шлях до </a:t>
            </a:r>
            <a:r>
              <a:rPr lang="ru-RU" sz="2400" dirty="0" err="1" smtClean="0">
                <a:solidFill>
                  <a:schemeClr val="tx1"/>
                </a:solidFill>
              </a:rPr>
              <a:t>тісного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зв'язку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прикладної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технології</a:t>
            </a:r>
            <a:r>
              <a:rPr lang="ru-RU" sz="2400" dirty="0" smtClean="0">
                <a:solidFill>
                  <a:schemeClr val="tx1"/>
                </a:solidFill>
              </a:rPr>
              <a:t>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</a:t>
            </a:r>
            <a:r>
              <a:rPr lang="ru-RU" sz="2400" dirty="0" smtClean="0">
                <a:solidFill>
                  <a:schemeClr val="tx1"/>
                </a:solidFill>
              </a:rPr>
              <a:t> математикою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логікою</a:t>
            </a:r>
            <a:r>
              <a:rPr lang="ru-RU" sz="2400" dirty="0" smtClean="0">
                <a:solidFill>
                  <a:schemeClr val="tx1"/>
                </a:solidFill>
              </a:rPr>
              <a:t>. За </a:t>
            </a:r>
            <a:r>
              <a:rPr lang="ru-RU" sz="2400" dirty="0" err="1" smtClean="0">
                <a:solidFill>
                  <a:schemeClr val="tx1"/>
                </a:solidFill>
              </a:rPr>
              <a:t>свій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внесок</a:t>
            </a:r>
            <a:r>
              <a:rPr lang="ru-RU" sz="2400" dirty="0" smtClean="0">
                <a:solidFill>
                  <a:schemeClr val="tx1"/>
                </a:solidFill>
              </a:rPr>
              <a:t> у </a:t>
            </a:r>
            <a:r>
              <a:rPr lang="ru-RU" sz="2400" dirty="0" err="1" smtClean="0">
                <a:solidFill>
                  <a:schemeClr val="tx1"/>
                </a:solidFill>
              </a:rPr>
              <a:t>теорію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практику </a:t>
            </a:r>
            <a:r>
              <a:rPr lang="ru-RU" sz="2400" dirty="0" err="1" smtClean="0">
                <a:solidFill>
                  <a:schemeClr val="tx1"/>
                </a:solidFill>
              </a:rPr>
              <a:t>Едгар</a:t>
            </a:r>
            <a:r>
              <a:rPr lang="ru-RU" sz="2400" dirty="0" smtClean="0">
                <a:solidFill>
                  <a:schemeClr val="tx1"/>
                </a:solidFill>
              </a:rPr>
              <a:t> Ф. Кодд </a:t>
            </a:r>
            <a:r>
              <a:rPr lang="ru-RU" sz="2400" dirty="0" err="1" smtClean="0">
                <a:solidFill>
                  <a:schemeClr val="tx1"/>
                </a:solidFill>
              </a:rPr>
              <a:t>також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отримав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премію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Тюрінга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4" name="Рисунок 3" descr="image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474436"/>
            <a:ext cx="5040560" cy="2985302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tablesp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01008"/>
            <a:ext cx="5400599" cy="31161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96944" cy="3024336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Отже</a:t>
            </a:r>
            <a:r>
              <a:rPr lang="ru-RU" sz="2400" dirty="0" smtClean="0">
                <a:solidFill>
                  <a:schemeClr val="tx1"/>
                </a:solidFill>
              </a:rPr>
              <a:t>, сам </a:t>
            </a:r>
            <a:r>
              <a:rPr lang="ru-RU" sz="2400" dirty="0" err="1" smtClean="0">
                <a:solidFill>
                  <a:schemeClr val="tx1"/>
                </a:solidFill>
              </a:rPr>
              <a:t>термін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database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ru-RU" sz="2400" dirty="0" smtClean="0">
                <a:solidFill>
                  <a:schemeClr val="tx1"/>
                </a:solidFill>
              </a:rPr>
              <a:t>база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) </a:t>
            </a:r>
            <a:r>
              <a:rPr lang="ru-RU" sz="2400" dirty="0" err="1" smtClean="0">
                <a:solidFill>
                  <a:schemeClr val="tx1"/>
                </a:solidFill>
              </a:rPr>
              <a:t>з'явився</a:t>
            </a:r>
            <a:r>
              <a:rPr lang="ru-RU" sz="2400" dirty="0" smtClean="0">
                <a:solidFill>
                  <a:schemeClr val="tx1"/>
                </a:solidFill>
              </a:rPr>
              <a:t> на початку 1960-х </a:t>
            </a:r>
            <a:r>
              <a:rPr lang="ru-RU" sz="2400" dirty="0" err="1" smtClean="0">
                <a:solidFill>
                  <a:schemeClr val="tx1"/>
                </a:solidFill>
              </a:rPr>
              <a:t>років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був</a:t>
            </a:r>
            <a:r>
              <a:rPr lang="ru-RU" sz="2400" dirty="0" smtClean="0">
                <a:solidFill>
                  <a:schemeClr val="tx1"/>
                </a:solidFill>
              </a:rPr>
              <a:t> введений у </a:t>
            </a:r>
            <a:r>
              <a:rPr lang="ru-RU" sz="2400" dirty="0" err="1" smtClean="0">
                <a:solidFill>
                  <a:schemeClr val="tx1"/>
                </a:solidFill>
              </a:rPr>
              <a:t>вживання</a:t>
            </a:r>
            <a:r>
              <a:rPr lang="ru-RU" sz="2400" dirty="0" smtClean="0">
                <a:solidFill>
                  <a:schemeClr val="tx1"/>
                </a:solidFill>
              </a:rPr>
              <a:t> на </a:t>
            </a:r>
            <a:r>
              <a:rPr lang="ru-RU" sz="2400" dirty="0" err="1" smtClean="0">
                <a:solidFill>
                  <a:schemeClr val="tx1"/>
                </a:solidFill>
              </a:rPr>
              <a:t>симпозіумах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організованих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фірмою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SDC (System Development Corporation) </a:t>
            </a:r>
            <a:r>
              <a:rPr lang="ru-RU" sz="2400" dirty="0" smtClean="0">
                <a:solidFill>
                  <a:schemeClr val="tx1"/>
                </a:solidFill>
              </a:rPr>
              <a:t>у 1964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1965 роках, </a:t>
            </a:r>
            <a:r>
              <a:rPr lang="ru-RU" sz="2400" dirty="0" err="1" smtClean="0">
                <a:solidFill>
                  <a:schemeClr val="tx1"/>
                </a:solidFill>
              </a:rPr>
              <a:t>хоча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розумівся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спочатку</a:t>
            </a:r>
            <a:r>
              <a:rPr lang="ru-RU" sz="2400" dirty="0" smtClean="0">
                <a:solidFill>
                  <a:schemeClr val="tx1"/>
                </a:solidFill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</a:rPr>
              <a:t>досить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вузькому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сенсі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в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контексті</a:t>
            </a:r>
            <a:r>
              <a:rPr lang="ru-RU" sz="2400" dirty="0" smtClean="0">
                <a:solidFill>
                  <a:schemeClr val="tx1"/>
                </a:solidFill>
              </a:rPr>
              <a:t> систем штучного </a:t>
            </a:r>
            <a:r>
              <a:rPr lang="ru-RU" sz="2400" dirty="0" err="1" smtClean="0">
                <a:solidFill>
                  <a:schemeClr val="tx1"/>
                </a:solidFill>
              </a:rPr>
              <a:t>інтелекту</a:t>
            </a:r>
            <a:r>
              <a:rPr lang="ru-RU" sz="2400" dirty="0" smtClean="0">
                <a:solidFill>
                  <a:schemeClr val="tx1"/>
                </a:solidFill>
              </a:rPr>
              <a:t>. У </a:t>
            </a:r>
            <a:r>
              <a:rPr lang="ru-RU" sz="2400" dirty="0" err="1" smtClean="0">
                <a:solidFill>
                  <a:schemeClr val="tx1"/>
                </a:solidFill>
              </a:rPr>
              <a:t>широке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вживання</a:t>
            </a:r>
            <a:r>
              <a:rPr lang="ru-RU" sz="2400" dirty="0" smtClean="0">
                <a:solidFill>
                  <a:schemeClr val="tx1"/>
                </a:solidFill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</a:rPr>
              <a:t>сучасному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розумінні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термін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увійшов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лише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</a:t>
            </a:r>
            <a:r>
              <a:rPr lang="ru-RU" sz="2400" dirty="0" smtClean="0">
                <a:solidFill>
                  <a:schemeClr val="tx1"/>
                </a:solidFill>
              </a:rPr>
              <a:t> 1970-і роки.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56992"/>
            <a:ext cx="3600400" cy="3240360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tx1"/>
                </a:solidFill>
              </a:rPr>
              <a:t>Підготувала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err="1" smtClean="0">
                <a:solidFill>
                  <a:schemeClr val="tx1"/>
                </a:solidFill>
              </a:rPr>
              <a:t>учениця</a:t>
            </a:r>
            <a:r>
              <a:rPr lang="ru-RU" sz="3200" dirty="0" smtClean="0">
                <a:solidFill>
                  <a:schemeClr val="tx1"/>
                </a:solidFill>
              </a:rPr>
              <a:t> 10 </a:t>
            </a:r>
            <a:r>
              <a:rPr lang="ru-RU" sz="3200" dirty="0" err="1" smtClean="0">
                <a:solidFill>
                  <a:schemeClr val="tx1"/>
                </a:solidFill>
              </a:rPr>
              <a:t>класу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err="1" smtClean="0">
                <a:solidFill>
                  <a:schemeClr val="tx1"/>
                </a:solidFill>
              </a:rPr>
              <a:t>Стефанків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Зоряна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Изображение 195НРАРПДу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14622"/>
            <a:ext cx="3456384" cy="6300709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s0-800x60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3551" y="3068960"/>
            <a:ext cx="5367366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35280" cy="32941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(БД) 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впорядкований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набір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логічно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взаємопов'язаних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даних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що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використовуються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спільно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призначені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для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задоволення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інформаційних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потреб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користувачів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. У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технічному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розумінні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включно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й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система </a:t>
            </a:r>
            <a:r>
              <a:rPr lang="ru-RU" sz="2800" dirty="0" err="1" smtClean="0">
                <a:solidFill>
                  <a:schemeClr val="tx1"/>
                </a:solidFill>
                <a:cs typeface="Times New Roman" pitchFamily="18" charset="0"/>
              </a:rPr>
              <a:t>керування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БД.</a:t>
            </a:r>
            <a:endParaRPr lang="ru-RU" sz="2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147248" cy="26460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Головне </a:t>
            </a:r>
            <a:r>
              <a:rPr lang="ru-RU" sz="2800" b="1" dirty="0" err="1" smtClean="0">
                <a:solidFill>
                  <a:schemeClr val="tx1"/>
                </a:solidFill>
              </a:rPr>
              <a:t>завдання</a:t>
            </a:r>
            <a:r>
              <a:rPr lang="ru-RU" sz="2800" b="1" dirty="0" smtClean="0">
                <a:solidFill>
                  <a:schemeClr val="tx1"/>
                </a:solidFill>
              </a:rPr>
              <a:t> БД</a:t>
            </a:r>
            <a:r>
              <a:rPr lang="ru-RU" sz="2800" dirty="0" smtClean="0">
                <a:solidFill>
                  <a:schemeClr val="tx1"/>
                </a:solidFill>
              </a:rPr>
              <a:t> — </a:t>
            </a:r>
            <a:r>
              <a:rPr lang="ru-RU" sz="2800" dirty="0" err="1" smtClean="0">
                <a:solidFill>
                  <a:schemeClr val="tx1"/>
                </a:solidFill>
              </a:rPr>
              <a:t>гарантоване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збереження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значних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обсягів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інформації</a:t>
            </a:r>
            <a:r>
              <a:rPr lang="ru-RU" sz="2800" dirty="0" smtClean="0">
                <a:solidFill>
                  <a:schemeClr val="tx1"/>
                </a:solidFill>
              </a:rPr>
              <a:t> (так </a:t>
            </a:r>
            <a:r>
              <a:rPr lang="ru-RU" sz="2800" dirty="0" err="1" smtClean="0">
                <a:solidFill>
                  <a:schemeClr val="tx1"/>
                </a:solidFill>
              </a:rPr>
              <a:t>звані</a:t>
            </a:r>
            <a:r>
              <a:rPr lang="ru-RU" sz="2800" dirty="0" smtClean="0">
                <a:solidFill>
                  <a:schemeClr val="tx1"/>
                </a:solidFill>
              </a:rPr>
              <a:t> записи </a:t>
            </a:r>
            <a:r>
              <a:rPr lang="ru-RU" sz="2800" dirty="0" err="1" smtClean="0">
                <a:solidFill>
                  <a:schemeClr val="tx1"/>
                </a:solidFill>
              </a:rPr>
              <a:t>даних</a:t>
            </a:r>
            <a:r>
              <a:rPr lang="ru-RU" sz="2800" dirty="0" smtClean="0">
                <a:solidFill>
                  <a:schemeClr val="tx1"/>
                </a:solidFill>
              </a:rPr>
              <a:t>) та </a:t>
            </a:r>
            <a:r>
              <a:rPr lang="ru-RU" sz="2800" dirty="0" err="1" smtClean="0">
                <a:solidFill>
                  <a:schemeClr val="tx1"/>
                </a:solidFill>
              </a:rPr>
              <a:t>надання</a:t>
            </a:r>
            <a:r>
              <a:rPr lang="ru-RU" sz="2800" dirty="0" smtClean="0">
                <a:solidFill>
                  <a:schemeClr val="tx1"/>
                </a:solidFill>
              </a:rPr>
              <a:t> доступу до </a:t>
            </a:r>
            <a:r>
              <a:rPr lang="ru-RU" sz="2800" dirty="0" err="1" smtClean="0">
                <a:solidFill>
                  <a:schemeClr val="tx1"/>
                </a:solidFill>
              </a:rPr>
              <a:t>неї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користувачеві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або</a:t>
            </a:r>
            <a:r>
              <a:rPr lang="ru-RU" sz="2800" dirty="0" smtClean="0">
                <a:solidFill>
                  <a:schemeClr val="tx1"/>
                </a:solidFill>
              </a:rPr>
              <a:t> ж </a:t>
            </a:r>
            <a:r>
              <a:rPr lang="ru-RU" sz="2800" dirty="0" err="1" smtClean="0">
                <a:solidFill>
                  <a:schemeClr val="tx1"/>
                </a:solidFill>
              </a:rPr>
              <a:t>прикладній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програмі</a:t>
            </a:r>
            <a:r>
              <a:rPr lang="ru-RU" sz="2800" dirty="0" smtClean="0">
                <a:solidFill>
                  <a:schemeClr val="tx1"/>
                </a:solidFill>
              </a:rPr>
              <a:t>. 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Рисунок 2" descr="database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3356992"/>
            <a:ext cx="3960440" cy="324036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770948_html_m2af98e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2897560"/>
            <a:ext cx="6043282" cy="39604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345638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Таким чином, БД </a:t>
            </a:r>
            <a:r>
              <a:rPr lang="ru-RU" sz="2800" dirty="0" err="1" smtClean="0">
                <a:solidFill>
                  <a:schemeClr val="tx1"/>
                </a:solidFill>
              </a:rPr>
              <a:t>складається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двох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частин</a:t>
            </a:r>
            <a:r>
              <a:rPr lang="ru-RU" sz="2800" dirty="0" smtClean="0">
                <a:solidFill>
                  <a:schemeClr val="tx1"/>
                </a:solidFill>
              </a:rPr>
              <a:t>:       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-</a:t>
            </a:r>
            <a:r>
              <a:rPr lang="ru-RU" sz="2800" dirty="0" err="1" smtClean="0">
                <a:solidFill>
                  <a:schemeClr val="tx1"/>
                </a:solidFill>
              </a:rPr>
              <a:t>збереженої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інформації</a:t>
            </a:r>
            <a:r>
              <a:rPr lang="ru-RU" sz="2800" dirty="0" smtClean="0">
                <a:solidFill>
                  <a:schemeClr val="tx1"/>
                </a:solidFill>
              </a:rPr>
              <a:t> та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-</a:t>
            </a:r>
            <a:r>
              <a:rPr lang="ru-RU" sz="2800" dirty="0" err="1" smtClean="0">
                <a:solidFill>
                  <a:schemeClr val="tx1"/>
                </a:solidFill>
              </a:rPr>
              <a:t>системи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керування</a:t>
            </a:r>
            <a:r>
              <a:rPr lang="ru-RU" sz="2800" dirty="0" smtClean="0">
                <a:solidFill>
                  <a:schemeClr val="tx1"/>
                </a:solidFill>
              </a:rPr>
              <a:t> нею.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З метою </a:t>
            </a:r>
            <a:r>
              <a:rPr lang="ru-RU" sz="2800" dirty="0" err="1" smtClean="0">
                <a:solidFill>
                  <a:schemeClr val="tx1"/>
                </a:solidFill>
              </a:rPr>
              <a:t>забезпечення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ефективності</a:t>
            </a:r>
            <a:r>
              <a:rPr lang="ru-RU" sz="2800" dirty="0" smtClean="0">
                <a:solidFill>
                  <a:schemeClr val="tx1"/>
                </a:solidFill>
              </a:rPr>
              <a:t> доступу записи </a:t>
            </a:r>
            <a:r>
              <a:rPr lang="ru-RU" sz="2800" dirty="0" err="1" smtClean="0">
                <a:solidFill>
                  <a:schemeClr val="tx1"/>
                </a:solidFill>
              </a:rPr>
              <a:t>даних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організовують</a:t>
            </a:r>
            <a:r>
              <a:rPr lang="ru-RU" sz="2800" dirty="0" smtClean="0">
                <a:solidFill>
                  <a:schemeClr val="tx1"/>
                </a:solidFill>
              </a:rPr>
              <a:t> як </a:t>
            </a:r>
            <a:r>
              <a:rPr lang="ru-RU" sz="2800" dirty="0" err="1" smtClean="0">
                <a:solidFill>
                  <a:schemeClr val="tx1"/>
                </a:solidFill>
              </a:rPr>
              <a:t>множину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фактів</a:t>
            </a:r>
            <a:r>
              <a:rPr lang="ru-RU" sz="2800" dirty="0" smtClean="0">
                <a:solidFill>
                  <a:schemeClr val="tx1"/>
                </a:solidFill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</a:rPr>
              <a:t>елемент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даних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24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post-17350-118970999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196752"/>
            <a:ext cx="4067944" cy="5407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158208"/>
          </a:xfrm>
        </p:spPr>
        <p:txBody>
          <a:bodyPr>
            <a:normAutofit/>
          </a:bodyPr>
          <a:lstStyle/>
          <a:p>
            <a:r>
              <a:rPr lang="ru-RU" sz="4400" dirty="0" err="1" smtClean="0">
                <a:solidFill>
                  <a:schemeClr val="tx1"/>
                </a:solidFill>
              </a:rPr>
              <a:t>Історія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</a:rPr>
              <a:t>розвитку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9502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   </a:t>
            </a:r>
            <a:r>
              <a:rPr lang="ru-RU" sz="2400" dirty="0" err="1" smtClean="0">
                <a:solidFill>
                  <a:schemeClr val="tx1"/>
                </a:solidFill>
              </a:rPr>
              <a:t>Історія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виникнення</a:t>
            </a:r>
            <a:r>
              <a:rPr lang="ru-RU" sz="2400" dirty="0" smtClean="0">
                <a:solidFill>
                  <a:schemeClr val="tx1"/>
                </a:solidFill>
              </a:rPr>
              <a:t> та </a:t>
            </a:r>
            <a:r>
              <a:rPr lang="ru-RU" sz="2400" dirty="0" err="1" smtClean="0">
                <a:solidFill>
                  <a:schemeClr val="tx1"/>
                </a:solidFill>
              </a:rPr>
              <a:t>розвитку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технологій</a:t>
            </a:r>
            <a:r>
              <a:rPr lang="ru-RU" sz="2400" dirty="0" smtClean="0">
                <a:solidFill>
                  <a:schemeClr val="tx1"/>
                </a:solidFill>
              </a:rPr>
              <a:t>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може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розглядатися</a:t>
            </a:r>
            <a:r>
              <a:rPr lang="ru-RU" sz="2400" dirty="0" smtClean="0">
                <a:solidFill>
                  <a:schemeClr val="tx1"/>
                </a:solidFill>
              </a:rPr>
              <a:t> як в широкому, так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у </a:t>
            </a:r>
            <a:r>
              <a:rPr lang="ru-RU" sz="2400" dirty="0" err="1" smtClean="0">
                <a:solidFill>
                  <a:schemeClr val="tx1"/>
                </a:solidFill>
              </a:rPr>
              <a:t>вузькому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аспекті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1582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У широкому </a:t>
            </a:r>
            <a:r>
              <a:rPr lang="ru-RU" sz="2400" dirty="0" err="1" smtClean="0">
                <a:solidFill>
                  <a:schemeClr val="tx1"/>
                </a:solidFill>
              </a:rPr>
              <a:t>аспекті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поняття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історії</a:t>
            </a:r>
            <a:r>
              <a:rPr lang="ru-RU" sz="2400" dirty="0" smtClean="0">
                <a:solidFill>
                  <a:schemeClr val="tx1"/>
                </a:solidFill>
              </a:rPr>
              <a:t>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узагальнюється</a:t>
            </a:r>
            <a:r>
              <a:rPr lang="ru-RU" sz="2400" dirty="0" smtClean="0">
                <a:solidFill>
                  <a:schemeClr val="tx1"/>
                </a:solidFill>
              </a:rPr>
              <a:t> до </a:t>
            </a:r>
            <a:r>
              <a:rPr lang="ru-RU" sz="2400" dirty="0" err="1" smtClean="0">
                <a:solidFill>
                  <a:schemeClr val="tx1"/>
                </a:solidFill>
              </a:rPr>
              <a:t>історії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будь-яких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засобів</a:t>
            </a:r>
            <a:r>
              <a:rPr lang="ru-RU" sz="2400" dirty="0" smtClean="0">
                <a:solidFill>
                  <a:schemeClr val="tx1"/>
                </a:solidFill>
              </a:rPr>
              <a:t>, за </a:t>
            </a:r>
            <a:r>
              <a:rPr lang="ru-RU" sz="2400" dirty="0" err="1" smtClean="0">
                <a:solidFill>
                  <a:schemeClr val="tx1"/>
                </a:solidFill>
              </a:rPr>
              <a:t>допомогою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яких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людство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зберігало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обробляло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дані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91264" cy="3294112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Історія</a:t>
            </a:r>
            <a:r>
              <a:rPr lang="ru-RU" sz="2400" dirty="0" smtClean="0">
                <a:solidFill>
                  <a:schemeClr val="tx1"/>
                </a:solidFill>
              </a:rPr>
              <a:t> баз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у </a:t>
            </a:r>
            <a:r>
              <a:rPr lang="ru-RU" sz="2400" b="1" dirty="0" err="1" smtClean="0">
                <a:solidFill>
                  <a:schemeClr val="tx1"/>
                </a:solidFill>
              </a:rPr>
              <a:t>вузькому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аспекті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розглядає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бази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традиційному</a:t>
            </a:r>
            <a:r>
              <a:rPr lang="ru-RU" sz="2400" dirty="0" smtClean="0">
                <a:solidFill>
                  <a:schemeClr val="tx1"/>
                </a:solidFill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</a:rPr>
              <a:t>сучасному</a:t>
            </a:r>
            <a:r>
              <a:rPr lang="ru-RU" sz="2400" dirty="0" smtClean="0">
                <a:solidFill>
                  <a:schemeClr val="tx1"/>
                </a:solidFill>
              </a:rPr>
              <a:t>) </a:t>
            </a:r>
            <a:r>
              <a:rPr lang="ru-RU" sz="2400" dirty="0" err="1" smtClean="0">
                <a:solidFill>
                  <a:schemeClr val="tx1"/>
                </a:solidFill>
              </a:rPr>
              <a:t>розумінні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</a:t>
            </a:r>
            <a:r>
              <a:rPr lang="ru-RU" sz="2400" dirty="0" err="1" smtClean="0">
                <a:solidFill>
                  <a:schemeClr val="tx1"/>
                </a:solidFill>
              </a:rPr>
              <a:t>Ця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історія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починається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</a:t>
            </a:r>
            <a:r>
              <a:rPr lang="ru-RU" sz="2400" dirty="0" smtClean="0">
                <a:solidFill>
                  <a:schemeClr val="tx1"/>
                </a:solidFill>
              </a:rPr>
              <a:t> 1955, коли </a:t>
            </a:r>
            <a:r>
              <a:rPr lang="ru-RU" sz="2400" dirty="0" err="1" smtClean="0">
                <a:solidFill>
                  <a:schemeClr val="tx1"/>
                </a:solidFill>
              </a:rPr>
              <a:t>з'явилося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програмований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обладнання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обробки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записів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</a:rPr>
              <a:t>Програмне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забезпечення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цього</a:t>
            </a:r>
            <a:r>
              <a:rPr lang="ru-RU" sz="2400" dirty="0" smtClean="0">
                <a:solidFill>
                  <a:schemeClr val="tx1"/>
                </a:solidFill>
              </a:rPr>
              <a:t> часу </a:t>
            </a:r>
            <a:r>
              <a:rPr lang="ru-RU" sz="2400" dirty="0" err="1" smtClean="0">
                <a:solidFill>
                  <a:schemeClr val="tx1"/>
                </a:solidFill>
              </a:rPr>
              <a:t>підтримувало</a:t>
            </a:r>
            <a:r>
              <a:rPr lang="ru-RU" sz="2400" dirty="0" smtClean="0">
                <a:solidFill>
                  <a:schemeClr val="tx1"/>
                </a:solidFill>
              </a:rPr>
              <a:t> модель </a:t>
            </a:r>
            <a:r>
              <a:rPr lang="ru-RU" sz="2400" dirty="0" err="1" smtClean="0">
                <a:solidFill>
                  <a:schemeClr val="tx1"/>
                </a:solidFill>
              </a:rPr>
              <a:t>обробки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записів</a:t>
            </a:r>
            <a:r>
              <a:rPr lang="ru-RU" sz="2400" dirty="0" smtClean="0">
                <a:solidFill>
                  <a:schemeClr val="tx1"/>
                </a:solidFill>
              </a:rPr>
              <a:t> на </a:t>
            </a:r>
            <a:r>
              <a:rPr lang="ru-RU" sz="2400" dirty="0" err="1" smtClean="0">
                <a:solidFill>
                  <a:schemeClr val="tx1"/>
                </a:solidFill>
              </a:rPr>
              <a:t>основі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файлів</a:t>
            </a:r>
            <a:r>
              <a:rPr lang="ru-RU" sz="2400" dirty="0" smtClean="0">
                <a:solidFill>
                  <a:schemeClr val="tx1"/>
                </a:solidFill>
              </a:rPr>
              <a:t>. Для </a:t>
            </a:r>
            <a:r>
              <a:rPr lang="ru-RU" sz="2400" dirty="0" err="1" smtClean="0">
                <a:solidFill>
                  <a:schemeClr val="tx1"/>
                </a:solidFill>
              </a:rPr>
              <a:t>зберігання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використовувалися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перфокарти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3861048"/>
            <a:ext cx="5437338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218-ww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2996952"/>
            <a:ext cx="5040560" cy="3699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3096344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Оперативні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мережеві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бази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з'явилися</a:t>
            </a:r>
            <a:r>
              <a:rPr lang="ru-RU" sz="2400" dirty="0" smtClean="0">
                <a:solidFill>
                  <a:schemeClr val="tx1"/>
                </a:solidFill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</a:rPr>
              <a:t>середині</a:t>
            </a:r>
            <a:r>
              <a:rPr lang="ru-RU" sz="2400" dirty="0" smtClean="0">
                <a:solidFill>
                  <a:schemeClr val="tx1"/>
                </a:solidFill>
              </a:rPr>
              <a:t> 1960-х. </a:t>
            </a:r>
            <a:r>
              <a:rPr lang="ru-RU" sz="2400" dirty="0" err="1" smtClean="0">
                <a:solidFill>
                  <a:schemeClr val="tx1"/>
                </a:solidFill>
              </a:rPr>
              <a:t>Операції</a:t>
            </a:r>
            <a:r>
              <a:rPr lang="ru-RU" sz="2400" dirty="0" smtClean="0">
                <a:solidFill>
                  <a:schemeClr val="tx1"/>
                </a:solidFill>
              </a:rPr>
              <a:t> над </a:t>
            </a:r>
            <a:r>
              <a:rPr lang="ru-RU" sz="2400" dirty="0" err="1" smtClean="0">
                <a:solidFill>
                  <a:schemeClr val="tx1"/>
                </a:solidFill>
              </a:rPr>
              <a:t>оперативними</a:t>
            </a:r>
            <a:r>
              <a:rPr lang="ru-RU" sz="2400" dirty="0" smtClean="0">
                <a:solidFill>
                  <a:schemeClr val="tx1"/>
                </a:solidFill>
              </a:rPr>
              <a:t> базами </a:t>
            </a:r>
            <a:r>
              <a:rPr lang="ru-RU" sz="2400" dirty="0" err="1" smtClean="0">
                <a:solidFill>
                  <a:schemeClr val="tx1"/>
                </a:solidFill>
              </a:rPr>
              <a:t>даних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оброблялися</a:t>
            </a:r>
            <a:r>
              <a:rPr lang="ru-RU" sz="2400" dirty="0" smtClean="0">
                <a:solidFill>
                  <a:schemeClr val="tx1"/>
                </a:solidFill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</a:rPr>
              <a:t>інтерактивному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режимі</a:t>
            </a:r>
            <a:r>
              <a:rPr lang="ru-RU" sz="2400" dirty="0" smtClean="0">
                <a:solidFill>
                  <a:schemeClr val="tx1"/>
                </a:solidFill>
              </a:rPr>
              <a:t> за </a:t>
            </a:r>
            <a:r>
              <a:rPr lang="ru-RU" sz="2400" dirty="0" err="1" smtClean="0">
                <a:solidFill>
                  <a:schemeClr val="tx1"/>
                </a:solidFill>
              </a:rPr>
              <a:t>допомогою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терміналів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err="1" smtClean="0">
                <a:solidFill>
                  <a:schemeClr val="tx1"/>
                </a:solidFill>
              </a:rPr>
              <a:t>Прості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індексного-послідовні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організації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записів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швидко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розвинулися</a:t>
            </a:r>
            <a:r>
              <a:rPr lang="ru-RU" sz="2400" dirty="0" smtClean="0">
                <a:solidFill>
                  <a:schemeClr val="tx1"/>
                </a:solidFill>
              </a:rPr>
              <a:t> до </a:t>
            </a:r>
            <a:r>
              <a:rPr lang="ru-RU" sz="2400" dirty="0" err="1" smtClean="0">
                <a:solidFill>
                  <a:schemeClr val="tx1"/>
                </a:solidFill>
              </a:rPr>
              <a:t>більш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потужної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моделі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записів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орієнтованої</a:t>
            </a:r>
            <a:r>
              <a:rPr lang="ru-RU" sz="2400" dirty="0" smtClean="0">
                <a:solidFill>
                  <a:schemeClr val="tx1"/>
                </a:solidFill>
              </a:rPr>
              <a:t> на </a:t>
            </a:r>
            <a:r>
              <a:rPr lang="ru-RU" sz="2400" dirty="0" err="1" smtClean="0">
                <a:solidFill>
                  <a:schemeClr val="tx1"/>
                </a:solidFill>
              </a:rPr>
              <a:t>набори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288</TotalTime>
  <Words>266</Words>
  <Application>Microsoft Office PowerPoint</Application>
  <PresentationFormat>Экран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Історія розвитку бази даних</vt:lpstr>
      <vt:lpstr>База даних (БД) — впорядкований набір логічно взаємопов'язаних даних, що використовуються спільно та призначені для задоволення інформаційних потреб користувачів. У технічному розумінні включно й система керування БД.</vt:lpstr>
      <vt:lpstr>Головне завдання БД — гарантоване збереження значних обсягів інформації (так звані записи даних) та надання доступу до неї користувачеві або ж прикладній програмі. </vt:lpstr>
      <vt:lpstr>Таким чином, БД складається з двох частин:            -збереженої інформації та     -системи керування нею. З метою забезпечення ефективності доступу записи даних організовують як множину фактів (елемент даних). </vt:lpstr>
      <vt:lpstr>Історія розвитку </vt:lpstr>
      <vt:lpstr>   Історія виникнення та розвитку технологій баз даних може розглядатися як в широкому, так і у вузькому аспекті.      </vt:lpstr>
      <vt:lpstr>У широкому аспекті поняття історії баз даних узагальнюється до історії будь-яких засобів, за допомогою яких людство зберігало і обробляло дані.</vt:lpstr>
      <vt:lpstr>Історія баз даних у вузькому аспекті розглядає бази даних у традиційному (сучасному) розумінні.     Ця історія починається з 1955, коли з'явилося програмований обладнання обробки записів. Програмне забезпечення цього часу підтримувало модель обробки записів на основі файлів. Для зберігання даних використовувалися перфокарти.</vt:lpstr>
      <vt:lpstr>Оперативні мережеві бази даних з'явилися в середині 1960-х. Операції над оперативними базами даних оброблялися в інтерактивному режимі за допомогою терміналів.  Прості індексного-послідовні організації записів швидко розвинулися до більш потужної моделі записів, орієнтованої на набори.</vt:lpstr>
      <vt:lpstr>За керівництво роботою Data Base Task Group (DBTG), яка розробила стандартний мова опису даних і маніпулювання даними, Чарльз Бахман отримав Тьюрінговскую премію.</vt:lpstr>
      <vt:lpstr>В цей же час в співтоваристві баз даних COBOL була опрацьована концепція схем баз даних і концепція незалежності даних. </vt:lpstr>
      <vt:lpstr>Наступний важливий етап пов'язаний з появою на початку 1970-х реляційної моделі даних, завдяки роботам Едгара Ф. Кодда. Роботи Кодда відкрили шлях до тісного зв'язку прикладної технології баз даних з математикою і логікою. За свій внесок у теорію і практику Едгар Ф. Кодд також отримав премію Тюрінга. </vt:lpstr>
      <vt:lpstr>Отже, сам термін database (база даних) з'явився на початку 1960-х років, і був введений у вживання на симпозіумах, організованих фірмою SDC (System Development Corporation) у 1964 і 1965 роках, хоча розумівся спочатку в досить вузькому сенсі, в контексті систем штучного інтелекту. У широке вживання в сучасному розумінні термін увійшов лише в 1970-і роки. </vt:lpstr>
      <vt:lpstr>Підготувала учениця 10 класу Стефанків Зоряна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Seven</dc:creator>
  <cp:lastModifiedBy>Seven</cp:lastModifiedBy>
  <cp:revision>33</cp:revision>
  <dcterms:created xsi:type="dcterms:W3CDTF">2014-02-28T13:44:40Z</dcterms:created>
  <dcterms:modified xsi:type="dcterms:W3CDTF">2014-03-03T18:18:56Z</dcterms:modified>
</cp:coreProperties>
</file>