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46FE-18AB-4FBD-9D61-2C752B0F0BDD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5BFC-21B3-40ED-A749-9F1370B8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2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7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7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8" name="chimes.wav"/>
          </p:stSnd>
        </p:sndAc>
      </p:transition>
    </mc:Choice>
    <mc:Fallback>
      <p:transition spd="slow">
        <p:fade/>
        <p:sndAc>
          <p:stSnd>
            <p:snd r:embed="rId18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86800" cy="11620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Суперкомп’ютери</a:t>
            </a:r>
            <a:br>
              <a:rPr lang="uk-UA" dirty="0" smtClean="0"/>
            </a:br>
            <a:r>
              <a:rPr lang="uk-UA" dirty="0" smtClean="0"/>
              <a:t>у </a:t>
            </a:r>
            <a:r>
              <a:rPr lang="uk-UA" dirty="0"/>
              <a:t>світ</a:t>
            </a:r>
            <a:r>
              <a:rPr lang="ru-RU" dirty="0"/>
              <a:t>і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Підготував Розмаїтий Дмитро, </a:t>
            </a:r>
            <a:r>
              <a:rPr lang="uk-UA" dirty="0" smtClean="0"/>
              <a:t>   8-Б </a:t>
            </a:r>
            <a:r>
              <a:rPr lang="uk-UA" dirty="0"/>
              <a:t>клас</a:t>
            </a:r>
          </a:p>
          <a:p>
            <a:endParaRPr lang="uk-UA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2420888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3822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046"/>
            <a:ext cx="9144000" cy="69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728"/>
            <a:ext cx="8229600" cy="762000"/>
          </a:xfrm>
        </p:spPr>
        <p:txBody>
          <a:bodyPr/>
          <a:lstStyle/>
          <a:p>
            <a:r>
              <a:rPr lang="en-GB" dirty="0"/>
              <a:t>Light Touch </a:t>
            </a: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5148064" y="1628800"/>
            <a:ext cx="3480048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08" y="980728"/>
            <a:ext cx="6444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Light</a:t>
            </a:r>
            <a:r>
              <a:rPr lang="ru-RU" dirty="0"/>
              <a:t> </a:t>
            </a:r>
            <a:r>
              <a:rPr lang="ru-RU" dirty="0" err="1"/>
              <a:t>Blue</a:t>
            </a:r>
            <a:r>
              <a:rPr lang="ru-RU" dirty="0"/>
              <a:t> </a:t>
            </a:r>
            <a:r>
              <a:rPr lang="ru-RU" dirty="0" err="1"/>
              <a:t>Optics</a:t>
            </a:r>
            <a:r>
              <a:rPr lang="ru-RU" dirty="0"/>
              <a:t> </a:t>
            </a:r>
            <a:r>
              <a:rPr lang="ru-RU" dirty="0" err="1"/>
              <a:t>анонсувала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перший продукт - </a:t>
            </a:r>
            <a:r>
              <a:rPr lang="ru-RU" dirty="0" err="1"/>
              <a:t>інтерактивний</a:t>
            </a:r>
            <a:r>
              <a:rPr lang="ru-RU" dirty="0"/>
              <a:t> проектор,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перетворює</a:t>
            </a:r>
            <a:r>
              <a:rPr lang="ru-RU" dirty="0"/>
              <a:t> будь-яку </a:t>
            </a:r>
            <a:r>
              <a:rPr lang="ru-RU" dirty="0" err="1"/>
              <a:t>поверхню</a:t>
            </a:r>
            <a:r>
              <a:rPr lang="ru-RU" dirty="0"/>
              <a:t> в </a:t>
            </a:r>
            <a:r>
              <a:rPr lang="ru-RU" dirty="0" err="1"/>
              <a:t>сенсорний</a:t>
            </a:r>
            <a:r>
              <a:rPr lang="ru-RU" dirty="0"/>
              <a:t>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діагоналлю</a:t>
            </a:r>
            <a:r>
              <a:rPr lang="ru-RU" dirty="0"/>
              <a:t> 10 </a:t>
            </a:r>
            <a:r>
              <a:rPr lang="ru-RU" dirty="0" err="1"/>
              <a:t>дюймів</a:t>
            </a:r>
            <a:r>
              <a:rPr lang="ru-RU" dirty="0"/>
              <a:t>.</a:t>
            </a:r>
          </a:p>
          <a:p>
            <a:r>
              <a:rPr lang="ru-RU" dirty="0"/>
              <a:t>  </a:t>
            </a:r>
            <a:r>
              <a:rPr lang="ru-RU" dirty="0" err="1"/>
              <a:t>Десятидюймовий</a:t>
            </a:r>
            <a:r>
              <a:rPr lang="ru-RU" dirty="0"/>
              <a:t> </a:t>
            </a:r>
            <a:r>
              <a:rPr lang="ru-RU" dirty="0" err="1"/>
              <a:t>сенсорний</a:t>
            </a:r>
            <a:r>
              <a:rPr lang="ru-RU" dirty="0"/>
              <a:t> </a:t>
            </a:r>
            <a:r>
              <a:rPr lang="ru-RU" dirty="0" err="1"/>
              <a:t>екран</a:t>
            </a:r>
            <a:r>
              <a:rPr lang="ru-RU" dirty="0"/>
              <a:t> з WVGA-</a:t>
            </a:r>
            <a:r>
              <a:rPr lang="ru-RU" dirty="0" err="1"/>
              <a:t>дозволом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абсолютно на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рівній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голографічного</a:t>
            </a:r>
            <a:r>
              <a:rPr lang="ru-RU" dirty="0"/>
              <a:t> </a:t>
            </a:r>
            <a:r>
              <a:rPr lang="ru-RU" dirty="0" err="1"/>
              <a:t>лазерної</a:t>
            </a:r>
            <a:r>
              <a:rPr lang="ru-RU" dirty="0"/>
              <a:t> </a:t>
            </a:r>
            <a:r>
              <a:rPr lang="ru-RU" dirty="0" err="1"/>
              <a:t>проекційної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LBO.</a:t>
            </a:r>
          </a:p>
          <a:p>
            <a:r>
              <a:rPr lang="ru-RU" dirty="0"/>
              <a:t>  </a:t>
            </a:r>
            <a:r>
              <a:rPr lang="ru-RU" dirty="0" err="1"/>
              <a:t>Взаємодія</a:t>
            </a:r>
            <a:r>
              <a:rPr lang="ru-RU" dirty="0"/>
              <a:t> з </a:t>
            </a:r>
            <a:r>
              <a:rPr lang="ru-RU" dirty="0" err="1"/>
              <a:t>екраном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так само, як і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гаджетами </a:t>
            </a:r>
            <a:r>
              <a:rPr lang="ru-RU" dirty="0" err="1"/>
              <a:t>начебто</a:t>
            </a:r>
            <a:r>
              <a:rPr lang="ru-RU" dirty="0"/>
              <a:t> КПК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телефонів</a:t>
            </a:r>
            <a:r>
              <a:rPr lang="ru-RU" dirty="0"/>
              <a:t>: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пальців</a:t>
            </a:r>
            <a:r>
              <a:rPr lang="ru-RU" dirty="0"/>
              <a:t>,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відстежується</a:t>
            </a:r>
            <a:r>
              <a:rPr lang="ru-RU" dirty="0"/>
              <a:t> </a:t>
            </a:r>
            <a:r>
              <a:rPr lang="ru-RU" dirty="0" err="1"/>
              <a:t>інфрачервоної</a:t>
            </a:r>
            <a:r>
              <a:rPr lang="ru-RU" dirty="0"/>
              <a:t> сенсорною системою.</a:t>
            </a:r>
          </a:p>
        </p:txBody>
      </p:sp>
    </p:spTree>
    <p:extLst>
      <p:ext uri="{BB962C8B-B14F-4D97-AF65-F5344CB8AC3E}">
        <p14:creationId xmlns:p14="http://schemas.microsoft.com/office/powerpoint/2010/main" val="72488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18728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70C0"/>
                </a:solidFill>
              </a:rPr>
              <a:t>Light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Touch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78495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a typeface="Calibri"/>
                <a:cs typeface="Times New Roman"/>
              </a:rPr>
              <a:t> Для роботи Light Touch використовує Adobe Flash Lite 3.1. У пристрій вбудовано WiFi-і Bluetooth-антени. Так само проектор оснащений 2 Гб флеш-пам'яті, роз'ємом для microSD-карт з можливістю розширення до 32 Гб і батареєю, заряду якої, за заявою розробників, вистачить на дві години безперервної </a:t>
            </a:r>
            <a:r>
              <a:rPr lang="uk-UA" dirty="0" err="1" smtClean="0">
                <a:ea typeface="Calibri"/>
                <a:cs typeface="Times New Roman"/>
              </a:rPr>
              <a:t>роботи.Компанія</a:t>
            </a:r>
            <a:r>
              <a:rPr lang="uk-UA" dirty="0" smtClean="0">
                <a:ea typeface="Calibri"/>
                <a:cs typeface="Times New Roman"/>
              </a:rPr>
              <a:t> Light </a:t>
            </a:r>
            <a:r>
              <a:rPr lang="uk-UA" dirty="0" err="1" smtClean="0">
                <a:ea typeface="Calibri"/>
                <a:cs typeface="Times New Roman"/>
              </a:rPr>
              <a:t>Blue</a:t>
            </a:r>
            <a:r>
              <a:rPr lang="uk-UA" dirty="0" smtClean="0">
                <a:ea typeface="Calibri"/>
                <a:cs typeface="Times New Roman"/>
              </a:rPr>
              <a:t> </a:t>
            </a:r>
            <a:r>
              <a:rPr lang="uk-UA" dirty="0" err="1" smtClean="0">
                <a:ea typeface="Calibri"/>
                <a:cs typeface="Times New Roman"/>
              </a:rPr>
              <a:t>Optics</a:t>
            </a:r>
            <a:r>
              <a:rPr lang="uk-UA" dirty="0" smtClean="0">
                <a:ea typeface="Calibri"/>
                <a:cs typeface="Times New Roman"/>
              </a:rPr>
              <a:t> анонсувала свій перший продукт - інтерактивний проектор, який перетворює будь-яку поверхню в сенсорний екран діагоналлю 10 дюймів.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66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3" name="chimes.wav"/>
          </p:stSnd>
        </p:sndAc>
      </p:transition>
    </mc:Choice>
    <mc:Fallback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 Touch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0" y="0"/>
            <a:ext cx="91491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2200" y="0"/>
            <a:ext cx="2574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Десятидюймовий</a:t>
            </a:r>
            <a:r>
              <a:rPr lang="ru-RU" dirty="0"/>
              <a:t> </a:t>
            </a:r>
            <a:r>
              <a:rPr lang="ru-RU" dirty="0" err="1"/>
              <a:t>сенсорний</a:t>
            </a:r>
            <a:r>
              <a:rPr lang="ru-RU" dirty="0"/>
              <a:t> </a:t>
            </a:r>
            <a:r>
              <a:rPr lang="ru-RU" dirty="0" err="1"/>
              <a:t>екран</a:t>
            </a:r>
            <a:r>
              <a:rPr lang="ru-RU" dirty="0"/>
              <a:t> з </a:t>
            </a:r>
            <a:r>
              <a:rPr lang="en-GB" dirty="0"/>
              <a:t>WVGA-</a:t>
            </a:r>
            <a:r>
              <a:rPr lang="ru-RU" dirty="0" err="1"/>
              <a:t>дозволом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абсолютно на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рівній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голографічного</a:t>
            </a:r>
            <a:r>
              <a:rPr lang="ru-RU" dirty="0"/>
              <a:t> </a:t>
            </a:r>
            <a:r>
              <a:rPr lang="ru-RU" dirty="0" err="1"/>
              <a:t>лазерної</a:t>
            </a:r>
            <a:r>
              <a:rPr lang="ru-RU" dirty="0"/>
              <a:t> </a:t>
            </a:r>
            <a:r>
              <a:rPr lang="ru-RU" dirty="0" err="1"/>
              <a:t>проекційної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GB" dirty="0"/>
              <a:t>LBO.</a:t>
            </a:r>
          </a:p>
          <a:p>
            <a:r>
              <a:rPr lang="en-GB" dirty="0"/>
              <a:t>  </a:t>
            </a:r>
            <a:r>
              <a:rPr lang="ru-RU" dirty="0" err="1"/>
              <a:t>Взаємодія</a:t>
            </a:r>
            <a:r>
              <a:rPr lang="ru-RU" dirty="0"/>
              <a:t> з </a:t>
            </a:r>
            <a:r>
              <a:rPr lang="ru-RU" dirty="0" err="1"/>
              <a:t>екраном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так само, як і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гаджетами </a:t>
            </a:r>
            <a:r>
              <a:rPr lang="ru-RU" dirty="0" err="1"/>
              <a:t>начебто</a:t>
            </a:r>
            <a:r>
              <a:rPr lang="ru-RU" dirty="0"/>
              <a:t> КПК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телефонів</a:t>
            </a:r>
            <a:r>
              <a:rPr lang="ru-RU" dirty="0"/>
              <a:t>: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пальців</a:t>
            </a:r>
            <a:r>
              <a:rPr lang="ru-RU" dirty="0"/>
              <a:t>,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відстежується</a:t>
            </a:r>
            <a:r>
              <a:rPr lang="ru-RU" dirty="0"/>
              <a:t> </a:t>
            </a:r>
            <a:r>
              <a:rPr lang="ru-RU" dirty="0" err="1"/>
              <a:t>інфрачервоної</a:t>
            </a:r>
            <a:r>
              <a:rPr lang="ru-RU" dirty="0"/>
              <a:t> сенсорною системою.</a:t>
            </a:r>
          </a:p>
        </p:txBody>
      </p:sp>
    </p:spTree>
    <p:extLst>
      <p:ext uri="{BB962C8B-B14F-4D97-AF65-F5344CB8AC3E}">
        <p14:creationId xmlns:p14="http://schemas.microsoft.com/office/powerpoint/2010/main" val="143197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916832"/>
            <a:ext cx="417646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en-GB" dirty="0"/>
              <a:t>Light Touch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en-GB" dirty="0"/>
              <a:t>Adobe Flash </a:t>
            </a:r>
            <a:r>
              <a:rPr lang="en-GB" dirty="0" err="1"/>
              <a:t>Lite</a:t>
            </a:r>
            <a:r>
              <a:rPr lang="en-GB" dirty="0"/>
              <a:t> 3.1. </a:t>
            </a:r>
            <a:r>
              <a:rPr lang="ru-RU" dirty="0"/>
              <a:t>У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вбудовано</a:t>
            </a:r>
            <a:r>
              <a:rPr lang="ru-RU" dirty="0"/>
              <a:t> </a:t>
            </a:r>
            <a:r>
              <a:rPr lang="en-GB" dirty="0" err="1"/>
              <a:t>WiFi</a:t>
            </a:r>
            <a:r>
              <a:rPr lang="en-GB" dirty="0"/>
              <a:t>-</a:t>
            </a:r>
            <a:r>
              <a:rPr lang="ru-RU" dirty="0"/>
              <a:t>і </a:t>
            </a:r>
            <a:r>
              <a:rPr lang="en-GB" dirty="0"/>
              <a:t>Bluetooth-</a:t>
            </a:r>
            <a:r>
              <a:rPr lang="ru-RU" dirty="0" err="1"/>
              <a:t>антени</a:t>
            </a:r>
            <a:r>
              <a:rPr lang="ru-RU" dirty="0"/>
              <a:t>. Так само проектор оснащений 2 Гб </a:t>
            </a:r>
            <a:r>
              <a:rPr lang="ru-RU" dirty="0" err="1"/>
              <a:t>флеш-пам'яті</a:t>
            </a:r>
            <a:r>
              <a:rPr lang="ru-RU" dirty="0"/>
              <a:t>, роз'ємом для </a:t>
            </a:r>
            <a:r>
              <a:rPr lang="en-GB" dirty="0" err="1"/>
              <a:t>microSD</a:t>
            </a:r>
            <a:r>
              <a:rPr lang="en-GB" dirty="0"/>
              <a:t>-</a:t>
            </a:r>
            <a:r>
              <a:rPr lang="ru-RU" dirty="0"/>
              <a:t>карт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до 32 Гб і </a:t>
            </a:r>
            <a:r>
              <a:rPr lang="ru-RU" dirty="0" err="1"/>
              <a:t>батареєю</a:t>
            </a:r>
            <a:r>
              <a:rPr lang="ru-RU" dirty="0"/>
              <a:t>, заряду </a:t>
            </a:r>
            <a:r>
              <a:rPr lang="ru-RU" dirty="0" err="1"/>
              <a:t>якої</a:t>
            </a:r>
            <a:r>
              <a:rPr lang="ru-RU" dirty="0"/>
              <a:t>, за </a:t>
            </a:r>
            <a:r>
              <a:rPr lang="ru-RU" dirty="0" err="1"/>
              <a:t>заявою</a:t>
            </a:r>
            <a:r>
              <a:rPr lang="ru-RU" dirty="0"/>
              <a:t> </a:t>
            </a:r>
            <a:r>
              <a:rPr lang="ru-RU" dirty="0" err="1"/>
              <a:t>розробників</a:t>
            </a:r>
            <a:r>
              <a:rPr lang="ru-RU" dirty="0"/>
              <a:t>, </a:t>
            </a:r>
            <a:r>
              <a:rPr lang="ru-RU" dirty="0" err="1"/>
              <a:t>вистачить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 Touch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05064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Fujitsu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розробили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найпотужніший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повідомляє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газета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Nihon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Keizai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рейтингу 500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найпотужніших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обчислювальних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" name="Light Blue Optics Unveils Light Touch™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1628800"/>
            <a:ext cx="4038600" cy="2266950"/>
          </a:xfrm>
        </p:spPr>
      </p:pic>
    </p:spTree>
    <p:extLst>
      <p:ext uri="{BB962C8B-B14F-4D97-AF65-F5344CB8AC3E}">
        <p14:creationId xmlns:p14="http://schemas.microsoft.com/office/powerpoint/2010/main" val="110568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build="p"/>
      <p:bldP spid="7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8258"/>
          <a:stretch/>
        </p:blipFill>
        <p:spPr bwMode="auto">
          <a:xfrm>
            <a:off x="4644008" y="4365104"/>
            <a:ext cx="4023253" cy="192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 1000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GB" dirty="0"/>
              <a:t>Asus </a:t>
            </a:r>
            <a:r>
              <a:rPr lang="ru-RU" dirty="0"/>
              <a:t>представила </a:t>
            </a:r>
            <a:r>
              <a:rPr lang="ru-RU" dirty="0" err="1"/>
              <a:t>свій</a:t>
            </a:r>
            <a:r>
              <a:rPr lang="ru-RU" dirty="0"/>
              <a:t> перший </a:t>
            </a:r>
            <a:r>
              <a:rPr lang="ru-RU" dirty="0" err="1"/>
              <a:t>суперкомп'ютер</a:t>
            </a:r>
            <a:r>
              <a:rPr lang="ru-RU" dirty="0"/>
              <a:t> </a:t>
            </a:r>
            <a:r>
              <a:rPr lang="en-GB" dirty="0"/>
              <a:t>ESC 1000 </a:t>
            </a:r>
            <a:r>
              <a:rPr lang="ru-RU" dirty="0" err="1"/>
              <a:t>продуктивністю</a:t>
            </a:r>
            <a:r>
              <a:rPr lang="ru-RU" dirty="0"/>
              <a:t> до 1,1 терафлопа (</a:t>
            </a:r>
            <a:r>
              <a:rPr lang="ru-RU" dirty="0" err="1"/>
              <a:t>трильйона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за секунду), </a:t>
            </a: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en-GB" dirty="0"/>
              <a:t>IDG News.</a:t>
            </a:r>
          </a:p>
          <a:p>
            <a:pPr marL="0" indent="0">
              <a:buNone/>
            </a:pPr>
            <a:r>
              <a:rPr lang="en-GB" dirty="0"/>
              <a:t>ESC 1000 </a:t>
            </a:r>
            <a:r>
              <a:rPr lang="ru-RU" dirty="0" err="1"/>
              <a:t>виконаний</a:t>
            </a:r>
            <a:r>
              <a:rPr lang="ru-RU" dirty="0"/>
              <a:t> у </a:t>
            </a:r>
            <a:r>
              <a:rPr lang="ru-RU" dirty="0" err="1"/>
              <a:t>формі-факторі</a:t>
            </a:r>
            <a:r>
              <a:rPr lang="ru-RU" dirty="0"/>
              <a:t> корпусу для </a:t>
            </a:r>
            <a:r>
              <a:rPr lang="ru-RU" dirty="0" err="1"/>
              <a:t>звичайного</a:t>
            </a:r>
            <a:r>
              <a:rPr lang="ru-RU" dirty="0"/>
              <a:t> персонального </a:t>
            </a:r>
            <a:r>
              <a:rPr lang="ru-RU" dirty="0" err="1"/>
              <a:t>комп'ютера</a:t>
            </a:r>
            <a:r>
              <a:rPr lang="ru-RU" dirty="0"/>
              <a:t> й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/>
              <a:t>процесорах</a:t>
            </a:r>
            <a:r>
              <a:rPr lang="ru-RU" dirty="0"/>
              <a:t> </a:t>
            </a:r>
            <a:r>
              <a:rPr lang="en-GB" dirty="0" err="1"/>
              <a:t>Nvidia</a:t>
            </a:r>
            <a:r>
              <a:rPr lang="en-GB" dirty="0"/>
              <a:t> Tesla C1060.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713694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Як </a:t>
            </a:r>
            <a:r>
              <a:rPr lang="ru-RU" sz="2000" dirty="0" err="1"/>
              <a:t>процесор</a:t>
            </a:r>
            <a:r>
              <a:rPr lang="ru-RU" sz="2000" dirty="0"/>
              <a:t> у </a:t>
            </a:r>
            <a:r>
              <a:rPr lang="ru-RU" sz="2000" dirty="0" err="1"/>
              <a:t>суперкомп'ютері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en-GB" sz="2000" dirty="0"/>
              <a:t>Asus </a:t>
            </a:r>
            <a:r>
              <a:rPr lang="ru-RU" sz="2000" dirty="0"/>
              <a:t>буде </a:t>
            </a:r>
            <a:r>
              <a:rPr lang="ru-RU" sz="2000" dirty="0" err="1"/>
              <a:t>використовуватися</a:t>
            </a:r>
            <a:r>
              <a:rPr lang="ru-RU" sz="2000" dirty="0"/>
              <a:t> </a:t>
            </a:r>
            <a:r>
              <a:rPr lang="ru-RU" sz="2000" dirty="0" err="1"/>
              <a:t>серверний</a:t>
            </a:r>
            <a:r>
              <a:rPr lang="ru-RU" sz="2000" dirty="0"/>
              <a:t> </a:t>
            </a:r>
            <a:r>
              <a:rPr lang="en-GB" sz="2000" dirty="0"/>
              <a:t>Intel Xeon W3580 </a:t>
            </a:r>
            <a:r>
              <a:rPr lang="ru-RU" sz="2000" dirty="0"/>
              <a:t>з тактовою частотою 3,33 </a:t>
            </a:r>
            <a:r>
              <a:rPr lang="ru-RU" sz="2000" dirty="0" err="1"/>
              <a:t>гігагерца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в </a:t>
            </a:r>
            <a:r>
              <a:rPr lang="en-GB" sz="2000" dirty="0"/>
              <a:t>ESC 1000 </a:t>
            </a:r>
            <a:r>
              <a:rPr lang="ru-RU" sz="2000" dirty="0"/>
              <a:t>буде 24 </a:t>
            </a:r>
            <a:r>
              <a:rPr lang="ru-RU" sz="2000" dirty="0" err="1"/>
              <a:t>гігабайти</a:t>
            </a:r>
            <a:r>
              <a:rPr lang="ru-RU" sz="2000" dirty="0"/>
              <a:t> </a:t>
            </a:r>
            <a:r>
              <a:rPr lang="ru-RU" sz="2000" dirty="0" err="1"/>
              <a:t>пам'яті</a:t>
            </a:r>
            <a:r>
              <a:rPr lang="ru-RU" sz="2000" dirty="0"/>
              <a:t> </a:t>
            </a:r>
            <a:r>
              <a:rPr lang="en-GB" sz="2000" dirty="0"/>
              <a:t>DDR3 </a:t>
            </a:r>
            <a:r>
              <a:rPr lang="ru-RU" sz="2000" dirty="0"/>
              <a:t>і </a:t>
            </a:r>
            <a:r>
              <a:rPr lang="ru-RU" sz="2000" dirty="0" err="1"/>
              <a:t>відеокарта</a:t>
            </a:r>
            <a:r>
              <a:rPr lang="ru-RU" sz="2000" dirty="0"/>
              <a:t> </a:t>
            </a:r>
            <a:r>
              <a:rPr lang="en-GB" sz="2000" dirty="0" err="1"/>
              <a:t>Nvidia</a:t>
            </a:r>
            <a:r>
              <a:rPr lang="en-GB" sz="2000" dirty="0"/>
              <a:t> </a:t>
            </a:r>
            <a:r>
              <a:rPr lang="en-GB" sz="2000" dirty="0" err="1"/>
              <a:t>Quadro</a:t>
            </a:r>
            <a:r>
              <a:rPr lang="en-GB" sz="2000" dirty="0"/>
              <a:t> FX5800.</a:t>
            </a:r>
          </a:p>
        </p:txBody>
      </p:sp>
    </p:spTree>
    <p:extLst>
      <p:ext uri="{BB962C8B-B14F-4D97-AF65-F5344CB8AC3E}">
        <p14:creationId xmlns:p14="http://schemas.microsoft.com/office/powerpoint/2010/main" val="174965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1684784" y="0"/>
            <a:ext cx="5486400" cy="914400"/>
          </a:xfrm>
        </p:spPr>
        <p:txBody>
          <a:bodyPr/>
          <a:lstStyle/>
          <a:p>
            <a:r>
              <a:rPr lang="uk-UA" dirty="0" err="1"/>
              <a:t>Sequoia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2951" y="1772816"/>
            <a:ext cx="8964488" cy="21602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</a:pPr>
            <a:r>
              <a:rPr lang="uk-UA" dirty="0">
                <a:latin typeface="Calibri"/>
                <a:ea typeface="Calibri"/>
                <a:cs typeface="Times New Roman"/>
              </a:rPr>
              <a:t>Нова машина здатна за годину зробити обчислення, на які б витратили 320 років і зусилля 6,7 мільярдів осіб, якщо б ті використовували стандартні калькулятори. Якщо порівняти перше і друге місця з цього списку, то </a:t>
            </a:r>
            <a:r>
              <a:rPr lang="en-GB" dirty="0">
                <a:latin typeface="Calibri"/>
                <a:ea typeface="Calibri"/>
                <a:cs typeface="Times New Roman"/>
              </a:rPr>
              <a:t>Sequoia </a:t>
            </a:r>
            <a:r>
              <a:rPr lang="uk-UA" dirty="0">
                <a:latin typeface="Calibri"/>
                <a:ea typeface="Calibri"/>
                <a:cs typeface="Times New Roman"/>
              </a:rPr>
              <a:t>в 1,55 швидший за модель, випущену </a:t>
            </a:r>
            <a:r>
              <a:rPr lang="en-GB" dirty="0">
                <a:latin typeface="Calibri"/>
                <a:ea typeface="Calibri"/>
                <a:cs typeface="Times New Roman"/>
              </a:rPr>
              <a:t>Fujitsu, </a:t>
            </a:r>
            <a:r>
              <a:rPr lang="uk-UA" dirty="0">
                <a:latin typeface="Calibri"/>
                <a:ea typeface="Calibri"/>
                <a:cs typeface="Times New Roman"/>
              </a:rPr>
              <a:t>і в ньому використовується 1,5 млн. процесорів, що більш ніж удвічі перевищує аналогічний показник японського конкурента.</a:t>
            </a:r>
          </a:p>
          <a:p>
            <a:pPr>
              <a:lnSpc>
                <a:spcPct val="115000"/>
              </a:lnSpc>
            </a:pPr>
            <a:r>
              <a:rPr lang="uk-UA" dirty="0" smtClean="0">
                <a:latin typeface="Calibri"/>
                <a:ea typeface="Calibri"/>
                <a:cs typeface="Times New Roman"/>
              </a:rPr>
              <a:t>Серед </a:t>
            </a:r>
            <a:r>
              <a:rPr lang="uk-UA" dirty="0">
                <a:latin typeface="Calibri"/>
                <a:ea typeface="Calibri"/>
                <a:cs typeface="Times New Roman"/>
              </a:rPr>
              <a:t>переваг комп’ютера </a:t>
            </a:r>
            <a:r>
              <a:rPr lang="en-GB" dirty="0">
                <a:latin typeface="Calibri"/>
                <a:ea typeface="Calibri"/>
                <a:cs typeface="Times New Roman"/>
              </a:rPr>
              <a:t>IBM </a:t>
            </a:r>
            <a:r>
              <a:rPr lang="uk-UA" dirty="0">
                <a:latin typeface="Calibri"/>
                <a:ea typeface="Calibri"/>
                <a:cs typeface="Times New Roman"/>
              </a:rPr>
              <a:t>також відзначають менше енергоспоживання — 7,9 мегават проти 12,6 мегават </a:t>
            </a:r>
            <a:r>
              <a:rPr lang="en-GB" dirty="0">
                <a:latin typeface="Calibri"/>
                <a:ea typeface="Calibri"/>
                <a:cs typeface="Times New Roman"/>
              </a:rPr>
              <a:t>Fujitsu.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71601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3789040"/>
            <a:ext cx="4405033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3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1"/>
            <a:ext cx="9153804" cy="69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битві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лабораторій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американського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Міністерства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енергетики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суперкомп’ютер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Titan </a:t>
            </a:r>
            <a:r>
              <a:rPr lang="ru-RU" dirty="0" err="1">
                <a:solidFill>
                  <a:schemeClr val="bg1"/>
                </a:solidFill>
              </a:rPr>
              <a:t>лабораторії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Oak Ridge </a:t>
            </a:r>
            <a:r>
              <a:rPr lang="ru-RU" dirty="0" err="1">
                <a:solidFill>
                  <a:schemeClr val="bg1"/>
                </a:solidFill>
              </a:rPr>
              <a:t>відібрав</a:t>
            </a:r>
            <a:r>
              <a:rPr lang="ru-RU" dirty="0">
                <a:solidFill>
                  <a:schemeClr val="bg1"/>
                </a:solidFill>
              </a:rPr>
              <a:t> титул </a:t>
            </a:r>
            <a:r>
              <a:rPr lang="ru-RU" dirty="0" err="1">
                <a:solidFill>
                  <a:schemeClr val="bg1"/>
                </a:solidFill>
              </a:rPr>
              <a:t>найпотужнішого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лідера</a:t>
            </a:r>
            <a:r>
              <a:rPr lang="ru-RU" dirty="0">
                <a:solidFill>
                  <a:schemeClr val="bg1"/>
                </a:solidFill>
              </a:rPr>
              <a:t> списку </a:t>
            </a:r>
            <a:r>
              <a:rPr lang="en-GB" dirty="0">
                <a:solidFill>
                  <a:schemeClr val="bg1"/>
                </a:solidFill>
              </a:rPr>
              <a:t>Top500 Sequoia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лабораторії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Lawrence Livermore.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5997" y="2147957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Заряджений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новими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відео-прискорювачами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NVidia K20x </a:t>
            </a:r>
            <a:r>
              <a:rPr lang="ru-RU" dirty="0">
                <a:solidFill>
                  <a:srgbClr val="FFFF00"/>
                </a:solidFill>
              </a:rPr>
              <a:t>та </a:t>
            </a:r>
            <a:r>
              <a:rPr lang="ru-RU" dirty="0" err="1">
                <a:solidFill>
                  <a:srgbClr val="FFFF00"/>
                </a:solidFill>
              </a:rPr>
              <a:t>вузлами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XK7 </a:t>
            </a:r>
            <a:r>
              <a:rPr lang="ru-RU" dirty="0" err="1">
                <a:solidFill>
                  <a:srgbClr val="FFFF00"/>
                </a:solidFill>
              </a:rPr>
              <a:t>компанії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Cray Titan </a:t>
            </a:r>
            <a:r>
              <a:rPr lang="ru-RU" dirty="0">
                <a:solidFill>
                  <a:srgbClr val="FFFF00"/>
                </a:solidFill>
              </a:rPr>
              <a:t>показав 17,6 </a:t>
            </a:r>
            <a:r>
              <a:rPr lang="ru-RU" dirty="0" err="1">
                <a:solidFill>
                  <a:srgbClr val="FFFF00"/>
                </a:solidFill>
              </a:rPr>
              <a:t>ПФлопс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продуктивності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en-GB" dirty="0" err="1">
                <a:solidFill>
                  <a:srgbClr val="FFFF00"/>
                </a:solidFill>
              </a:rPr>
              <a:t>Linpack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проти</a:t>
            </a:r>
            <a:r>
              <a:rPr lang="ru-RU" dirty="0">
                <a:solidFill>
                  <a:srgbClr val="FFFF00"/>
                </a:solidFill>
              </a:rPr>
              <a:t> 16,3 </a:t>
            </a:r>
            <a:r>
              <a:rPr lang="ru-RU" dirty="0" err="1">
                <a:solidFill>
                  <a:srgbClr val="FFFF00"/>
                </a:solidFill>
              </a:rPr>
              <a:t>ПФлопс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Sequoia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2586" y="41490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Схоже, </a:t>
            </a:r>
            <a:r>
              <a:rPr lang="en-GB" dirty="0">
                <a:solidFill>
                  <a:srgbClr val="FFC000"/>
                </a:solidFill>
              </a:rPr>
              <a:t>Titan </a:t>
            </a:r>
            <a:r>
              <a:rPr lang="ru-RU" dirty="0" err="1">
                <a:solidFill>
                  <a:srgbClr val="FFC000"/>
                </a:solidFill>
              </a:rPr>
              <a:t>також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забере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en-GB" dirty="0">
                <a:solidFill>
                  <a:srgbClr val="FFC000"/>
                </a:solidFill>
              </a:rPr>
              <a:t>Sequoia </a:t>
            </a:r>
            <a:r>
              <a:rPr lang="ru-RU" dirty="0">
                <a:solidFill>
                  <a:srgbClr val="FFC000"/>
                </a:solidFill>
              </a:rPr>
              <a:t>та </a:t>
            </a:r>
            <a:r>
              <a:rPr lang="ru-RU" dirty="0" err="1">
                <a:solidFill>
                  <a:srgbClr val="FFC000"/>
                </a:solidFill>
              </a:rPr>
              <a:t>платформи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C000"/>
                </a:solidFill>
              </a:rPr>
              <a:t>Blue Gene/Q </a:t>
            </a:r>
            <a:r>
              <a:rPr lang="ru-RU" dirty="0">
                <a:solidFill>
                  <a:srgbClr val="FFC000"/>
                </a:solidFill>
              </a:rPr>
              <a:t>титул </a:t>
            </a:r>
            <a:r>
              <a:rPr lang="ru-RU" dirty="0" err="1">
                <a:solidFill>
                  <a:srgbClr val="FFC000"/>
                </a:solidFill>
              </a:rPr>
              <a:t>найбільш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енергоефективного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комп’ютера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Суперзірка</a:t>
            </a:r>
            <a:r>
              <a:rPr lang="ru-RU" dirty="0">
                <a:solidFill>
                  <a:srgbClr val="FFC000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Оук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Рідж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дає</a:t>
            </a:r>
            <a:r>
              <a:rPr lang="ru-RU" dirty="0">
                <a:solidFill>
                  <a:srgbClr val="FFC000"/>
                </a:solidFill>
              </a:rPr>
              <a:t> 2,12 </a:t>
            </a:r>
            <a:r>
              <a:rPr lang="ru-RU" dirty="0" err="1">
                <a:solidFill>
                  <a:srgbClr val="FFC000"/>
                </a:solidFill>
              </a:rPr>
              <a:t>ГФлопс</a:t>
            </a:r>
            <a:r>
              <a:rPr lang="ru-RU" dirty="0">
                <a:solidFill>
                  <a:srgbClr val="FFC000"/>
                </a:solidFill>
              </a:rPr>
              <a:t>/Вт, </a:t>
            </a:r>
            <a:r>
              <a:rPr lang="ru-RU" dirty="0" err="1">
                <a:solidFill>
                  <a:srgbClr val="FFC000"/>
                </a:solidFill>
              </a:rPr>
              <a:t>перевершуючи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показник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C000"/>
                </a:solidFill>
              </a:rPr>
              <a:t>Sequoia 2,1 </a:t>
            </a:r>
            <a:r>
              <a:rPr lang="ru-RU" dirty="0" err="1">
                <a:solidFill>
                  <a:srgbClr val="FFC000"/>
                </a:solidFill>
              </a:rPr>
              <a:t>ТФлопс</a:t>
            </a:r>
            <a:r>
              <a:rPr lang="ru-RU" dirty="0">
                <a:solidFill>
                  <a:srgbClr val="FFC000"/>
                </a:solidFill>
              </a:rPr>
              <a:t>/Вт. </a:t>
            </a:r>
            <a:r>
              <a:rPr lang="ru-RU" dirty="0" err="1">
                <a:solidFill>
                  <a:srgbClr val="FFC000"/>
                </a:solidFill>
              </a:rPr>
              <a:t>Це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однак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неофіційні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результати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остаточний</a:t>
            </a:r>
            <a:r>
              <a:rPr lang="ru-RU" dirty="0">
                <a:solidFill>
                  <a:srgbClr val="FFC000"/>
                </a:solidFill>
              </a:rPr>
              <a:t> список </a:t>
            </a:r>
            <a:r>
              <a:rPr lang="en-GB" dirty="0">
                <a:solidFill>
                  <a:srgbClr val="FFC000"/>
                </a:solidFill>
              </a:rPr>
              <a:t>Green500 </a:t>
            </a:r>
            <a:r>
              <a:rPr lang="ru-RU" dirty="0">
                <a:solidFill>
                  <a:srgbClr val="FFC000"/>
                </a:solidFill>
              </a:rPr>
              <a:t>буде </a:t>
            </a:r>
            <a:r>
              <a:rPr lang="ru-RU" dirty="0" err="1">
                <a:solidFill>
                  <a:srgbClr val="FFC000"/>
                </a:solidFill>
              </a:rPr>
              <a:t>оголошено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кінці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цього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тижня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33481" y="201929"/>
            <a:ext cx="24894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Titan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32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>
                <a:effectLst/>
              </a:rPr>
              <a:t>Самі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потужн</a:t>
            </a:r>
            <a:r>
              <a:rPr lang="uk-UA" i="1" dirty="0">
                <a:effectLst/>
              </a:rPr>
              <a:t>і</a:t>
            </a:r>
            <a:r>
              <a:rPr lang="ru-RU" i="1" dirty="0">
                <a:effectLst/>
              </a:rPr>
              <a:t> </a:t>
            </a:r>
            <a:r>
              <a:rPr lang="ru-RU" i="1" dirty="0" err="1" smtClean="0">
                <a:effectLst/>
              </a:rPr>
              <a:t>комп'ютери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51520" y="1628801"/>
            <a:ext cx="432048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Calibri"/>
                <a:ea typeface="Calibri"/>
                <a:cs typeface="Times New Roman"/>
              </a:rPr>
              <a:t>Недавно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була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опублікована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чергова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, 39 за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рахунком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редакція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списку 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TOP500. Як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завжди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найбільшу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кількість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систем 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в списку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по-будовано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на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мікропроцесорах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AMD, IBM і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Intel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.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Говорячи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точніше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, 372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позиції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списку належать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суперкомп'ютерам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на </a:t>
            </a:r>
            <a:r>
              <a:rPr lang="ru-RU" sz="2200" dirty="0" err="1" smtClean="0">
                <a:latin typeface="Calibri"/>
                <a:ea typeface="Calibri"/>
                <a:cs typeface="Times New Roman"/>
              </a:rPr>
              <a:t>процесорах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Intel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, 63 - на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процесорах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AMD, 58 - на </a:t>
            </a:r>
            <a:r>
              <a:rPr lang="ru-RU" sz="2200" dirty="0" err="1">
                <a:latin typeface="Calibri"/>
                <a:ea typeface="Calibri"/>
                <a:cs typeface="Times New Roman"/>
              </a:rPr>
              <a:t>процесорах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 IBM</a:t>
            </a:r>
            <a:r>
              <a:rPr lang="ru-RU" sz="22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2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348707"/>
            <a:ext cx="3826768" cy="30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79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effectLst/>
              </a:rPr>
              <a:t>8 рекордсменів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Sequoia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K </a:t>
            </a:r>
            <a:r>
              <a:rPr lang="ru-RU" dirty="0" err="1"/>
              <a:t>Computer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IBM </a:t>
            </a:r>
            <a:r>
              <a:rPr lang="ru-RU" dirty="0" err="1"/>
              <a:t>BlueGene</a:t>
            </a:r>
            <a:r>
              <a:rPr lang="ru-RU" dirty="0"/>
              <a:t>/Q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SuperMUC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Tianhe-1A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Cray</a:t>
            </a:r>
            <a:r>
              <a:rPr lang="ru-RU" dirty="0"/>
              <a:t> XK6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IBM </a:t>
            </a:r>
            <a:r>
              <a:rPr lang="ru-RU" dirty="0" err="1"/>
              <a:t>BlueGene</a:t>
            </a:r>
            <a:r>
              <a:rPr lang="ru-RU" dirty="0"/>
              <a:t>/Q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IBM </a:t>
            </a:r>
            <a:r>
              <a:rPr lang="ru-RU" dirty="0" err="1"/>
              <a:t>BlueGene</a:t>
            </a:r>
            <a:r>
              <a:rPr lang="ru-RU" dirty="0"/>
              <a:t>/Q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4563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8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 err="1" smtClean="0"/>
              <a:t>Sequoia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96917"/>
            <a:ext cx="5256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штатівський</a:t>
            </a:r>
            <a:r>
              <a:rPr lang="ru-RU" sz="2000" dirty="0"/>
              <a:t> </a:t>
            </a:r>
            <a:r>
              <a:rPr lang="ru-RU" sz="2000" dirty="0" err="1"/>
              <a:t>суперкомп'ютер</a:t>
            </a:r>
            <a:r>
              <a:rPr lang="ru-RU" sz="2000" dirty="0"/>
              <a:t> </a:t>
            </a:r>
            <a:r>
              <a:rPr lang="ru-RU" sz="2000" dirty="0" err="1"/>
              <a:t>планують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для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математичних</a:t>
            </a:r>
            <a:r>
              <a:rPr lang="ru-RU" sz="2000" dirty="0"/>
              <a:t> формул </a:t>
            </a:r>
            <a:r>
              <a:rPr lang="ru-RU" sz="2000" dirty="0" err="1"/>
              <a:t>моделювання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допоможе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/>
              <a:t>відмовитися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тестових</a:t>
            </a:r>
            <a:r>
              <a:rPr lang="ru-RU" sz="2000" dirty="0"/>
              <a:t> </a:t>
            </a:r>
            <a:r>
              <a:rPr lang="ru-RU" sz="2000" dirty="0" err="1"/>
              <a:t>випробувань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землею. Дана машина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 </a:t>
            </a:r>
            <a:r>
              <a:rPr lang="ru-RU" sz="2000" dirty="0" err="1"/>
              <a:t>обчислення</a:t>
            </a:r>
            <a:r>
              <a:rPr lang="ru-RU" sz="2000" dirty="0"/>
              <a:t>, на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пішло</a:t>
            </a:r>
            <a:r>
              <a:rPr lang="ru-RU" sz="2000" dirty="0"/>
              <a:t> б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трьохсот</a:t>
            </a:r>
            <a:r>
              <a:rPr lang="ru-RU" sz="2000" dirty="0"/>
              <a:t> </a:t>
            </a:r>
            <a:r>
              <a:rPr lang="ru-RU" sz="2000" dirty="0" err="1"/>
              <a:t>двадцяти</a:t>
            </a:r>
            <a:r>
              <a:rPr lang="ru-RU" sz="2000" dirty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en-US" sz="2000" dirty="0" smtClean="0"/>
              <a:t> </a:t>
            </a:r>
            <a:r>
              <a:rPr lang="ru-RU" sz="2000" dirty="0" smtClean="0"/>
              <a:t>людей з 6700000000 </a:t>
            </a:r>
            <a:r>
              <a:rPr lang="ru-RU" sz="2000" dirty="0" err="1"/>
              <a:t>фахівців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обчислення</a:t>
            </a:r>
            <a:r>
              <a:rPr lang="ru-RU" sz="2000" dirty="0"/>
              <a:t> на </a:t>
            </a:r>
            <a:r>
              <a:rPr lang="ru-RU" sz="2000" dirty="0" err="1"/>
              <a:t>звичайних</a:t>
            </a:r>
            <a:r>
              <a:rPr lang="ru-RU" sz="2000" dirty="0"/>
              <a:t> калькуляторах.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528392" cy="36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87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2. </a:t>
            </a:r>
            <a:r>
              <a:rPr lang="ru-RU" dirty="0" smtClean="0"/>
              <a:t>K </a:t>
            </a:r>
            <a:r>
              <a:rPr lang="ru-RU" dirty="0" err="1" smtClean="0"/>
              <a:t>Computer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Ця обчислювальна система здатна здійснювати 8,16 </a:t>
            </a:r>
            <a:r>
              <a:rPr lang="uk-UA" dirty="0" err="1"/>
              <a:t>млрд</a:t>
            </a:r>
            <a:r>
              <a:rPr lang="uk-UA" dirty="0"/>
              <a:t>  операцій на секунду. K </a:t>
            </a:r>
            <a:r>
              <a:rPr lang="uk-UA" dirty="0" err="1"/>
              <a:t>Computer</a:t>
            </a:r>
            <a:r>
              <a:rPr lang="uk-UA" dirty="0"/>
              <a:t> більш ніж </a:t>
            </a:r>
            <a:r>
              <a:rPr lang="uk-UA" dirty="0" smtClean="0"/>
              <a:t>утричі </a:t>
            </a:r>
            <a:r>
              <a:rPr lang="uk-UA" dirty="0"/>
              <a:t>випередив за продуктивністю попереднього лідера - китайський комп'ютер Tianhe-1A. </a:t>
            </a:r>
            <a:r>
              <a:rPr lang="uk-UA" dirty="0" smtClean="0"/>
              <a:t>Проект </a:t>
            </a:r>
            <a:r>
              <a:rPr lang="uk-UA" dirty="0"/>
              <a:t>зі створення </a:t>
            </a:r>
            <a:r>
              <a:rPr lang="uk-UA" dirty="0" err="1"/>
              <a:t>суперкомп'ютера</a:t>
            </a:r>
            <a:r>
              <a:rPr lang="uk-UA" dirty="0"/>
              <a:t> оцінюється у 975 </a:t>
            </a:r>
            <a:r>
              <a:rPr lang="uk-UA" dirty="0" err="1"/>
              <a:t>млн</a:t>
            </a:r>
            <a:r>
              <a:rPr lang="uk-UA" dirty="0"/>
              <a:t> євро.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48472" cy="319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3. IBM </a:t>
            </a:r>
            <a:r>
              <a:rPr lang="ru-RU" dirty="0" err="1" smtClean="0"/>
              <a:t>BlueGene</a:t>
            </a:r>
            <a:r>
              <a:rPr lang="ru-RU" dirty="0" smtClean="0"/>
              <a:t>/Q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536504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Конструкція</a:t>
            </a:r>
            <a:r>
              <a:rPr lang="ru-RU" sz="2400" dirty="0"/>
              <a:t>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шаф</a:t>
            </a:r>
            <a:r>
              <a:rPr lang="ru-RU" sz="2400" dirty="0"/>
              <a:t>, в кожному з </a:t>
            </a:r>
            <a:r>
              <a:rPr lang="ru-RU" sz="2400" dirty="0" err="1"/>
              <a:t>яких</a:t>
            </a:r>
            <a:r>
              <a:rPr lang="ru-RU" sz="2400" dirty="0"/>
              <a:t> є </a:t>
            </a:r>
            <a:r>
              <a:rPr lang="ru-RU" sz="2400" dirty="0" err="1"/>
              <a:t>базова</a:t>
            </a:r>
            <a:r>
              <a:rPr lang="ru-RU" sz="2400" dirty="0"/>
              <a:t> плата, до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 smtClean="0"/>
              <a:t>підключено</a:t>
            </a:r>
            <a:r>
              <a:rPr lang="ru-RU" sz="2400" dirty="0" smtClean="0"/>
              <a:t> </a:t>
            </a:r>
            <a:r>
              <a:rPr lang="ru-RU" sz="2400" dirty="0"/>
              <a:t>16 </a:t>
            </a:r>
            <a:r>
              <a:rPr lang="ru-RU" sz="2400" dirty="0" err="1"/>
              <a:t>вузлових</a:t>
            </a:r>
            <a:r>
              <a:rPr lang="ru-RU" sz="2400" dirty="0"/>
              <a:t> плат, до </a:t>
            </a:r>
            <a:r>
              <a:rPr lang="ru-RU" sz="2400" dirty="0" err="1" smtClean="0"/>
              <a:t>кожної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яких</a:t>
            </a:r>
            <a:r>
              <a:rPr lang="ru-RU" sz="2400" dirty="0"/>
              <a:t>, в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підключено</a:t>
            </a:r>
            <a:r>
              <a:rPr lang="ru-RU" sz="2400" dirty="0"/>
              <a:t> 32 </a:t>
            </a:r>
            <a:r>
              <a:rPr lang="ru-RU" sz="2400" dirty="0" err="1" smtClean="0"/>
              <a:t>обчислювальних</a:t>
            </a:r>
            <a:r>
              <a:rPr lang="ru-RU" sz="2400" dirty="0" smtClean="0"/>
              <a:t> </a:t>
            </a:r>
            <a:r>
              <a:rPr lang="ru-RU" sz="2400" dirty="0"/>
              <a:t>плати. </a:t>
            </a:r>
            <a:r>
              <a:rPr lang="ru-RU" sz="2400" dirty="0" smtClean="0"/>
              <a:t>У </a:t>
            </a:r>
            <a:r>
              <a:rPr lang="ru-RU" sz="2400" dirty="0" err="1"/>
              <a:t>загальній</a:t>
            </a:r>
            <a:r>
              <a:rPr lang="ru-RU" sz="2400" dirty="0"/>
              <a:t> </a:t>
            </a:r>
            <a:r>
              <a:rPr lang="ru-RU" sz="2400" dirty="0" err="1"/>
              <a:t>складності</a:t>
            </a:r>
            <a:r>
              <a:rPr lang="ru-RU" sz="2400" dirty="0"/>
              <a:t>, </a:t>
            </a:r>
            <a:r>
              <a:rPr lang="ru-RU" sz="2400" dirty="0" err="1" smtClean="0"/>
              <a:t>шафа</a:t>
            </a:r>
            <a:r>
              <a:rPr lang="ru-RU" sz="2400" dirty="0" smtClean="0"/>
              <a:t> </a:t>
            </a:r>
            <a:r>
              <a:rPr lang="ru-RU" sz="2400" dirty="0" err="1"/>
              <a:t>вміщує</a:t>
            </a:r>
            <a:r>
              <a:rPr lang="ru-RU" sz="2400" dirty="0"/>
              <a:t> 1024 </a:t>
            </a:r>
            <a:r>
              <a:rPr lang="ru-RU" sz="2400" dirty="0" err="1"/>
              <a:t>процесора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16384 </a:t>
            </a:r>
            <a:r>
              <a:rPr lang="ru-RU" sz="2400" dirty="0" err="1"/>
              <a:t>обчислювальних</a:t>
            </a:r>
            <a:r>
              <a:rPr lang="ru-RU" sz="2400" dirty="0"/>
              <a:t> ядер.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4024"/>
            <a:ext cx="4133259" cy="32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9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SuperMUC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97418"/>
            <a:ext cx="5112568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здатний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три </a:t>
            </a:r>
            <a:r>
              <a:rPr lang="ru-RU" sz="2000" dirty="0" err="1"/>
              <a:t>більярда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в секунду,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потужність</a:t>
            </a:r>
            <a:r>
              <a:rPr lang="ru-RU" sz="2000" dirty="0"/>
              <a:t> три </a:t>
            </a:r>
            <a:r>
              <a:rPr lang="ru-RU" sz="2000" dirty="0" err="1"/>
              <a:t>петафлопса</a:t>
            </a:r>
            <a:r>
              <a:rPr lang="ru-RU" sz="2000" dirty="0"/>
              <a:t>.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155000 </a:t>
            </a:r>
            <a:r>
              <a:rPr lang="ru-RU" sz="2000" dirty="0" err="1"/>
              <a:t>обчислювальних</a:t>
            </a:r>
            <a:r>
              <a:rPr lang="ru-RU" sz="2000" dirty="0"/>
              <a:t> ядер </a:t>
            </a:r>
            <a:r>
              <a:rPr lang="ru-RU" sz="2000" dirty="0" err="1"/>
              <a:t>функціонують</a:t>
            </a:r>
            <a:r>
              <a:rPr lang="ru-RU" sz="2000" dirty="0"/>
              <a:t> в </a:t>
            </a:r>
            <a:r>
              <a:rPr lang="ru-RU" sz="2000" dirty="0" err="1" smtClean="0"/>
              <a:t>шафах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заввишки</a:t>
            </a:r>
            <a:r>
              <a:rPr lang="ru-RU" sz="2000" dirty="0" smtClean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два </a:t>
            </a:r>
            <a:r>
              <a:rPr lang="ru-RU" sz="2000" dirty="0" err="1"/>
              <a:t>метри</a:t>
            </a:r>
            <a:r>
              <a:rPr lang="ru-RU" sz="2000" dirty="0"/>
              <a:t>, </a:t>
            </a:r>
            <a:r>
              <a:rPr lang="ru-RU" sz="2000" dirty="0" err="1"/>
              <a:t>з'єднаних</a:t>
            </a:r>
            <a:r>
              <a:rPr lang="ru-RU" sz="2000" dirty="0"/>
              <a:t> один з одним </a:t>
            </a:r>
            <a:r>
              <a:rPr lang="ru-RU" sz="2000" dirty="0" err="1" smtClean="0"/>
              <a:t>багатокіло-метровими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кабельними</a:t>
            </a:r>
            <a:r>
              <a:rPr lang="ru-RU" sz="2000" dirty="0" smtClean="0"/>
              <a:t> </a:t>
            </a:r>
            <a:r>
              <a:rPr lang="ru-RU" sz="2000" dirty="0" err="1"/>
              <a:t>лініями</a:t>
            </a:r>
            <a:r>
              <a:rPr lang="ru-RU" sz="2000" dirty="0"/>
              <a:t>. </a:t>
            </a:r>
            <a:r>
              <a:rPr lang="ru-RU" sz="2000" dirty="0" err="1"/>
              <a:t>Об'єм</a:t>
            </a:r>
            <a:r>
              <a:rPr lang="ru-RU" sz="2000" dirty="0"/>
              <a:t> </a:t>
            </a:r>
            <a:r>
              <a:rPr lang="ru-RU" sz="2000" dirty="0" err="1"/>
              <a:t>оперативної</a:t>
            </a:r>
            <a:r>
              <a:rPr lang="ru-RU" sz="2000" dirty="0"/>
              <a:t> </a:t>
            </a:r>
            <a:r>
              <a:rPr lang="ru-RU" sz="2000" dirty="0" err="1"/>
              <a:t>пам'яті</a:t>
            </a:r>
            <a:r>
              <a:rPr lang="ru-RU" sz="2000" dirty="0"/>
              <a:t> </a:t>
            </a:r>
            <a:r>
              <a:rPr lang="en-GB" sz="2000" dirty="0" err="1"/>
              <a:t>SuperMUC</a:t>
            </a:r>
            <a:r>
              <a:rPr lang="en-GB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324 Тбайт, а для </a:t>
            </a:r>
            <a:r>
              <a:rPr lang="ru-RU" sz="2000" dirty="0" err="1"/>
              <a:t>архівування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/>
              <a:t>30 петабайт.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9423"/>
            <a:ext cx="3870338" cy="20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5351"/>
            <a:ext cx="3866649" cy="202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9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Tianhe-1A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053030"/>
            <a:ext cx="4752528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Без </a:t>
            </a:r>
            <a:r>
              <a:rPr lang="en-GB" sz="2000" dirty="0" smtClean="0"/>
              <a:t>GPU 2,5-</a:t>
            </a:r>
            <a:r>
              <a:rPr lang="ru-RU" sz="2000" dirty="0" err="1" smtClean="0"/>
              <a:t>петафлопсний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характеризувався</a:t>
            </a:r>
            <a:r>
              <a:rPr lang="ru-RU" sz="2000" dirty="0" smtClean="0"/>
              <a:t> б </a:t>
            </a:r>
            <a:r>
              <a:rPr lang="ru-RU" sz="2000" dirty="0" err="1" smtClean="0"/>
              <a:t>величезною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потужністю</a:t>
            </a:r>
            <a:r>
              <a:rPr lang="ru-RU" sz="2000" dirty="0" smtClean="0"/>
              <a:t> - не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12 МВт.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гетерогенної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розробникам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знизити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енергоспоживання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втричі</a:t>
            </a:r>
            <a:r>
              <a:rPr lang="ru-RU" sz="2000" dirty="0" smtClean="0"/>
              <a:t> - до 4,04 МВт. </a:t>
            </a:r>
            <a:r>
              <a:rPr lang="ru-RU" sz="2000" dirty="0" err="1" smtClean="0"/>
              <a:t>Зекономленої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достатньо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електроживленням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7" y="2276872"/>
            <a:ext cx="40414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4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6. </a:t>
            </a:r>
            <a:r>
              <a:rPr lang="ru-RU" dirty="0" err="1" smtClean="0"/>
              <a:t>Cray</a:t>
            </a:r>
            <a:r>
              <a:rPr lang="ru-RU" dirty="0" smtClean="0"/>
              <a:t> XK6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66269"/>
            <a:ext cx="50405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розробника</a:t>
            </a:r>
            <a:r>
              <a:rPr lang="ru-RU" dirty="0"/>
              <a:t>,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гібридної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нарощуватися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50 </a:t>
            </a:r>
            <a:r>
              <a:rPr lang="ru-RU" dirty="0" err="1"/>
              <a:t>петафлопс</a:t>
            </a:r>
            <a:r>
              <a:rPr lang="ru-RU" dirty="0"/>
              <a:t> (</a:t>
            </a:r>
            <a:r>
              <a:rPr lang="en-GB" dirty="0" err="1"/>
              <a:t>petaflops</a:t>
            </a:r>
            <a:r>
              <a:rPr lang="en-GB" dirty="0"/>
              <a:t> - </a:t>
            </a:r>
            <a:r>
              <a:rPr lang="uk-UA" dirty="0" smtClean="0"/>
              <a:t>             </a:t>
            </a:r>
            <a:r>
              <a:rPr lang="en-GB" dirty="0" smtClean="0"/>
              <a:t>1 </a:t>
            </a:r>
            <a:r>
              <a:rPr lang="en-GB" dirty="0"/>
              <a:t>000 000 000 000 000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плаваючою</a:t>
            </a:r>
            <a:r>
              <a:rPr lang="ru-RU" dirty="0"/>
              <a:t> комою в секунду</a:t>
            </a:r>
            <a:r>
              <a:rPr lang="ru-RU" dirty="0" smtClean="0"/>
              <a:t>).</a:t>
            </a:r>
            <a:r>
              <a:rPr lang="ru-RU" dirty="0"/>
              <a:t> </a:t>
            </a:r>
            <a:r>
              <a:rPr lang="ru-RU" dirty="0" err="1" smtClean="0"/>
              <a:t>Розкрити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en-US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уніфікована</a:t>
            </a:r>
            <a:r>
              <a:rPr lang="ru-RU" dirty="0" smtClean="0"/>
              <a:t> середу </a:t>
            </a:r>
            <a:r>
              <a:rPr lang="ru-RU" dirty="0" err="1" smtClean="0"/>
              <a:t>розробки</a:t>
            </a:r>
            <a:r>
              <a:rPr lang="ru-RU" dirty="0" smtClean="0"/>
              <a:t> ПЗ для </a:t>
            </a:r>
            <a:r>
              <a:rPr lang="en-GB" dirty="0" smtClean="0"/>
              <a:t>x86/GPU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5619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9251"/>
            <a:ext cx="3619382" cy="240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39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resentationPro_Technology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F7932B-6103-4F06-A811-D3B2BC864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936</Words>
  <Application>Microsoft Office PowerPoint</Application>
  <PresentationFormat>Экран (4:3)</PresentationFormat>
  <Paragraphs>63</Paragraphs>
  <Slides>16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PresentationPro_TechnologyTiles</vt:lpstr>
      <vt:lpstr>Суперкомп’ютери у світі </vt:lpstr>
      <vt:lpstr>Самі потужні комп'ютери</vt:lpstr>
      <vt:lpstr>8 рекордсменів</vt:lpstr>
      <vt:lpstr>Sequoia</vt:lpstr>
      <vt:lpstr>2. K Computer</vt:lpstr>
      <vt:lpstr>3. IBM BlueGene/Q</vt:lpstr>
      <vt:lpstr>4. SuperMUC</vt:lpstr>
      <vt:lpstr>5. Tianhe-1A</vt:lpstr>
      <vt:lpstr>6. Cray XK6</vt:lpstr>
      <vt:lpstr>Light Touch </vt:lpstr>
      <vt:lpstr>Презентация PowerPoint</vt:lpstr>
      <vt:lpstr>Light Touch </vt:lpstr>
      <vt:lpstr>Light Touch </vt:lpstr>
      <vt:lpstr>ESC 1000 </vt:lpstr>
      <vt:lpstr>Sequoia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2012-12-05T21:24:02Z</dcterms:created>
  <dcterms:modified xsi:type="dcterms:W3CDTF">2012-12-06T00:37:57Z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