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5" r:id="rId9"/>
    <p:sldId id="267" r:id="rId10"/>
    <p:sldId id="266" r:id="rId11"/>
    <p:sldId id="269" r:id="rId12"/>
    <p:sldId id="268" r:id="rId13"/>
    <p:sldId id="271" r:id="rId14"/>
    <p:sldId id="272" r:id="rId15"/>
    <p:sldId id="274" r:id="rId16"/>
    <p:sldId id="273" r:id="rId17"/>
    <p:sldId id="270" r:id="rId18"/>
    <p:sldId id="275" r:id="rId19"/>
    <p:sldId id="276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6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350FBB0-F754-4906-A133-B83833AA296E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0ABB069-FA4B-42FC-863C-73ECC716A5F4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push dir="u"/>
  </p:transition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Класицизм в Україні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k-UA" dirty="0" smtClean="0"/>
              <a:t>Підготував учень 9 – Г класу</a:t>
            </a:r>
          </a:p>
          <a:p>
            <a:r>
              <a:rPr lang="uk-UA" dirty="0"/>
              <a:t> </a:t>
            </a:r>
            <a:r>
              <a:rPr lang="uk-UA" dirty="0" err="1" smtClean="0"/>
              <a:t>Хобта</a:t>
            </a:r>
            <a:r>
              <a:rPr lang="uk-UA" dirty="0" smtClean="0"/>
              <a:t> </a:t>
            </a:r>
            <a:r>
              <a:rPr lang="uk-UA" dirty="0" err="1" smtClean="0"/>
              <a:t>Вячеслав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3358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267944"/>
          </a:xfrm>
        </p:spPr>
        <p:txBody>
          <a:bodyPr>
            <a:normAutofit lnSpcReduction="10000"/>
          </a:bodyPr>
          <a:lstStyle/>
          <a:p>
            <a:pPr marL="118872" indent="0">
              <a:buNone/>
            </a:pPr>
            <a:endParaRPr lang="ru-RU" dirty="0"/>
          </a:p>
          <a:p>
            <a:r>
              <a:rPr lang="ru-RU" dirty="0" err="1"/>
              <a:t>Будівля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цілий</a:t>
            </a:r>
            <a:r>
              <a:rPr lang="ru-RU" dirty="0"/>
              <a:t> ряд </a:t>
            </a:r>
            <a:r>
              <a:rPr lang="ru-RU" dirty="0" err="1"/>
              <a:t>унікальних</a:t>
            </a:r>
            <a:r>
              <a:rPr lang="ru-RU" dirty="0"/>
              <a:t> </a:t>
            </a:r>
            <a:r>
              <a:rPr lang="ru-RU" dirty="0" err="1"/>
              <a:t>особливостей</a:t>
            </a:r>
            <a:r>
              <a:rPr lang="ru-RU" dirty="0"/>
              <a:t>. </a:t>
            </a:r>
            <a:r>
              <a:rPr lang="ru-RU" dirty="0" smtClean="0"/>
              <a:t>Вона  </a:t>
            </a:r>
            <a:r>
              <a:rPr lang="ru-RU" dirty="0" err="1" smtClean="0"/>
              <a:t>зведена</a:t>
            </a:r>
            <a:r>
              <a:rPr lang="ru-RU" dirty="0" smtClean="0"/>
              <a:t> </a:t>
            </a:r>
            <a:r>
              <a:rPr lang="ru-RU" dirty="0"/>
              <a:t>з </a:t>
            </a:r>
            <a:r>
              <a:rPr lang="ru-RU" dirty="0" err="1"/>
              <a:t>шліфованого</a:t>
            </a:r>
            <a:r>
              <a:rPr lang="ru-RU" dirty="0"/>
              <a:t> </a:t>
            </a:r>
            <a:r>
              <a:rPr lang="ru-RU" dirty="0" err="1"/>
              <a:t>блідо-жовтого</a:t>
            </a:r>
            <a:r>
              <a:rPr lang="ru-RU" dirty="0"/>
              <a:t> </a:t>
            </a:r>
            <a:r>
              <a:rPr lang="ru-RU" dirty="0" err="1"/>
              <a:t>вапняку</a:t>
            </a:r>
            <a:r>
              <a:rPr lang="ru-RU" dirty="0"/>
              <a:t> і не </a:t>
            </a:r>
            <a:r>
              <a:rPr lang="ru-RU" dirty="0" err="1" smtClean="0"/>
              <a:t>покривалася</a:t>
            </a:r>
            <a:r>
              <a:rPr lang="ru-RU" dirty="0" smtClean="0"/>
              <a:t> </a:t>
            </a:r>
            <a:r>
              <a:rPr lang="ru-RU" dirty="0" err="1"/>
              <a:t>штукатуркою</a:t>
            </a:r>
            <a:r>
              <a:rPr lang="ru-RU" dirty="0"/>
              <a:t> (велика </a:t>
            </a:r>
            <a:r>
              <a:rPr lang="ru-RU" dirty="0" err="1"/>
              <a:t>рідкість</a:t>
            </a:r>
            <a:r>
              <a:rPr lang="ru-RU" dirty="0"/>
              <a:t> для </a:t>
            </a:r>
            <a:r>
              <a:rPr lang="ru-RU" dirty="0" err="1"/>
              <a:t>епохи</a:t>
            </a:r>
            <a:r>
              <a:rPr lang="ru-RU" dirty="0"/>
              <a:t> </a:t>
            </a:r>
            <a:r>
              <a:rPr lang="ru-RU" dirty="0" err="1"/>
              <a:t>класицизму</a:t>
            </a:r>
            <a:r>
              <a:rPr lang="ru-RU" dirty="0"/>
              <a:t>). </a:t>
            </a:r>
            <a:r>
              <a:rPr lang="ru-RU" dirty="0" err="1"/>
              <a:t>Ймовірно</a:t>
            </a:r>
            <a:r>
              <a:rPr lang="ru-RU" dirty="0"/>
              <a:t>, </a:t>
            </a:r>
            <a:r>
              <a:rPr lang="ru-RU" dirty="0" err="1"/>
              <a:t>підбираючи</a:t>
            </a:r>
            <a:r>
              <a:rPr lang="ru-RU" dirty="0"/>
              <a:t> </a:t>
            </a:r>
            <a:r>
              <a:rPr lang="ru-RU" dirty="0" err="1"/>
              <a:t>будівельний</a:t>
            </a:r>
            <a:r>
              <a:rPr lang="ru-RU" dirty="0"/>
              <a:t> </a:t>
            </a:r>
            <a:r>
              <a:rPr lang="ru-RU" dirty="0" err="1"/>
              <a:t>матеріал</a:t>
            </a:r>
            <a:r>
              <a:rPr lang="ru-RU" dirty="0"/>
              <a:t>, </a:t>
            </a:r>
            <a:r>
              <a:rPr lang="ru-RU" dirty="0" err="1"/>
              <a:t>зодчі</a:t>
            </a:r>
            <a:r>
              <a:rPr lang="ru-RU" dirty="0"/>
              <a:t> </a:t>
            </a:r>
            <a:r>
              <a:rPr lang="ru-RU" dirty="0" err="1"/>
              <a:t>намагалися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ефекту</a:t>
            </a:r>
            <a:r>
              <a:rPr lang="ru-RU" dirty="0"/>
              <a:t> </a:t>
            </a:r>
            <a:r>
              <a:rPr lang="ru-RU" dirty="0" err="1"/>
              <a:t>величної</a:t>
            </a:r>
            <a:r>
              <a:rPr lang="ru-RU" dirty="0"/>
              <a:t> </a:t>
            </a:r>
            <a:r>
              <a:rPr lang="ru-RU" dirty="0" err="1"/>
              <a:t>старовини</a:t>
            </a:r>
            <a:r>
              <a:rPr lang="ru-RU" dirty="0"/>
              <a:t>, </a:t>
            </a:r>
            <a:r>
              <a:rPr lang="ru-RU" dirty="0" err="1"/>
              <a:t>проте</a:t>
            </a:r>
            <a:r>
              <a:rPr lang="ru-RU" dirty="0"/>
              <a:t>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це</a:t>
            </a:r>
            <a:r>
              <a:rPr lang="ru-RU" dirty="0"/>
              <a:t> не </a:t>
            </a:r>
            <a:r>
              <a:rPr lang="ru-RU" dirty="0" err="1"/>
              <a:t>цілком</a:t>
            </a:r>
            <a:r>
              <a:rPr lang="ru-RU" dirty="0"/>
              <a:t> </a:t>
            </a:r>
            <a:r>
              <a:rPr lang="ru-RU" dirty="0" err="1"/>
              <a:t>вдалося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520652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861048"/>
            <a:ext cx="8229600" cy="2539752"/>
          </a:xfrm>
        </p:spPr>
        <p:txBody>
          <a:bodyPr>
            <a:normAutofit fontScale="92500" lnSpcReduction="20000"/>
          </a:bodyPr>
          <a:lstStyle/>
          <a:p>
            <a:r>
              <a:rPr lang="ru-RU" dirty="0" err="1"/>
              <a:t>Церква</a:t>
            </a:r>
            <a:r>
              <a:rPr lang="ru-RU" dirty="0"/>
              <a:t> в с. </a:t>
            </a:r>
            <a:r>
              <a:rPr lang="ru-RU" dirty="0" err="1"/>
              <a:t>Рокитне</a:t>
            </a:r>
            <a:r>
              <a:rPr lang="ru-RU" dirty="0"/>
              <a:t> є </a:t>
            </a:r>
            <a:r>
              <a:rPr lang="ru-RU" dirty="0" err="1"/>
              <a:t>яскравим</a:t>
            </a:r>
            <a:r>
              <a:rPr lang="ru-RU" dirty="0"/>
              <a:t> прикладом </a:t>
            </a:r>
            <a:r>
              <a:rPr lang="ru-RU" dirty="0" err="1"/>
              <a:t>сміливого</a:t>
            </a:r>
            <a:r>
              <a:rPr lang="ru-RU" dirty="0"/>
              <a:t> </a:t>
            </a:r>
            <a:r>
              <a:rPr lang="ru-RU" dirty="0" err="1"/>
              <a:t>архітектурного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властивого</a:t>
            </a:r>
            <a:r>
              <a:rPr lang="ru-RU" dirty="0"/>
              <a:t> </a:t>
            </a:r>
            <a:r>
              <a:rPr lang="ru-RU" dirty="0" err="1" smtClean="0"/>
              <a:t>ранньому</a:t>
            </a:r>
            <a:r>
              <a:rPr lang="ru-RU" dirty="0" smtClean="0"/>
              <a:t>  </a:t>
            </a:r>
            <a:r>
              <a:rPr lang="ru-RU" dirty="0" err="1"/>
              <a:t>класицизму</a:t>
            </a:r>
            <a:r>
              <a:rPr lang="ru-RU" dirty="0"/>
              <a:t>. У плані </a:t>
            </a:r>
            <a:r>
              <a:rPr lang="ru-RU" dirty="0" err="1"/>
              <a:t>цей</a:t>
            </a:r>
            <a:r>
              <a:rPr lang="ru-RU" dirty="0"/>
              <a:t> храм </a:t>
            </a:r>
            <a:r>
              <a:rPr lang="ru-RU" dirty="0" err="1"/>
              <a:t>являє</a:t>
            </a:r>
            <a:r>
              <a:rPr lang="ru-RU" dirty="0"/>
              <a:t> собою ротонду,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сходу і заходу </a:t>
            </a:r>
            <a:r>
              <a:rPr lang="ru-RU" dirty="0" err="1"/>
              <a:t>примикають</a:t>
            </a:r>
            <a:r>
              <a:rPr lang="ru-RU" dirty="0"/>
              <a:t> </a:t>
            </a:r>
            <a:r>
              <a:rPr lang="ru-RU" dirty="0" err="1"/>
              <a:t>невеликі</a:t>
            </a:r>
            <a:r>
              <a:rPr lang="ru-RU" dirty="0"/>
              <a:t> </a:t>
            </a:r>
            <a:r>
              <a:rPr lang="ru-RU" dirty="0" err="1"/>
              <a:t>чотиригранні</a:t>
            </a:r>
            <a:r>
              <a:rPr lang="ru-RU" dirty="0"/>
              <a:t> </a:t>
            </a:r>
            <a:r>
              <a:rPr lang="ru-RU" dirty="0" err="1"/>
              <a:t>ризаліти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88640"/>
            <a:ext cx="8784976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1583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endParaRPr lang="uk-UA" sz="4000" dirty="0" smtClean="0"/>
          </a:p>
          <a:p>
            <a:pPr marL="118872" indent="0">
              <a:buNone/>
            </a:pPr>
            <a:endParaRPr lang="uk-UA" sz="4000" dirty="0"/>
          </a:p>
          <a:p>
            <a:pPr marL="118872" indent="0">
              <a:buNone/>
            </a:pPr>
            <a:r>
              <a:rPr lang="uk-UA" sz="4000" dirty="0" smtClean="0"/>
              <a:t>                      Другий етап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312937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Один з </a:t>
            </a:r>
            <a:r>
              <a:rPr lang="ru-RU" dirty="0" err="1"/>
              <a:t>прекрасних</a:t>
            </a:r>
            <a:r>
              <a:rPr lang="ru-RU" dirty="0"/>
              <a:t> </a:t>
            </a:r>
            <a:r>
              <a:rPr lang="ru-RU" dirty="0" err="1"/>
              <a:t>зразків</a:t>
            </a:r>
            <a:r>
              <a:rPr lang="ru-RU" dirty="0"/>
              <a:t> невеликого храму </a:t>
            </a:r>
            <a:r>
              <a:rPr lang="ru-RU" dirty="0" err="1"/>
              <a:t>олександрівскою</a:t>
            </a:r>
            <a:r>
              <a:rPr lang="ru-RU" dirty="0"/>
              <a:t> </a:t>
            </a:r>
            <a:r>
              <a:rPr lang="ru-RU" dirty="0" err="1"/>
              <a:t>епохи</a:t>
            </a:r>
            <a:r>
              <a:rPr lang="ru-RU" dirty="0"/>
              <a:t>, </a:t>
            </a:r>
            <a:r>
              <a:rPr lang="ru-RU" dirty="0" err="1"/>
              <a:t>Різдвяна</a:t>
            </a:r>
            <a:r>
              <a:rPr lang="ru-RU" dirty="0"/>
              <a:t> </a:t>
            </a:r>
            <a:r>
              <a:rPr lang="ru-RU" dirty="0" err="1"/>
              <a:t>церква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побудована</a:t>
            </a:r>
            <a:r>
              <a:rPr lang="ru-RU" dirty="0"/>
              <a:t> за проектом </a:t>
            </a:r>
            <a:r>
              <a:rPr lang="ru-RU" dirty="0" err="1"/>
              <a:t>архітектора</a:t>
            </a:r>
            <a:r>
              <a:rPr lang="ru-RU" dirty="0"/>
              <a:t> А. І. </a:t>
            </a:r>
            <a:r>
              <a:rPr lang="ru-RU" dirty="0" err="1"/>
              <a:t>Меленського</a:t>
            </a:r>
            <a:r>
              <a:rPr lang="ru-RU" dirty="0"/>
              <a:t>. Вона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незвичайну</a:t>
            </a:r>
            <a:r>
              <a:rPr lang="ru-RU" dirty="0"/>
              <a:t> </a:t>
            </a:r>
            <a:r>
              <a:rPr lang="ru-RU" dirty="0" err="1"/>
              <a:t>планування</a:t>
            </a:r>
            <a:r>
              <a:rPr lang="ru-RU" dirty="0"/>
              <a:t>: </a:t>
            </a:r>
            <a:r>
              <a:rPr lang="ru-RU" dirty="0" err="1"/>
              <a:t>основний</a:t>
            </a:r>
            <a:r>
              <a:rPr lang="ru-RU" dirty="0"/>
              <a:t> </a:t>
            </a:r>
            <a:r>
              <a:rPr lang="ru-RU" dirty="0" err="1"/>
              <a:t>обсяг</a:t>
            </a:r>
            <a:r>
              <a:rPr lang="ru-RU" dirty="0"/>
              <a:t> храму </a:t>
            </a:r>
            <a:r>
              <a:rPr lang="ru-RU" dirty="0" err="1"/>
              <a:t>являє</a:t>
            </a:r>
            <a:r>
              <a:rPr lang="ru-RU" dirty="0"/>
              <a:t> собою восьмигранник, до </a:t>
            </a:r>
            <a:r>
              <a:rPr lang="ru-RU" dirty="0" err="1"/>
              <a:t>якого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східного</a:t>
            </a:r>
            <a:r>
              <a:rPr lang="ru-RU" dirty="0"/>
              <a:t> боку </a:t>
            </a:r>
            <a:r>
              <a:rPr lang="ru-RU" dirty="0" err="1"/>
              <a:t>прилягає</a:t>
            </a:r>
            <a:r>
              <a:rPr lang="ru-RU" dirty="0"/>
              <a:t> </a:t>
            </a:r>
            <a:r>
              <a:rPr lang="ru-RU" dirty="0" err="1"/>
              <a:t>напівкругла</a:t>
            </a:r>
            <a:r>
              <a:rPr lang="ru-RU" dirty="0"/>
              <a:t> апсида, а з </a:t>
            </a:r>
            <a:r>
              <a:rPr lang="ru-RU" dirty="0" err="1"/>
              <a:t>західної</a:t>
            </a:r>
            <a:r>
              <a:rPr lang="ru-RU" dirty="0"/>
              <a:t> - струнка, </a:t>
            </a:r>
            <a:r>
              <a:rPr lang="ru-RU" dirty="0" err="1"/>
              <a:t>прямокутна</a:t>
            </a:r>
            <a:r>
              <a:rPr lang="ru-RU" dirty="0"/>
              <a:t> в плані </a:t>
            </a:r>
            <a:r>
              <a:rPr lang="ru-RU" dirty="0" err="1"/>
              <a:t>дзвіниця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777212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4" y="0"/>
            <a:ext cx="9124966" cy="6837642"/>
          </a:xfrm>
        </p:spPr>
      </p:pic>
    </p:spTree>
    <p:extLst>
      <p:ext uri="{BB962C8B-B14F-4D97-AF65-F5344CB8AC3E}">
        <p14:creationId xmlns:p14="http://schemas.microsoft.com/office/powerpoint/2010/main" val="658189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783"/>
            <a:ext cx="9144000" cy="6858001"/>
          </a:xfrm>
        </p:spPr>
      </p:pic>
    </p:spTree>
    <p:extLst>
      <p:ext uri="{BB962C8B-B14F-4D97-AF65-F5344CB8AC3E}">
        <p14:creationId xmlns:p14="http://schemas.microsoft.com/office/powerpoint/2010/main" val="99277863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/>
              <a:t>Ця</a:t>
            </a:r>
            <a:r>
              <a:rPr lang="ru-RU" dirty="0"/>
              <a:t> скромна </a:t>
            </a:r>
            <a:r>
              <a:rPr lang="ru-RU" dirty="0" err="1"/>
              <a:t>дзвіниця</a:t>
            </a:r>
            <a:r>
              <a:rPr lang="ru-RU" dirty="0"/>
              <a:t> стала </a:t>
            </a:r>
            <a:r>
              <a:rPr lang="ru-RU" dirty="0" err="1"/>
              <a:t>зразком</a:t>
            </a:r>
            <a:r>
              <a:rPr lang="ru-RU" dirty="0"/>
              <a:t> для </a:t>
            </a:r>
            <a:r>
              <a:rPr lang="ru-RU" dirty="0" err="1"/>
              <a:t>численних</a:t>
            </a:r>
            <a:r>
              <a:rPr lang="ru-RU" dirty="0"/>
              <a:t> </a:t>
            </a:r>
            <a:r>
              <a:rPr lang="ru-RU" dirty="0" err="1"/>
              <a:t>наслідувань</a:t>
            </a:r>
            <a:r>
              <a:rPr lang="ru-RU" dirty="0"/>
              <a:t> і </a:t>
            </a:r>
            <a:r>
              <a:rPr lang="ru-RU" dirty="0" err="1"/>
              <a:t>предтечею</a:t>
            </a:r>
            <a:r>
              <a:rPr lang="ru-RU" dirty="0"/>
              <a:t> </a:t>
            </a:r>
            <a:r>
              <a:rPr lang="ru-RU" dirty="0" err="1"/>
              <a:t>цілої</a:t>
            </a:r>
            <a:r>
              <a:rPr lang="ru-RU" dirty="0"/>
              <a:t> низки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монументальних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. В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конструкції</a:t>
            </a:r>
            <a:r>
              <a:rPr lang="ru-RU" dirty="0"/>
              <a:t> </a:t>
            </a:r>
            <a:r>
              <a:rPr lang="ru-RU" dirty="0" err="1"/>
              <a:t>була</a:t>
            </a:r>
            <a:r>
              <a:rPr lang="ru-RU" dirty="0"/>
              <a:t> </a:t>
            </a:r>
            <a:r>
              <a:rPr lang="ru-RU" dirty="0" err="1"/>
              <a:t>втілена</a:t>
            </a:r>
            <a:r>
              <a:rPr lang="ru-RU" dirty="0"/>
              <a:t> </a:t>
            </a:r>
            <a:r>
              <a:rPr lang="ru-RU" dirty="0" err="1"/>
              <a:t>вкрай</a:t>
            </a:r>
            <a:r>
              <a:rPr lang="ru-RU" dirty="0"/>
              <a:t> </a:t>
            </a:r>
            <a:r>
              <a:rPr lang="ru-RU" dirty="0" err="1"/>
              <a:t>незвичайна</a:t>
            </a:r>
            <a:r>
              <a:rPr lang="ru-RU" dirty="0"/>
              <a:t> для того часу </a:t>
            </a:r>
            <a:r>
              <a:rPr lang="ru-RU" dirty="0" err="1"/>
              <a:t>ідея</a:t>
            </a:r>
            <a:r>
              <a:rPr lang="ru-RU" dirty="0"/>
              <a:t> </a:t>
            </a:r>
            <a:r>
              <a:rPr lang="ru-RU" dirty="0" err="1" smtClean="0"/>
              <a:t>многоярусності</a:t>
            </a:r>
            <a:r>
              <a:rPr lang="ru-RU" dirty="0" smtClean="0"/>
              <a:t>, </a:t>
            </a:r>
            <a:r>
              <a:rPr lang="ru-RU" dirty="0"/>
              <a:t>не </a:t>
            </a:r>
            <a:r>
              <a:rPr lang="ru-RU" dirty="0" err="1"/>
              <a:t>властива</a:t>
            </a:r>
            <a:r>
              <a:rPr lang="ru-RU" dirty="0"/>
              <a:t> </a:t>
            </a:r>
            <a:r>
              <a:rPr lang="ru-RU" dirty="0" err="1"/>
              <a:t>раннім</a:t>
            </a:r>
            <a:r>
              <a:rPr lang="ru-RU" dirty="0"/>
              <a:t> </a:t>
            </a:r>
            <a:r>
              <a:rPr lang="ru-RU" dirty="0" err="1"/>
              <a:t>пам'яткам</a:t>
            </a:r>
            <a:r>
              <a:rPr lang="ru-RU" dirty="0"/>
              <a:t> </a:t>
            </a:r>
            <a:r>
              <a:rPr lang="ru-RU" dirty="0" err="1"/>
              <a:t>класицизму</a:t>
            </a:r>
            <a:r>
              <a:rPr lang="ru-RU" dirty="0"/>
              <a:t>.</a:t>
            </a:r>
          </a:p>
          <a:p>
            <a:endParaRPr lang="ru-RU" dirty="0"/>
          </a:p>
          <a:p>
            <a:r>
              <a:rPr lang="ru-RU" dirty="0"/>
              <a:t>Декор </a:t>
            </a:r>
            <a:r>
              <a:rPr lang="ru-RU" dirty="0" err="1"/>
              <a:t>ярусів</a:t>
            </a:r>
            <a:r>
              <a:rPr lang="ru-RU" dirty="0"/>
              <a:t>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архітектурним</a:t>
            </a:r>
            <a:r>
              <a:rPr lang="ru-RU" dirty="0"/>
              <a:t> канонам </a:t>
            </a:r>
            <a:r>
              <a:rPr lang="ru-RU" dirty="0" err="1"/>
              <a:t>часів</a:t>
            </a:r>
            <a:r>
              <a:rPr lang="ru-RU" dirty="0"/>
              <a:t> </a:t>
            </a:r>
            <a:r>
              <a:rPr lang="ru-RU" dirty="0" err="1"/>
              <a:t>Олександра</a:t>
            </a:r>
            <a:r>
              <a:rPr lang="ru-RU" dirty="0"/>
              <a:t> </a:t>
            </a:r>
            <a:r>
              <a:rPr lang="en-US" dirty="0"/>
              <a:t>I: </a:t>
            </a:r>
            <a:r>
              <a:rPr lang="ru-RU" dirty="0"/>
              <a:t>перший ярус </a:t>
            </a:r>
            <a:r>
              <a:rPr lang="ru-RU" dirty="0" err="1"/>
              <a:t>прикрашений</a:t>
            </a:r>
            <a:r>
              <a:rPr lang="ru-RU" dirty="0"/>
              <a:t> рустом, </a:t>
            </a:r>
            <a:r>
              <a:rPr lang="ru-RU" dirty="0" err="1"/>
              <a:t>другий</a:t>
            </a:r>
            <a:r>
              <a:rPr lang="ru-RU" dirty="0"/>
              <a:t> - колонами, а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</a:t>
            </a:r>
            <a:r>
              <a:rPr lang="ru-RU" dirty="0" err="1"/>
              <a:t>гладку</a:t>
            </a:r>
            <a:r>
              <a:rPr lang="ru-RU" dirty="0"/>
              <a:t> ротонду з </a:t>
            </a:r>
            <a:r>
              <a:rPr lang="ru-RU" dirty="0" err="1"/>
              <a:t>круглими</a:t>
            </a:r>
            <a:r>
              <a:rPr lang="ru-RU" dirty="0"/>
              <a:t> </a:t>
            </a:r>
            <a:r>
              <a:rPr lang="ru-RU" dirty="0" err="1"/>
              <a:t>вікнами</a:t>
            </a:r>
            <a:r>
              <a:rPr lang="ru-RU" dirty="0"/>
              <a:t>, </a:t>
            </a:r>
            <a:r>
              <a:rPr lang="ru-RU" dirty="0" err="1"/>
              <a:t>перекриту</a:t>
            </a:r>
            <a:r>
              <a:rPr lang="ru-RU" dirty="0"/>
              <a:t> </a:t>
            </a:r>
            <a:r>
              <a:rPr lang="ru-RU" dirty="0" err="1"/>
              <a:t>напівсферичним</a:t>
            </a:r>
            <a:r>
              <a:rPr lang="ru-RU" dirty="0"/>
              <a:t> куполом </a:t>
            </a:r>
            <a:r>
              <a:rPr lang="ru-RU" dirty="0" err="1"/>
              <a:t>зі</a:t>
            </a:r>
            <a:r>
              <a:rPr lang="ru-RU" dirty="0"/>
              <a:t> шпилем</a:t>
            </a:r>
          </a:p>
        </p:txBody>
      </p:sp>
    </p:spTree>
    <p:extLst>
      <p:ext uri="{BB962C8B-B14F-4D97-AF65-F5344CB8AC3E}">
        <p14:creationId xmlns:p14="http://schemas.microsoft.com/office/powerpoint/2010/main" val="3767784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>
              <a:buNone/>
            </a:pPr>
            <a:endParaRPr lang="uk-UA" sz="4800" dirty="0" smtClean="0"/>
          </a:p>
          <a:p>
            <a:pPr marL="118872" indent="0">
              <a:buNone/>
            </a:pPr>
            <a:endParaRPr lang="uk-UA" sz="4800" dirty="0"/>
          </a:p>
          <a:p>
            <a:pPr marL="118872" indent="0">
              <a:buNone/>
            </a:pPr>
            <a:r>
              <a:rPr lang="uk-UA" sz="4800" dirty="0" smtClean="0"/>
              <a:t>                  Третій етап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42514181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34281" y="1836275"/>
            <a:ext cx="6275040" cy="4625609"/>
          </a:xfrm>
        </p:spPr>
        <p:txBody>
          <a:bodyPr>
            <a:normAutofit fontScale="77500" lnSpcReduction="20000"/>
          </a:bodyPr>
          <a:lstStyle/>
          <a:p>
            <a:r>
              <a:rPr lang="ru-RU" dirty="0" err="1"/>
              <a:t>Успенська</a:t>
            </a:r>
            <a:r>
              <a:rPr lang="ru-RU" dirty="0"/>
              <a:t> </a:t>
            </a:r>
            <a:r>
              <a:rPr lang="ru-RU" dirty="0" err="1"/>
              <a:t>дзвіниця</a:t>
            </a:r>
            <a:r>
              <a:rPr lang="ru-RU" dirty="0"/>
              <a:t> в </a:t>
            </a:r>
            <a:r>
              <a:rPr lang="ru-RU" dirty="0" err="1"/>
              <a:t>Харкові</a:t>
            </a:r>
            <a:r>
              <a:rPr lang="ru-RU" dirty="0"/>
              <a:t> є </a:t>
            </a:r>
            <a:r>
              <a:rPr lang="ru-RU" dirty="0" err="1"/>
              <a:t>визнаною</a:t>
            </a:r>
            <a:r>
              <a:rPr lang="ru-RU" dirty="0"/>
              <a:t> вершиною </a:t>
            </a:r>
            <a:r>
              <a:rPr lang="ru-RU" dirty="0" err="1"/>
              <a:t>класицистичного</a:t>
            </a:r>
            <a:r>
              <a:rPr lang="ru-RU" dirty="0"/>
              <a:t> зодчества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Україні</a:t>
            </a:r>
            <a:r>
              <a:rPr lang="ru-RU" dirty="0"/>
              <a:t>. </a:t>
            </a:r>
            <a:r>
              <a:rPr lang="ru-RU" dirty="0" err="1"/>
              <a:t>Спроектована</a:t>
            </a:r>
            <a:r>
              <a:rPr lang="ru-RU" dirty="0"/>
              <a:t> </a:t>
            </a:r>
            <a:r>
              <a:rPr lang="ru-RU" dirty="0" err="1"/>
              <a:t>архітектором</a:t>
            </a:r>
            <a:r>
              <a:rPr lang="ru-RU" dirty="0"/>
              <a:t> Е. А. </a:t>
            </a:r>
            <a:r>
              <a:rPr lang="ru-RU" dirty="0" err="1"/>
              <a:t>Васильєвим</a:t>
            </a:r>
            <a:r>
              <a:rPr lang="ru-RU" dirty="0"/>
              <a:t> і завершена А. А. Тоном, вона </a:t>
            </a:r>
            <a:r>
              <a:rPr lang="ru-RU" dirty="0" err="1"/>
              <a:t>поєднала</a:t>
            </a:r>
            <a:r>
              <a:rPr lang="ru-RU" dirty="0"/>
              <a:t> в </a:t>
            </a:r>
            <a:r>
              <a:rPr lang="ru-RU" dirty="0" err="1"/>
              <a:t>собі</a:t>
            </a:r>
            <a:r>
              <a:rPr lang="ru-RU" dirty="0"/>
              <a:t> практично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російського</a:t>
            </a:r>
            <a:r>
              <a:rPr lang="ru-RU" dirty="0"/>
              <a:t> </a:t>
            </a:r>
            <a:r>
              <a:rPr lang="ru-RU" dirty="0" err="1"/>
              <a:t>класицизму</a:t>
            </a:r>
            <a:r>
              <a:rPr lang="ru-RU" dirty="0"/>
              <a:t> - </a:t>
            </a:r>
            <a:r>
              <a:rPr lang="ru-RU" dirty="0" err="1"/>
              <a:t>віртуозне</a:t>
            </a:r>
            <a:r>
              <a:rPr lang="ru-RU" dirty="0"/>
              <a:t> </a:t>
            </a:r>
            <a:r>
              <a:rPr lang="ru-RU" dirty="0" err="1"/>
              <a:t>володіння</a:t>
            </a:r>
            <a:r>
              <a:rPr lang="ru-RU" dirty="0"/>
              <a:t> </a:t>
            </a:r>
            <a:r>
              <a:rPr lang="ru-RU" dirty="0" err="1" smtClean="0"/>
              <a:t>ордерними</a:t>
            </a:r>
            <a:r>
              <a:rPr lang="ru-RU" dirty="0" smtClean="0"/>
              <a:t> </a:t>
            </a:r>
            <a:r>
              <a:rPr lang="ru-RU" dirty="0" err="1"/>
              <a:t>елементами</a:t>
            </a:r>
            <a:r>
              <a:rPr lang="ru-RU" dirty="0"/>
              <a:t>, </a:t>
            </a:r>
            <a:r>
              <a:rPr lang="ru-RU" dirty="0" err="1"/>
              <a:t>ювелірну</a:t>
            </a:r>
            <a:r>
              <a:rPr lang="ru-RU" dirty="0"/>
              <a:t> </a:t>
            </a:r>
            <a:r>
              <a:rPr lang="ru-RU" dirty="0" err="1"/>
              <a:t>точність</a:t>
            </a:r>
            <a:r>
              <a:rPr lang="ru-RU" dirty="0"/>
              <a:t> </a:t>
            </a:r>
            <a:r>
              <a:rPr lang="ru-RU" dirty="0" err="1"/>
              <a:t>пропорцій</a:t>
            </a:r>
            <a:r>
              <a:rPr lang="ru-RU" dirty="0"/>
              <a:t>, </a:t>
            </a:r>
            <a:r>
              <a:rPr lang="ru-RU" dirty="0" err="1"/>
              <a:t>тонке</a:t>
            </a:r>
            <a:r>
              <a:rPr lang="ru-RU" dirty="0"/>
              <a:t> </a:t>
            </a:r>
            <a:r>
              <a:rPr lang="ru-RU" dirty="0" err="1"/>
              <a:t>уміння</a:t>
            </a:r>
            <a:r>
              <a:rPr lang="ru-RU" dirty="0"/>
              <a:t> </a:t>
            </a:r>
            <a:r>
              <a:rPr lang="ru-RU" dirty="0" err="1"/>
              <a:t>мінімальними</a:t>
            </a:r>
            <a:r>
              <a:rPr lang="ru-RU" dirty="0"/>
              <a:t> </a:t>
            </a:r>
            <a:r>
              <a:rPr lang="ru-RU" dirty="0" err="1"/>
              <a:t>художніми</a:t>
            </a:r>
            <a:r>
              <a:rPr lang="ru-RU" dirty="0"/>
              <a:t> </a:t>
            </a:r>
            <a:r>
              <a:rPr lang="ru-RU" dirty="0" err="1"/>
              <a:t>засобами</a:t>
            </a:r>
            <a:r>
              <a:rPr lang="ru-RU" dirty="0"/>
              <a:t> </a:t>
            </a:r>
            <a:r>
              <a:rPr lang="ru-RU" dirty="0" err="1"/>
              <a:t>надати</a:t>
            </a:r>
            <a:r>
              <a:rPr lang="ru-RU" dirty="0"/>
              <a:t> </a:t>
            </a:r>
            <a:r>
              <a:rPr lang="ru-RU" dirty="0" err="1"/>
              <a:t>будівлі</a:t>
            </a:r>
            <a:r>
              <a:rPr lang="ru-RU" dirty="0"/>
              <a:t> </a:t>
            </a:r>
            <a:r>
              <a:rPr lang="ru-RU" dirty="0" err="1"/>
              <a:t>пластичну</a:t>
            </a:r>
            <a:r>
              <a:rPr lang="ru-RU" dirty="0"/>
              <a:t> </a:t>
            </a:r>
            <a:r>
              <a:rPr lang="ru-RU" dirty="0" err="1"/>
              <a:t>виразність</a:t>
            </a:r>
            <a:r>
              <a:rPr lang="ru-RU" dirty="0"/>
              <a:t>. </a:t>
            </a:r>
            <a:r>
              <a:rPr lang="ru-RU" dirty="0" err="1"/>
              <a:t>Кожен</a:t>
            </a:r>
            <a:r>
              <a:rPr lang="ru-RU" dirty="0"/>
              <a:t> з </a:t>
            </a:r>
            <a:r>
              <a:rPr lang="ru-RU" dirty="0" err="1"/>
              <a:t>п'яти</a:t>
            </a:r>
            <a:r>
              <a:rPr lang="ru-RU" dirty="0"/>
              <a:t> </a:t>
            </a:r>
            <a:r>
              <a:rPr lang="ru-RU" dirty="0" err="1"/>
              <a:t>ярусів</a:t>
            </a:r>
            <a:r>
              <a:rPr lang="ru-RU" dirty="0"/>
              <a:t> </a:t>
            </a:r>
            <a:r>
              <a:rPr lang="ru-RU" dirty="0" err="1"/>
              <a:t>дзвіниці</a:t>
            </a:r>
            <a:r>
              <a:rPr lang="ru-RU" dirty="0"/>
              <a:t>, </a:t>
            </a:r>
            <a:r>
              <a:rPr lang="ru-RU" dirty="0" smtClean="0"/>
              <a:t> </a:t>
            </a:r>
            <a:r>
              <a:rPr lang="ru-RU" dirty="0" err="1"/>
              <a:t>побудований</a:t>
            </a:r>
            <a:r>
              <a:rPr lang="ru-RU" dirty="0"/>
              <a:t> </a:t>
            </a:r>
            <a:r>
              <a:rPr lang="ru-RU" dirty="0" err="1"/>
              <a:t>окремо</a:t>
            </a:r>
            <a:r>
              <a:rPr lang="ru-RU" dirty="0"/>
              <a:t>, </a:t>
            </a:r>
            <a:r>
              <a:rPr lang="ru-RU" dirty="0" err="1"/>
              <a:t>міг</a:t>
            </a:r>
            <a:r>
              <a:rPr lang="ru-RU" dirty="0"/>
              <a:t> </a:t>
            </a:r>
            <a:r>
              <a:rPr lang="ru-RU" dirty="0" err="1"/>
              <a:t>би</a:t>
            </a:r>
            <a:r>
              <a:rPr lang="ru-RU" dirty="0"/>
              <a:t> стати </a:t>
            </a:r>
            <a:r>
              <a:rPr lang="ru-RU" dirty="0" err="1"/>
              <a:t>самостійним</a:t>
            </a:r>
            <a:r>
              <a:rPr lang="ru-RU" dirty="0"/>
              <a:t> </a:t>
            </a:r>
            <a:r>
              <a:rPr lang="ru-RU" dirty="0" err="1"/>
              <a:t>пам'ятником</a:t>
            </a:r>
            <a:r>
              <a:rPr lang="ru-RU" dirty="0"/>
              <a:t> </a:t>
            </a:r>
            <a:r>
              <a:rPr lang="ru-RU" dirty="0" err="1"/>
              <a:t>архітектури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156859"/>
            <a:ext cx="3060340" cy="4080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77265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Висновок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Отже</a:t>
            </a:r>
            <a:r>
              <a:rPr lang="ru-RU" dirty="0" smtClean="0"/>
              <a:t>, </a:t>
            </a:r>
            <a:r>
              <a:rPr lang="ru-RU" dirty="0" err="1" smtClean="0"/>
              <a:t>естетика</a:t>
            </a:r>
            <a:r>
              <a:rPr lang="ru-RU" dirty="0" smtClean="0"/>
              <a:t> </a:t>
            </a:r>
            <a:r>
              <a:rPr lang="ru-RU" dirty="0" err="1"/>
              <a:t>класицизму</a:t>
            </a:r>
            <a:r>
              <a:rPr lang="ru-RU" dirty="0"/>
              <a:t> </a:t>
            </a:r>
            <a:r>
              <a:rPr lang="ru-RU" dirty="0" err="1"/>
              <a:t>сприяла</a:t>
            </a:r>
            <a:r>
              <a:rPr lang="ru-RU" dirty="0"/>
              <a:t> </a:t>
            </a:r>
            <a:r>
              <a:rPr lang="ru-RU" dirty="0" err="1"/>
              <a:t>масштабним</a:t>
            </a:r>
            <a:r>
              <a:rPr lang="ru-RU" dirty="0"/>
              <a:t> </a:t>
            </a:r>
            <a:r>
              <a:rPr lang="ru-RU" dirty="0" err="1"/>
              <a:t>містобудівним</a:t>
            </a:r>
            <a:r>
              <a:rPr lang="ru-RU" dirty="0"/>
              <a:t> проектам і приводила до </a:t>
            </a:r>
            <a:r>
              <a:rPr lang="ru-RU" dirty="0" err="1"/>
              <a:t>впорядкування</a:t>
            </a:r>
            <a:r>
              <a:rPr lang="ru-RU" dirty="0"/>
              <a:t> </a:t>
            </a:r>
            <a:r>
              <a:rPr lang="ru-RU" dirty="0" err="1"/>
              <a:t>міської</a:t>
            </a:r>
            <a:r>
              <a:rPr lang="ru-RU" dirty="0"/>
              <a:t> </a:t>
            </a:r>
            <a:r>
              <a:rPr lang="ru-RU" dirty="0" err="1"/>
              <a:t>забудови</a:t>
            </a:r>
            <a:r>
              <a:rPr lang="ru-RU" dirty="0"/>
              <a:t> в масштабах </a:t>
            </a:r>
            <a:r>
              <a:rPr lang="ru-RU" dirty="0" err="1"/>
              <a:t>цілих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 smtClean="0"/>
              <a:t>. Через, що </a:t>
            </a:r>
            <a:r>
              <a:rPr lang="ru-RU" dirty="0" err="1" smtClean="0"/>
              <a:t>цей</a:t>
            </a:r>
            <a:r>
              <a:rPr lang="ru-RU" dirty="0" smtClean="0"/>
              <a:t> стиль </a:t>
            </a:r>
            <a:r>
              <a:rPr lang="ru-RU" dirty="0" err="1" smtClean="0"/>
              <a:t>поширений</a:t>
            </a:r>
            <a:r>
              <a:rPr lang="ru-RU" dirty="0" smtClean="0"/>
              <a:t> по </a:t>
            </a:r>
            <a:r>
              <a:rPr lang="ru-RU" dirty="0" err="1" smtClean="0"/>
              <a:t>всьому</a:t>
            </a:r>
            <a:r>
              <a:rPr lang="ru-RU" dirty="0" smtClean="0"/>
              <a:t> </a:t>
            </a:r>
            <a:r>
              <a:rPr lang="ru-RU" dirty="0" err="1" smtClean="0"/>
              <a:t>світу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254715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Зміст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Вступ</a:t>
            </a:r>
          </a:p>
          <a:p>
            <a:r>
              <a:rPr lang="ru-RU" dirty="0" err="1"/>
              <a:t>Історія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 smtClean="0"/>
              <a:t>класицизму</a:t>
            </a:r>
            <a:endParaRPr lang="ru-RU" dirty="0" smtClean="0"/>
          </a:p>
          <a:p>
            <a:r>
              <a:rPr lang="ru-RU" dirty="0" err="1" smtClean="0"/>
              <a:t>Етапи</a:t>
            </a:r>
            <a:endParaRPr lang="ru-RU" dirty="0" smtClean="0"/>
          </a:p>
          <a:p>
            <a:r>
              <a:rPr lang="uk-UA" dirty="0" smtClean="0"/>
              <a:t>Перший етап</a:t>
            </a:r>
          </a:p>
          <a:p>
            <a:r>
              <a:rPr lang="uk-UA" dirty="0" smtClean="0"/>
              <a:t>Другий етап</a:t>
            </a:r>
          </a:p>
          <a:p>
            <a:r>
              <a:rPr lang="uk-UA" dirty="0" smtClean="0"/>
              <a:t>Третій етап</a:t>
            </a:r>
          </a:p>
          <a:p>
            <a:r>
              <a:rPr lang="uk-UA" dirty="0" smtClean="0"/>
              <a:t>Висновок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29279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Вступ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 dirty="0" smtClean="0"/>
              <a:t>Класици́зм</a:t>
            </a:r>
            <a:r>
              <a:rPr lang="uk-UA" dirty="0" smtClean="0"/>
              <a:t> </a:t>
            </a:r>
            <a:r>
              <a:rPr lang="vi-VN" dirty="0" smtClean="0"/>
              <a:t>— напрям в європейському мистецтві, який уперше заявив про себе в італійській культурі</a:t>
            </a:r>
            <a:r>
              <a:rPr lang="uk-UA" dirty="0" smtClean="0"/>
              <a:t>. </a:t>
            </a:r>
            <a:r>
              <a:rPr lang="vi-VN" dirty="0" smtClean="0"/>
              <a:t>Найбільшого розквіту досягає у Франції</a:t>
            </a:r>
            <a:r>
              <a:rPr lang="uk-UA" dirty="0" smtClean="0"/>
              <a:t>.</a:t>
            </a:r>
            <a:r>
              <a:rPr lang="vi-VN" dirty="0" smtClean="0"/>
              <a:t> Певною мірою притаманний мистецтву усіх країн Європи, у деяких зберігав свої позиції аж до першої чверті ХІХ ст.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26199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Історія розвитку класицизму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/>
              <a:t>Класицизму</a:t>
            </a:r>
            <a:r>
              <a:rPr lang="ru-RU" dirty="0"/>
              <a:t> </a:t>
            </a:r>
            <a:r>
              <a:rPr lang="ru-RU" dirty="0" err="1"/>
              <a:t>довелося</a:t>
            </a:r>
            <a:r>
              <a:rPr lang="ru-RU" dirty="0"/>
              <a:t> стати </a:t>
            </a:r>
            <a:r>
              <a:rPr lang="ru-RU" dirty="0" err="1"/>
              <a:t>останнім</a:t>
            </a:r>
            <a:r>
              <a:rPr lang="ru-RU" dirty="0"/>
              <a:t> з «великих </a:t>
            </a:r>
            <a:r>
              <a:rPr lang="ru-RU" dirty="0" err="1"/>
              <a:t>стилів</a:t>
            </a:r>
            <a:r>
              <a:rPr lang="ru-RU" dirty="0"/>
              <a:t>» </a:t>
            </a:r>
            <a:r>
              <a:rPr lang="ru-RU" dirty="0" err="1"/>
              <a:t>Європи</a:t>
            </a:r>
            <a:r>
              <a:rPr lang="ru-RU" dirty="0"/>
              <a:t> - тих, що </a:t>
            </a:r>
            <a:r>
              <a:rPr lang="ru-RU" dirty="0" err="1"/>
              <a:t>десятиліттями</a:t>
            </a:r>
            <a:r>
              <a:rPr lang="ru-RU" dirty="0"/>
              <a:t> </a:t>
            </a:r>
            <a:r>
              <a:rPr lang="ru-RU" dirty="0" err="1"/>
              <a:t>диктували</a:t>
            </a:r>
            <a:r>
              <a:rPr lang="ru-RU" dirty="0"/>
              <a:t> моду на </a:t>
            </a:r>
            <a:r>
              <a:rPr lang="ru-RU" dirty="0" err="1"/>
              <a:t>континенті</a:t>
            </a:r>
            <a:r>
              <a:rPr lang="ru-RU" dirty="0"/>
              <a:t> та за </a:t>
            </a:r>
            <a:r>
              <a:rPr lang="ru-RU" dirty="0" err="1"/>
              <a:t>його</a:t>
            </a:r>
            <a:r>
              <a:rPr lang="ru-RU" dirty="0"/>
              <a:t> межами, </a:t>
            </a:r>
            <a:r>
              <a:rPr lang="ru-RU" dirty="0" err="1"/>
              <a:t>визначали</a:t>
            </a:r>
            <a:r>
              <a:rPr lang="ru-RU" dirty="0"/>
              <a:t> </a:t>
            </a:r>
            <a:r>
              <a:rPr lang="ru-RU" dirty="0" err="1"/>
              <a:t>смаки</a:t>
            </a:r>
            <a:r>
              <a:rPr lang="ru-RU" dirty="0"/>
              <a:t> в </a:t>
            </a:r>
            <a:r>
              <a:rPr lang="ru-RU" dirty="0" err="1"/>
              <a:t>королівських</a:t>
            </a:r>
            <a:r>
              <a:rPr lang="ru-RU" dirty="0"/>
              <a:t> палацах і в </a:t>
            </a:r>
            <a:r>
              <a:rPr lang="ru-RU" dirty="0" err="1"/>
              <a:t>провінційній</a:t>
            </a:r>
            <a:r>
              <a:rPr lang="ru-RU" dirty="0"/>
              <a:t> </a:t>
            </a:r>
            <a:r>
              <a:rPr lang="ru-RU" dirty="0" err="1"/>
              <a:t>глушині</a:t>
            </a:r>
            <a:r>
              <a:rPr lang="ru-RU" dirty="0"/>
              <a:t>. </a:t>
            </a:r>
            <a:r>
              <a:rPr lang="ru-RU" dirty="0" err="1"/>
              <a:t>Архітектура</a:t>
            </a:r>
            <a:r>
              <a:rPr lang="ru-RU" dirty="0"/>
              <a:t> </a:t>
            </a:r>
            <a:r>
              <a:rPr lang="ru-RU" dirty="0" err="1"/>
              <a:t>класицизму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несе</a:t>
            </a:r>
            <a:r>
              <a:rPr lang="ru-RU" dirty="0"/>
              <a:t> на </a:t>
            </a:r>
            <a:r>
              <a:rPr lang="ru-RU" dirty="0" err="1"/>
              <a:t>собі</a:t>
            </a:r>
            <a:r>
              <a:rPr lang="ru-RU" dirty="0"/>
              <a:t> </a:t>
            </a:r>
            <a:r>
              <a:rPr lang="ru-RU" dirty="0" err="1"/>
              <a:t>явний</a:t>
            </a:r>
            <a:r>
              <a:rPr lang="ru-RU" dirty="0"/>
              <a:t> </a:t>
            </a:r>
            <a:r>
              <a:rPr lang="ru-RU" dirty="0" err="1"/>
              <a:t>відбиток</a:t>
            </a:r>
            <a:r>
              <a:rPr lang="ru-RU" dirty="0"/>
              <a:t> </a:t>
            </a:r>
            <a:r>
              <a:rPr lang="ru-RU" dirty="0" err="1"/>
              <a:t>провінційності</a:t>
            </a:r>
            <a:r>
              <a:rPr lang="ru-RU" dirty="0"/>
              <a:t>.</a:t>
            </a:r>
          </a:p>
          <a:p>
            <a:r>
              <a:rPr lang="ru-RU" dirty="0" err="1"/>
              <a:t>Втім</a:t>
            </a:r>
            <a:r>
              <a:rPr lang="ru-RU" dirty="0"/>
              <a:t>, </a:t>
            </a:r>
            <a:r>
              <a:rPr lang="ru-RU" dirty="0" err="1"/>
              <a:t>всі</a:t>
            </a:r>
            <a:r>
              <a:rPr lang="ru-RU" dirty="0"/>
              <a:t>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етапи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російського</a:t>
            </a:r>
            <a:r>
              <a:rPr lang="ru-RU" dirty="0"/>
              <a:t> </a:t>
            </a:r>
            <a:r>
              <a:rPr lang="ru-RU" dirty="0" err="1"/>
              <a:t>класицизму</a:t>
            </a:r>
            <a:r>
              <a:rPr lang="ru-RU" dirty="0"/>
              <a:t> все ж </a:t>
            </a:r>
            <a:r>
              <a:rPr lang="ru-RU" dirty="0" err="1"/>
              <a:t>знайшли</a:t>
            </a:r>
            <a:r>
              <a:rPr lang="ru-RU" dirty="0"/>
              <a:t> </a:t>
            </a:r>
            <a:r>
              <a:rPr lang="ru-RU" dirty="0" err="1"/>
              <a:t>своє</a:t>
            </a:r>
            <a:r>
              <a:rPr lang="ru-RU" dirty="0"/>
              <a:t> </a:t>
            </a:r>
            <a:r>
              <a:rPr lang="ru-RU" dirty="0" err="1"/>
              <a:t>відображення</a:t>
            </a:r>
            <a:r>
              <a:rPr lang="ru-RU" dirty="0"/>
              <a:t> в </a:t>
            </a:r>
            <a:r>
              <a:rPr lang="ru-RU" dirty="0" err="1"/>
              <a:t>архітектурі</a:t>
            </a:r>
            <a:r>
              <a:rPr lang="ru-RU" dirty="0"/>
              <a:t> </a:t>
            </a:r>
            <a:r>
              <a:rPr lang="ru-RU" dirty="0" err="1"/>
              <a:t>Україні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558260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Етапи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Перший </a:t>
            </a:r>
            <a:r>
              <a:rPr lang="ru-RU" dirty="0" err="1"/>
              <a:t>етап</a:t>
            </a:r>
            <a:r>
              <a:rPr lang="ru-RU" dirty="0"/>
              <a:t>, </a:t>
            </a:r>
            <a:r>
              <a:rPr lang="ru-RU" dirty="0" err="1"/>
              <a:t>єкатерининський</a:t>
            </a:r>
            <a:r>
              <a:rPr lang="ru-RU" dirty="0" smtClean="0"/>
              <a:t>, </a:t>
            </a:r>
            <a:r>
              <a:rPr lang="ru-RU" dirty="0"/>
              <a:t>послужив переходом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пізнього</a:t>
            </a:r>
            <a:r>
              <a:rPr lang="ru-RU" dirty="0"/>
              <a:t> </a:t>
            </a:r>
            <a:r>
              <a:rPr lang="ru-RU" dirty="0" err="1"/>
              <a:t>бароко</a:t>
            </a:r>
            <a:r>
              <a:rPr lang="ru-RU" dirty="0"/>
              <a:t> </a:t>
            </a:r>
            <a:r>
              <a:rPr lang="ru-RU" dirty="0" smtClean="0"/>
              <a:t>до </a:t>
            </a:r>
            <a:r>
              <a:rPr lang="ru-RU" dirty="0" err="1"/>
              <a:t>класицизму</a:t>
            </a:r>
            <a:r>
              <a:rPr lang="ru-RU" dirty="0"/>
              <a:t> на </a:t>
            </a:r>
            <a:r>
              <a:rPr lang="ru-RU" dirty="0" err="1" smtClean="0"/>
              <a:t>заході</a:t>
            </a:r>
            <a:r>
              <a:rPr lang="ru-RU" dirty="0"/>
              <a:t>.</a:t>
            </a:r>
            <a:r>
              <a:rPr lang="ru-RU" dirty="0" smtClean="0"/>
              <a:t> </a:t>
            </a:r>
            <a:r>
              <a:rPr lang="ru-RU" dirty="0" err="1" smtClean="0"/>
              <a:t>Правління</a:t>
            </a:r>
            <a:r>
              <a:rPr lang="ru-RU" dirty="0" smtClean="0"/>
              <a:t> </a:t>
            </a:r>
            <a:r>
              <a:rPr lang="ru-RU" dirty="0" err="1"/>
              <a:t>Катерини</a:t>
            </a:r>
            <a:r>
              <a:rPr lang="ru-RU" dirty="0"/>
              <a:t> </a:t>
            </a:r>
            <a:r>
              <a:rPr lang="en-US" dirty="0" smtClean="0"/>
              <a:t>II</a:t>
            </a:r>
            <a:r>
              <a:rPr lang="uk-UA" dirty="0"/>
              <a:t> </a:t>
            </a:r>
            <a:r>
              <a:rPr lang="uk-UA" dirty="0" smtClean="0"/>
              <a:t>і</a:t>
            </a:r>
            <a:r>
              <a:rPr lang="ru-RU" dirty="0" smtClean="0"/>
              <a:t>  </a:t>
            </a:r>
            <a:r>
              <a:rPr lang="ru-RU" dirty="0"/>
              <a:t>Павла </a:t>
            </a:r>
            <a:r>
              <a:rPr lang="en-US" dirty="0" smtClean="0"/>
              <a:t>I</a:t>
            </a:r>
            <a:r>
              <a:rPr lang="ru-RU" dirty="0" smtClean="0"/>
              <a:t>. </a:t>
            </a:r>
            <a:r>
              <a:rPr lang="ru-RU" dirty="0" err="1"/>
              <a:t>Другий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- </a:t>
            </a:r>
            <a:r>
              <a:rPr lang="ru-RU" dirty="0" err="1"/>
              <a:t>ампір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олександрівський</a:t>
            </a:r>
            <a:r>
              <a:rPr lang="ru-RU" dirty="0"/>
              <a:t> </a:t>
            </a:r>
            <a:r>
              <a:rPr lang="ru-RU" dirty="0" err="1"/>
              <a:t>класицизм</a:t>
            </a:r>
            <a:r>
              <a:rPr lang="ru-RU" dirty="0"/>
              <a:t>, припав на </a:t>
            </a:r>
            <a:r>
              <a:rPr lang="ru-RU" dirty="0" err="1"/>
              <a:t>правління</a:t>
            </a:r>
            <a:r>
              <a:rPr lang="ru-RU" dirty="0"/>
              <a:t> </a:t>
            </a:r>
            <a:r>
              <a:rPr lang="ru-RU" dirty="0" err="1"/>
              <a:t>Олександра</a:t>
            </a:r>
            <a:r>
              <a:rPr lang="ru-RU" dirty="0"/>
              <a:t> </a:t>
            </a:r>
            <a:r>
              <a:rPr lang="en-US" dirty="0"/>
              <a:t>I </a:t>
            </a:r>
            <a:r>
              <a:rPr lang="ru-RU" dirty="0" err="1" smtClean="0"/>
              <a:t>Він</a:t>
            </a:r>
            <a:r>
              <a:rPr lang="ru-RU" dirty="0" smtClean="0"/>
              <a:t> </a:t>
            </a:r>
            <a:r>
              <a:rPr lang="ru-RU" dirty="0" err="1"/>
              <a:t>знаходився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потужним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мистецтва</a:t>
            </a:r>
            <a:r>
              <a:rPr lang="ru-RU" dirty="0"/>
              <a:t> </a:t>
            </a:r>
            <a:r>
              <a:rPr lang="ru-RU" dirty="0" err="1"/>
              <a:t>наполеонівської</a:t>
            </a:r>
            <a:r>
              <a:rPr lang="ru-RU" dirty="0"/>
              <a:t> </a:t>
            </a:r>
            <a:r>
              <a:rPr lang="ru-RU" dirty="0" err="1"/>
              <a:t>Франції</a:t>
            </a:r>
            <a:r>
              <a:rPr lang="ru-RU" dirty="0"/>
              <a:t>. </a:t>
            </a:r>
            <a:r>
              <a:rPr lang="ru-RU" dirty="0" err="1"/>
              <a:t>Нарешті</a:t>
            </a:r>
            <a:r>
              <a:rPr lang="ru-RU" dirty="0"/>
              <a:t>, </a:t>
            </a:r>
            <a:r>
              <a:rPr lang="ru-RU" dirty="0" err="1"/>
              <a:t>третій</a:t>
            </a:r>
            <a:r>
              <a:rPr lang="ru-RU" dirty="0"/>
              <a:t> </a:t>
            </a:r>
            <a:r>
              <a:rPr lang="ru-RU" dirty="0" err="1"/>
              <a:t>етап</a:t>
            </a:r>
            <a:r>
              <a:rPr lang="ru-RU" dirty="0"/>
              <a:t> - «</a:t>
            </a:r>
            <a:r>
              <a:rPr lang="ru-RU" dirty="0" err="1"/>
              <a:t>зразковий</a:t>
            </a:r>
            <a:r>
              <a:rPr lang="ru-RU" dirty="0"/>
              <a:t> стиль»,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миколаївський</a:t>
            </a:r>
            <a:r>
              <a:rPr lang="ru-RU" dirty="0"/>
              <a:t> </a:t>
            </a:r>
            <a:r>
              <a:rPr lang="ru-RU" dirty="0" err="1"/>
              <a:t>класицизм</a:t>
            </a:r>
            <a:r>
              <a:rPr lang="ru-RU" dirty="0"/>
              <a:t>, </a:t>
            </a:r>
            <a:r>
              <a:rPr lang="ru-RU" dirty="0" err="1"/>
              <a:t>відбив</a:t>
            </a:r>
            <a:r>
              <a:rPr lang="ru-RU" dirty="0"/>
              <a:t> </a:t>
            </a:r>
            <a:r>
              <a:rPr lang="ru-RU" dirty="0" err="1"/>
              <a:t>прагнення</a:t>
            </a:r>
            <a:r>
              <a:rPr lang="ru-RU" dirty="0"/>
              <a:t> </a:t>
            </a:r>
            <a:r>
              <a:rPr lang="ru-RU" dirty="0" err="1"/>
              <a:t>Миколи</a:t>
            </a:r>
            <a:r>
              <a:rPr lang="ru-RU" dirty="0"/>
              <a:t> </a:t>
            </a:r>
            <a:r>
              <a:rPr lang="en-US" dirty="0" smtClean="0"/>
              <a:t>I</a:t>
            </a:r>
            <a:r>
              <a:rPr lang="uk-UA" dirty="0" smtClean="0"/>
              <a:t>.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280180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uk-UA" sz="4800" dirty="0" smtClean="0"/>
          </a:p>
          <a:p>
            <a:pPr marL="118872" indent="0">
              <a:buNone/>
            </a:pPr>
            <a:endParaRPr lang="uk-UA" sz="4800" dirty="0" smtClean="0"/>
          </a:p>
          <a:p>
            <a:pPr marL="118872" indent="0">
              <a:buNone/>
            </a:pPr>
            <a:r>
              <a:rPr lang="uk-UA" sz="4800" dirty="0"/>
              <a:t> </a:t>
            </a:r>
            <a:r>
              <a:rPr lang="uk-UA" sz="4800" dirty="0" smtClean="0"/>
              <a:t>               Перший етап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1214128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В </a:t>
            </a:r>
            <a:r>
              <a:rPr lang="ru-RU" dirty="0" err="1"/>
              <a:t>архітектурному</a:t>
            </a:r>
            <a:r>
              <a:rPr lang="ru-RU" dirty="0"/>
              <a:t>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будівель</a:t>
            </a:r>
            <a:r>
              <a:rPr lang="ru-RU" dirty="0"/>
              <a:t> </a:t>
            </a:r>
            <a:r>
              <a:rPr lang="ru-RU" dirty="0" err="1"/>
              <a:t>рясніють</a:t>
            </a:r>
            <a:r>
              <a:rPr lang="ru-RU" dirty="0"/>
              <a:t> «</a:t>
            </a:r>
            <a:r>
              <a:rPr lang="ru-RU" dirty="0" err="1"/>
              <a:t>рудименти</a:t>
            </a:r>
            <a:r>
              <a:rPr lang="ru-RU" dirty="0"/>
              <a:t>» </a:t>
            </a:r>
            <a:r>
              <a:rPr lang="ru-RU" dirty="0" err="1"/>
              <a:t>бароко</a:t>
            </a:r>
            <a:r>
              <a:rPr lang="ru-RU" dirty="0"/>
              <a:t>: </a:t>
            </a:r>
            <a:r>
              <a:rPr lang="ru-RU" dirty="0" err="1"/>
              <a:t>овальні</a:t>
            </a:r>
            <a:r>
              <a:rPr lang="ru-RU" dirty="0"/>
              <a:t> </a:t>
            </a:r>
            <a:r>
              <a:rPr lang="ru-RU" dirty="0" err="1"/>
              <a:t>вікна</a:t>
            </a:r>
            <a:r>
              <a:rPr lang="ru-RU" dirty="0"/>
              <a:t>, </a:t>
            </a:r>
            <a:r>
              <a:rPr lang="ru-RU" dirty="0" err="1"/>
              <a:t>шпилі</a:t>
            </a:r>
            <a:r>
              <a:rPr lang="ru-RU" dirty="0"/>
              <a:t>, </a:t>
            </a:r>
            <a:r>
              <a:rPr lang="ru-RU" dirty="0" err="1"/>
              <a:t>кутові</a:t>
            </a:r>
            <a:r>
              <a:rPr lang="ru-RU" dirty="0"/>
              <a:t> </a:t>
            </a:r>
            <a:r>
              <a:rPr lang="ru-RU" dirty="0" err="1" smtClean="0"/>
              <a:t>башти</a:t>
            </a:r>
            <a:r>
              <a:rPr lang="ru-RU" dirty="0" smtClean="0"/>
              <a:t>. </a:t>
            </a:r>
            <a:r>
              <a:rPr lang="ru-RU" dirty="0" err="1"/>
              <a:t>Улюбленим</a:t>
            </a:r>
            <a:r>
              <a:rPr lang="ru-RU" dirty="0"/>
              <a:t> </a:t>
            </a:r>
            <a:r>
              <a:rPr lang="ru-RU" dirty="0" err="1"/>
              <a:t>кольором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білий</a:t>
            </a:r>
            <a:r>
              <a:rPr lang="ru-RU" dirty="0"/>
              <a:t>: </a:t>
            </a:r>
            <a:r>
              <a:rPr lang="ru-RU" dirty="0" err="1"/>
              <a:t>він</a:t>
            </a:r>
            <a:r>
              <a:rPr lang="ru-RU" dirty="0"/>
              <a:t> </a:t>
            </a:r>
            <a:r>
              <a:rPr lang="ru-RU" dirty="0" err="1"/>
              <a:t>символізує</a:t>
            </a:r>
            <a:r>
              <a:rPr lang="ru-RU" dirty="0"/>
              <a:t> чистоту </a:t>
            </a:r>
            <a:r>
              <a:rPr lang="ru-RU" dirty="0" err="1"/>
              <a:t>помислів</a:t>
            </a:r>
            <a:r>
              <a:rPr lang="ru-RU" dirty="0"/>
              <a:t> і свободу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надмірностей</a:t>
            </a:r>
            <a:r>
              <a:rPr lang="ru-RU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515614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3645024"/>
            <a:ext cx="8291264" cy="2755776"/>
          </a:xfrm>
        </p:spPr>
        <p:txBody>
          <a:bodyPr>
            <a:normAutofit lnSpcReduction="10000"/>
          </a:bodyPr>
          <a:lstStyle/>
          <a:p>
            <a:r>
              <a:rPr lang="ru-RU" dirty="0"/>
              <a:t> </a:t>
            </a:r>
            <a:r>
              <a:rPr lang="ru-RU" sz="2400" dirty="0"/>
              <a:t>Стилю </a:t>
            </a:r>
            <a:r>
              <a:rPr lang="ru-RU" sz="2400" dirty="0" err="1"/>
              <a:t>бароко</a:t>
            </a:r>
            <a:r>
              <a:rPr lang="ru-RU" sz="2400" dirty="0"/>
              <a:t> </a:t>
            </a:r>
            <a:r>
              <a:rPr lang="ru-RU" sz="2400" dirty="0" err="1"/>
              <a:t>відповідає</a:t>
            </a:r>
            <a:r>
              <a:rPr lang="ru-RU" sz="2400" dirty="0"/>
              <a:t> легка </a:t>
            </a:r>
            <a:r>
              <a:rPr lang="ru-RU" sz="2400" dirty="0" smtClean="0"/>
              <a:t> </a:t>
            </a:r>
            <a:r>
              <a:rPr lang="ru-RU" sz="2400" dirty="0" err="1" smtClean="0"/>
              <a:t>ліпнина</a:t>
            </a:r>
            <a:r>
              <a:rPr lang="ru-RU" sz="2400" dirty="0" smtClean="0"/>
              <a:t> </a:t>
            </a:r>
            <a:r>
              <a:rPr lang="ru-RU" sz="2400" dirty="0"/>
              <a:t>у </a:t>
            </a:r>
            <a:r>
              <a:rPr lang="ru-RU" sz="2400" dirty="0" err="1"/>
              <a:t>вигляді</a:t>
            </a:r>
            <a:r>
              <a:rPr lang="ru-RU" sz="2400" dirty="0"/>
              <a:t> </a:t>
            </a:r>
            <a:r>
              <a:rPr lang="ru-RU" sz="2400" dirty="0" err="1"/>
              <a:t>гірлянд</a:t>
            </a:r>
            <a:r>
              <a:rPr lang="ru-RU" sz="2400" dirty="0"/>
              <a:t> на </a:t>
            </a:r>
            <a:r>
              <a:rPr lang="ru-RU" sz="2400" dirty="0" err="1"/>
              <a:t>аттіках</a:t>
            </a:r>
            <a:r>
              <a:rPr lang="ru-RU" sz="2400" dirty="0"/>
              <a:t> і </a:t>
            </a:r>
            <a:r>
              <a:rPr lang="ru-RU" sz="2400" dirty="0" err="1"/>
              <a:t>капітелях</a:t>
            </a:r>
            <a:r>
              <a:rPr lang="ru-RU" sz="2400" dirty="0"/>
              <a:t>, </a:t>
            </a:r>
            <a:r>
              <a:rPr lang="ru-RU" sz="2400" dirty="0" err="1"/>
              <a:t>широкі</a:t>
            </a:r>
            <a:r>
              <a:rPr lang="ru-RU" sz="2400" dirty="0"/>
              <a:t> </a:t>
            </a:r>
            <a:r>
              <a:rPr lang="ru-RU" sz="2400" dirty="0" err="1"/>
              <a:t>напівциркульні</a:t>
            </a:r>
            <a:r>
              <a:rPr lang="ru-RU" sz="2400" dirty="0"/>
              <a:t> </a:t>
            </a:r>
            <a:r>
              <a:rPr lang="ru-RU" sz="2400" dirty="0" err="1"/>
              <a:t>вікна</a:t>
            </a:r>
            <a:r>
              <a:rPr lang="ru-RU" sz="2400" dirty="0"/>
              <a:t> фасаду, </a:t>
            </a:r>
            <a:r>
              <a:rPr lang="ru-RU" sz="2400" dirty="0" err="1"/>
              <a:t>декоративні</a:t>
            </a:r>
            <a:r>
              <a:rPr lang="ru-RU" sz="2400" dirty="0"/>
              <a:t> </a:t>
            </a:r>
            <a:r>
              <a:rPr lang="ru-RU" sz="2400" dirty="0" err="1"/>
              <a:t>ніші</a:t>
            </a:r>
            <a:r>
              <a:rPr lang="ru-RU" sz="2400" dirty="0"/>
              <a:t> з вазами. </a:t>
            </a:r>
            <a:r>
              <a:rPr lang="ru-RU" sz="2400" dirty="0" err="1"/>
              <a:t>Віяння</a:t>
            </a:r>
            <a:r>
              <a:rPr lang="ru-RU" sz="2400" dirty="0"/>
              <a:t> </a:t>
            </a:r>
            <a:r>
              <a:rPr lang="ru-RU" sz="2400" dirty="0" err="1"/>
              <a:t>класицизму</a:t>
            </a:r>
            <a:r>
              <a:rPr lang="ru-RU" sz="2400" dirty="0"/>
              <a:t> </a:t>
            </a:r>
            <a:r>
              <a:rPr lang="ru-RU" sz="2400" dirty="0" err="1"/>
              <a:t>вгадується</a:t>
            </a:r>
            <a:r>
              <a:rPr lang="ru-RU" sz="2400" dirty="0"/>
              <a:t> в </a:t>
            </a:r>
            <a:r>
              <a:rPr lang="ru-RU" sz="2400" dirty="0" err="1"/>
              <a:t>стриманості</a:t>
            </a:r>
            <a:r>
              <a:rPr lang="ru-RU" sz="2400" dirty="0"/>
              <a:t> </a:t>
            </a:r>
            <a:r>
              <a:rPr lang="ru-RU" sz="2400" dirty="0" err="1" smtClean="0"/>
              <a:t>декористання</a:t>
            </a:r>
            <a:r>
              <a:rPr lang="ru-RU" sz="2400" dirty="0" smtClean="0"/>
              <a:t> </a:t>
            </a:r>
            <a:r>
              <a:rPr lang="ru-RU" sz="2400" dirty="0"/>
              <a:t>плоских </a:t>
            </a:r>
            <a:r>
              <a:rPr lang="ru-RU" sz="2400" dirty="0" err="1"/>
              <a:t>пілястр</a:t>
            </a:r>
            <a:r>
              <a:rPr lang="ru-RU" sz="2400" dirty="0"/>
              <a:t>. В </a:t>
            </a:r>
            <a:r>
              <a:rPr lang="ru-RU" sz="2400" dirty="0" err="1" smtClean="0"/>
              <a:t>цілому</a:t>
            </a:r>
            <a:r>
              <a:rPr lang="ru-RU" sz="2400" dirty="0" smtClean="0"/>
              <a:t>  </a:t>
            </a:r>
            <a:r>
              <a:rPr lang="ru-RU" sz="2400" dirty="0" err="1"/>
              <a:t>будівля</a:t>
            </a:r>
            <a:r>
              <a:rPr lang="ru-RU" sz="2400" dirty="0"/>
              <a:t> </a:t>
            </a:r>
            <a:r>
              <a:rPr lang="ru-RU" sz="2400" dirty="0" err="1"/>
              <a:t>має</a:t>
            </a:r>
            <a:r>
              <a:rPr lang="ru-RU" sz="2400" dirty="0"/>
              <a:t> </a:t>
            </a:r>
            <a:r>
              <a:rPr lang="ru-RU" sz="2400" dirty="0" err="1"/>
              <a:t>цілісний</a:t>
            </a:r>
            <a:r>
              <a:rPr lang="ru-RU" sz="2400" dirty="0"/>
              <a:t>, </a:t>
            </a:r>
            <a:r>
              <a:rPr lang="ru-RU" sz="2400" dirty="0" err="1"/>
              <a:t>гармонійний</a:t>
            </a:r>
            <a:r>
              <a:rPr lang="ru-RU" sz="2400" dirty="0"/>
              <a:t> образ і є одним з </a:t>
            </a:r>
            <a:r>
              <a:rPr lang="ru-RU" sz="2400" dirty="0" err="1"/>
              <a:t>кращих</a:t>
            </a:r>
            <a:r>
              <a:rPr lang="ru-RU" sz="2400" dirty="0"/>
              <a:t> </a:t>
            </a:r>
            <a:r>
              <a:rPr lang="ru-RU" sz="2400" dirty="0" err="1"/>
              <a:t>зразків</a:t>
            </a:r>
            <a:r>
              <a:rPr lang="ru-RU" sz="2400" dirty="0"/>
              <a:t> </a:t>
            </a:r>
            <a:r>
              <a:rPr lang="ru-RU" sz="2400" dirty="0" err="1"/>
              <a:t>цивільної</a:t>
            </a:r>
            <a:r>
              <a:rPr lang="ru-RU" sz="2400" dirty="0"/>
              <a:t> </a:t>
            </a:r>
            <a:r>
              <a:rPr lang="ru-RU" sz="2400" dirty="0" err="1"/>
              <a:t>архітектури</a:t>
            </a:r>
            <a:r>
              <a:rPr lang="ru-RU" sz="2400" dirty="0"/>
              <a:t> </a:t>
            </a:r>
            <a:r>
              <a:rPr lang="ru-RU" sz="2400" dirty="0" err="1"/>
              <a:t>раннього</a:t>
            </a:r>
            <a:r>
              <a:rPr lang="ru-RU" sz="2400" dirty="0"/>
              <a:t> </a:t>
            </a:r>
            <a:r>
              <a:rPr lang="ru-RU" sz="2400" dirty="0" err="1"/>
              <a:t>класицизму</a:t>
            </a:r>
            <a:r>
              <a:rPr lang="ru-RU" sz="2400" dirty="0"/>
              <a:t> в </a:t>
            </a:r>
            <a:r>
              <a:rPr lang="ru-RU" sz="2400" dirty="0" err="1" smtClean="0"/>
              <a:t>Україні</a:t>
            </a:r>
            <a:r>
              <a:rPr lang="ru-RU" sz="2400" dirty="0" smtClean="0"/>
              <a:t>.</a:t>
            </a:r>
            <a:endParaRPr lang="ru-RU" sz="2400" dirty="0"/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12776"/>
            <a:ext cx="7848872" cy="2243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689352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30"/>
            <a:ext cx="9144000" cy="6858001"/>
          </a:xfrm>
        </p:spPr>
      </p:pic>
    </p:spTree>
    <p:extLst>
      <p:ext uri="{BB962C8B-B14F-4D97-AF65-F5344CB8AC3E}">
        <p14:creationId xmlns:p14="http://schemas.microsoft.com/office/powerpoint/2010/main" val="192094611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166</TotalTime>
  <Words>597</Words>
  <Application>Microsoft Office PowerPoint</Application>
  <PresentationFormat>Экран (4:3)</PresentationFormat>
  <Paragraphs>40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Модульная</vt:lpstr>
      <vt:lpstr>Класицизм в Україні</vt:lpstr>
      <vt:lpstr>Зміст</vt:lpstr>
      <vt:lpstr>Вступ</vt:lpstr>
      <vt:lpstr>Історія розвитку класицизму</vt:lpstr>
      <vt:lpstr>Етапи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Висновок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Великі споруди класицизму</dc:title>
  <dc:creator>Юра</dc:creator>
  <cp:lastModifiedBy>Юра</cp:lastModifiedBy>
  <cp:revision>9</cp:revision>
  <dcterms:created xsi:type="dcterms:W3CDTF">2012-03-14T18:03:39Z</dcterms:created>
  <dcterms:modified xsi:type="dcterms:W3CDTF">2012-03-14T20:50:00Z</dcterms:modified>
</cp:coreProperties>
</file>