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56" r:id="rId2"/>
    <p:sldId id="272" r:id="rId3"/>
    <p:sldId id="276" r:id="rId4"/>
    <p:sldId id="283" r:id="rId5"/>
    <p:sldId id="289" r:id="rId6"/>
    <p:sldId id="290" r:id="rId7"/>
    <p:sldId id="291" r:id="rId8"/>
    <p:sldId id="292" r:id="rId9"/>
    <p:sldId id="293" r:id="rId10"/>
    <p:sldId id="295" r:id="rId11"/>
    <p:sldId id="294" r:id="rId12"/>
    <p:sldId id="296" r:id="rId13"/>
    <p:sldId id="297" r:id="rId14"/>
    <p:sldId id="29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579" autoAdjust="0"/>
    <p:restoredTop sz="94660"/>
  </p:normalViewPr>
  <p:slideViewPr>
    <p:cSldViewPr>
      <p:cViewPr varScale="1">
        <p:scale>
          <a:sx n="69" d="100"/>
          <a:sy n="69" d="100"/>
        </p:scale>
        <p:origin x="-137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CE0D3C-8D4B-4267-BA04-4A4ED10314C4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38430B3-501F-4F53-8E7A-1FA42C0EFDBF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319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ED9BB80-9472-4CC9-BCB4-E13F03994140}" type="slidenum">
              <a:rPr lang="ru-RU"/>
              <a:pPr/>
              <a:t>2</a:t>
            </a:fld>
            <a:endParaRPr lang="ru-RU"/>
          </a:p>
        </p:txBody>
      </p:sp>
      <p:sp>
        <p:nvSpPr>
          <p:cNvPr id="296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F5B50F7-7C02-46F0-98C6-CFD43D42D796}" type="slidenum">
              <a:rPr lang="ru-RU"/>
              <a:pPr/>
              <a:t>3</a:t>
            </a:fld>
            <a:endParaRPr lang="ru-RU"/>
          </a:p>
        </p:txBody>
      </p:sp>
      <p:sp>
        <p:nvSpPr>
          <p:cNvPr id="3379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379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1F9E5EBE-9146-4FB1-B945-9F83AA7D85AD}" type="slidenum">
              <a:rPr lang="ru-RU"/>
              <a:pPr/>
              <a:t>4</a:t>
            </a:fld>
            <a:endParaRPr lang="ru-RU"/>
          </a:p>
        </p:txBody>
      </p:sp>
      <p:sp>
        <p:nvSpPr>
          <p:cNvPr id="409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96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F6FF87-FC2C-4E8B-A8EC-B71A2CE5E426}" type="slidenum">
              <a:rPr lang="ru-RU"/>
              <a:pPr/>
              <a:t>5</a:t>
            </a:fld>
            <a:endParaRPr lang="ru-RU"/>
          </a:p>
        </p:txBody>
      </p:sp>
      <p:sp>
        <p:nvSpPr>
          <p:cNvPr id="4710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710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720E5D6-0D45-4DF2-937F-8E73D377B911}" type="slidenum">
              <a:rPr lang="ru-RU"/>
              <a:pPr/>
              <a:t>6</a:t>
            </a:fld>
            <a:endParaRPr lang="ru-RU"/>
          </a:p>
        </p:txBody>
      </p:sp>
      <p:sp>
        <p:nvSpPr>
          <p:cNvPr id="481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81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2E449AF-00A7-43A7-9283-5714C080E2E2}" type="slidenum">
              <a:rPr lang="ru-RU"/>
              <a:pPr/>
              <a:t>7</a:t>
            </a:fld>
            <a:endParaRPr lang="ru-RU"/>
          </a:p>
        </p:txBody>
      </p:sp>
      <p:sp>
        <p:nvSpPr>
          <p:cNvPr id="491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945F0E5-1EC9-4883-83C6-96EFFA1F2412}" type="slidenum">
              <a:rPr lang="ru-RU"/>
              <a:pPr/>
              <a:t>8</a:t>
            </a:fld>
            <a:endParaRPr lang="ru-RU"/>
          </a:p>
        </p:txBody>
      </p:sp>
      <p:sp>
        <p:nvSpPr>
          <p:cNvPr id="501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01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7213EC7-E752-47F2-8286-080D47F02AB6}" type="slidenum">
              <a:rPr lang="ru-RU"/>
              <a:pPr/>
              <a:t>9</a:t>
            </a:fld>
            <a:endParaRPr lang="ru-RU"/>
          </a:p>
        </p:txBody>
      </p:sp>
      <p:sp>
        <p:nvSpPr>
          <p:cNvPr id="512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uk-UA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716436" y="5001993"/>
            <a:ext cx="3802003" cy="1443111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-329" y="347"/>
                </a:moveTo>
                <a:lnTo>
                  <a:pt x="7156" y="682"/>
                </a:lnTo>
                <a:lnTo>
                  <a:pt x="5229" y="682"/>
                </a:lnTo>
                <a:lnTo>
                  <a:pt x="-328" y="345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-53561" y="5785023"/>
            <a:ext cx="3802003" cy="838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760" h="528">
                <a:moveTo>
                  <a:pt x="817" y="97"/>
                </a:moveTo>
                <a:lnTo>
                  <a:pt x="6408" y="682"/>
                </a:lnTo>
                <a:lnTo>
                  <a:pt x="5232" y="685"/>
                </a:lnTo>
                <a:lnTo>
                  <a:pt x="829" y="101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5704EFF9-1C48-4299-8C25-CB5EB2435DD2}" type="datetimeFigureOut">
              <a:rPr lang="ru-RU" smtClean="0"/>
              <a:pPr/>
              <a:t>12.03.2015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C092C0CD-CCF2-4CD9-B09A-10DF0DC9E5D3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ozilla.org/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hyperlink" Target="http://www.opera.com/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m/" TargetMode="External"/><Relationship Id="rId7" Type="http://schemas.openxmlformats.org/officeDocument/2006/relationships/hyperlink" Target="http://www.mail.ru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yahoo.com/" TargetMode="External"/><Relationship Id="rId5" Type="http://schemas.openxmlformats.org/officeDocument/2006/relationships/hyperlink" Target="http://www.rambler.ru/" TargetMode="External"/><Relationship Id="rId4" Type="http://schemas.openxmlformats.org/officeDocument/2006/relationships/hyperlink" Target="http://www.yandex.ru/" TargetMode="Externa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rabilis.com/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hyperlink" Target="http://icq.rambler.ru/" TargetMode="External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hyperlink" Target="http://www.skype.com/" TargetMode="External"/><Relationship Id="rId7" Type="http://schemas.openxmlformats.org/officeDocument/2006/relationships/image" Target="../media/image7.wm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wmf"/><Relationship Id="rId5" Type="http://schemas.openxmlformats.org/officeDocument/2006/relationships/image" Target="../media/image5.wmf"/><Relationship Id="rId4" Type="http://schemas.openxmlformats.org/officeDocument/2006/relationships/hyperlink" Target="http://www.skype.ru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14282" y="2643182"/>
            <a:ext cx="8929718" cy="1829761"/>
          </a:xfrm>
        </p:spPr>
        <p:txBody>
          <a:bodyPr>
            <a:noAutofit/>
          </a:bodyPr>
          <a:lstStyle/>
          <a:p>
            <a:r>
              <a:rPr lang="uk-UA" sz="11500" dirty="0" smtClean="0"/>
              <a:t>Можливості </a:t>
            </a:r>
            <a:r>
              <a:rPr lang="uk-UA" sz="11500" dirty="0" err="1" smtClean="0"/>
              <a:t>інтернету</a:t>
            </a:r>
            <a:endParaRPr lang="ru-RU" sz="115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000364" y="4572008"/>
            <a:ext cx="6143636" cy="571504"/>
          </a:xfrm>
        </p:spPr>
        <p:txBody>
          <a:bodyPr/>
          <a:lstStyle/>
          <a:p>
            <a:r>
              <a:rPr lang="uk-UA" dirty="0" smtClean="0"/>
              <a:t>Сходинки до інформатики 4 клас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786578" y="5929330"/>
            <a:ext cx="23574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Урок №4</a:t>
            </a: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85720" y="6072206"/>
            <a:ext cx="364333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dirty="0" smtClean="0"/>
              <a:t>Навчальна презентація</a:t>
            </a:r>
          </a:p>
          <a:p>
            <a:r>
              <a:rPr lang="uk-UA" dirty="0" err="1" smtClean="0"/>
              <a:t>Мацаєнка</a:t>
            </a:r>
            <a:r>
              <a:rPr lang="uk-UA" dirty="0" smtClean="0"/>
              <a:t> Сергія Васильовича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285720" y="214290"/>
            <a:ext cx="864399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4000" dirty="0" smtClean="0"/>
              <a:t>Завантажити оглядач </a:t>
            </a:r>
            <a:r>
              <a:rPr lang="en-US" sz="4000" dirty="0" smtClean="0"/>
              <a:t>Opera</a:t>
            </a:r>
            <a:r>
              <a:rPr lang="uk-UA" sz="4000" dirty="0" smtClean="0"/>
              <a:t>.</a:t>
            </a:r>
          </a:p>
          <a:p>
            <a:r>
              <a:rPr lang="uk-UA" sz="4000" dirty="0" smtClean="0"/>
              <a:t>Двічі клацнути лівою кнопкою по ярлику на робочому столі</a:t>
            </a:r>
            <a:endParaRPr lang="ru-RU" sz="4000" dirty="0"/>
          </a:p>
        </p:txBody>
      </p:sp>
      <p:pic>
        <p:nvPicPr>
          <p:cNvPr id="3" name="Рисунок 2" descr="Opera.jpe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3107" y="2786058"/>
            <a:ext cx="4723497" cy="3143272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857232"/>
            <a:ext cx="9054767" cy="27860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Прямоугольник 3"/>
          <p:cNvSpPr/>
          <p:nvPr/>
        </p:nvSpPr>
        <p:spPr>
          <a:xfrm>
            <a:off x="2285984" y="4214818"/>
            <a:ext cx="6357982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4800" dirty="0" smtClean="0"/>
              <a:t>onlandia.org.ua</a:t>
            </a:r>
            <a:endParaRPr lang="uk-UA" sz="4800" dirty="0" smtClean="0"/>
          </a:p>
          <a:p>
            <a:endParaRPr lang="uk-UA" sz="4800" dirty="0" smtClean="0"/>
          </a:p>
          <a:p>
            <a:r>
              <a:rPr lang="uk-UA" sz="4800" dirty="0" err="1" smtClean="0"/>
              <a:t>Натискаєм</a:t>
            </a:r>
            <a:r>
              <a:rPr lang="uk-UA" sz="4800" dirty="0" smtClean="0"/>
              <a:t> </a:t>
            </a:r>
            <a:r>
              <a:rPr lang="en-US" sz="4800" dirty="0" smtClean="0"/>
              <a:t>Enter</a:t>
            </a:r>
            <a:endParaRPr lang="ru-RU" sz="4800" dirty="0"/>
          </a:p>
        </p:txBody>
      </p:sp>
      <p:sp>
        <p:nvSpPr>
          <p:cNvPr id="5" name="Стрелка вверх 4"/>
          <p:cNvSpPr/>
          <p:nvPr/>
        </p:nvSpPr>
        <p:spPr>
          <a:xfrm rot="20601043">
            <a:off x="2844919" y="2236751"/>
            <a:ext cx="443482" cy="1971841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45927" y="500042"/>
            <a:ext cx="8998073" cy="537211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4" name="Стрелка вверх 3"/>
          <p:cNvSpPr/>
          <p:nvPr/>
        </p:nvSpPr>
        <p:spPr>
          <a:xfrm rot="16200000">
            <a:off x="3214678" y="2500306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714356"/>
            <a:ext cx="8715404" cy="4830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трелка вверх 2"/>
          <p:cNvSpPr/>
          <p:nvPr/>
        </p:nvSpPr>
        <p:spPr>
          <a:xfrm rot="16200000">
            <a:off x="5286380" y="2857496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4282" y="214290"/>
            <a:ext cx="8715436" cy="65588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3" name="Стрелка вверх 2"/>
          <p:cNvSpPr/>
          <p:nvPr/>
        </p:nvSpPr>
        <p:spPr>
          <a:xfrm rot="16200000">
            <a:off x="6429388" y="5143512"/>
            <a:ext cx="214314" cy="2643206"/>
          </a:xfrm>
          <a:prstGeom prst="upArrow">
            <a:avLst/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Що таке Інтернет?</a:t>
            </a:r>
          </a:p>
        </p:txBody>
      </p:sp>
      <p:sp>
        <p:nvSpPr>
          <p:cNvPr id="218117" name="Rectangle 5"/>
          <p:cNvSpPr>
            <a:spLocks noChangeArrowheads="1"/>
          </p:cNvSpPr>
          <p:nvPr/>
        </p:nvSpPr>
        <p:spPr bwMode="auto">
          <a:xfrm>
            <a:off x="3195638" y="901700"/>
            <a:ext cx="2055812" cy="53657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 anchor="ctr"/>
          <a:lstStyle/>
          <a:p>
            <a:pPr algn="ctr"/>
            <a:r>
              <a:rPr lang="en-US" sz="3600" b="1">
                <a:solidFill>
                  <a:schemeClr val="accent2"/>
                </a:solidFill>
              </a:rPr>
              <a:t>Inter</a:t>
            </a:r>
            <a:r>
              <a:rPr lang="en-US" sz="3600" b="1">
                <a:solidFill>
                  <a:schemeClr val="folHlink"/>
                </a:solidFill>
              </a:rPr>
              <a:t>Net</a:t>
            </a:r>
            <a:endParaRPr lang="ru-RU" sz="3600" b="1">
              <a:solidFill>
                <a:schemeClr val="folHlink"/>
              </a:solidFill>
            </a:endParaRPr>
          </a:p>
        </p:txBody>
      </p:sp>
      <p:sp>
        <p:nvSpPr>
          <p:cNvPr id="218118" name="AutoShape 6"/>
          <p:cNvSpPr>
            <a:spLocks noChangeArrowheads="1"/>
          </p:cNvSpPr>
          <p:nvPr/>
        </p:nvSpPr>
        <p:spPr bwMode="auto">
          <a:xfrm>
            <a:off x="1298575" y="1679575"/>
            <a:ext cx="2794000" cy="568325"/>
          </a:xfrm>
          <a:prstGeom prst="wedgeRoundRectCallout">
            <a:avLst>
              <a:gd name="adj1" fmla="val 36023"/>
              <a:gd name="adj2" fmla="val -109218"/>
              <a:gd name="adj3" fmla="val 16667"/>
            </a:avLst>
          </a:prstGeom>
          <a:solidFill>
            <a:srgbClr val="FFFFC1"/>
          </a:solidFill>
          <a:ln w="12700">
            <a:noFill/>
            <a:miter lim="800000"/>
            <a:headEnd/>
            <a:tailEnd type="none" w="lg" len="lg"/>
          </a:ln>
          <a:effectLst>
            <a:outerShdw dist="53882" dir="2700000" algn="ctr" rotWithShape="0">
              <a:schemeClr val="tx1"/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en-US" sz="2400" b="1" i="1"/>
              <a:t>inter</a:t>
            </a:r>
            <a:r>
              <a:rPr lang="en-US" sz="2400" b="1"/>
              <a:t> – </a:t>
            </a:r>
            <a:r>
              <a:rPr lang="ru-RU" sz="2400" b="1"/>
              <a:t>"</a:t>
            </a:r>
            <a:r>
              <a:rPr lang="uk-UA" sz="2400" b="1"/>
              <a:t>між</a:t>
            </a:r>
            <a:r>
              <a:rPr lang="ru-RU" sz="2400" b="1"/>
              <a:t>"</a:t>
            </a:r>
            <a:endParaRPr lang="ru-RU" sz="2400" i="1"/>
          </a:p>
        </p:txBody>
      </p:sp>
      <p:sp>
        <p:nvSpPr>
          <p:cNvPr id="218119" name="AutoShape 7"/>
          <p:cNvSpPr>
            <a:spLocks noChangeArrowheads="1"/>
          </p:cNvSpPr>
          <p:nvPr/>
        </p:nvSpPr>
        <p:spPr bwMode="auto">
          <a:xfrm>
            <a:off x="4446588" y="1689100"/>
            <a:ext cx="4029075" cy="568325"/>
          </a:xfrm>
          <a:prstGeom prst="wedgeRoundRectCallout">
            <a:avLst>
              <a:gd name="adj1" fmla="val -45074"/>
              <a:gd name="adj2" fmla="val -109218"/>
              <a:gd name="adj3" fmla="val 16667"/>
            </a:avLst>
          </a:prstGeom>
          <a:solidFill>
            <a:srgbClr val="FFFFC1"/>
          </a:solidFill>
          <a:ln w="12700">
            <a:noFill/>
            <a:miter lim="800000"/>
            <a:headEnd/>
            <a:tailEnd type="none" w="lg" len="lg"/>
          </a:ln>
          <a:effectLst>
            <a:outerShdw dist="53882" dir="2700000" algn="ctr" rotWithShape="0">
              <a:schemeClr val="tx1"/>
            </a:outerShdw>
          </a:effectLst>
        </p:spPr>
        <p:txBody>
          <a:bodyPr lIns="90000" tIns="46800" rIns="90000" bIns="46800" anchor="ctr"/>
          <a:lstStyle/>
          <a:p>
            <a:pPr algn="ctr">
              <a:defRPr/>
            </a:pPr>
            <a:r>
              <a:rPr lang="en-US" sz="2400" b="1" i="1"/>
              <a:t>net, network </a:t>
            </a:r>
            <a:r>
              <a:rPr lang="en-US" sz="2400" b="1"/>
              <a:t>– </a:t>
            </a:r>
            <a:r>
              <a:rPr lang="ru-RU" sz="2400" b="1"/>
              <a:t>"</a:t>
            </a:r>
            <a:r>
              <a:rPr lang="uk-UA" sz="2400" b="1"/>
              <a:t>мережа</a:t>
            </a:r>
            <a:r>
              <a:rPr lang="ru-RU" sz="2400" b="1"/>
              <a:t>"</a:t>
            </a:r>
            <a:endParaRPr lang="ru-RU" sz="2400" i="1"/>
          </a:p>
        </p:txBody>
      </p:sp>
      <p:sp>
        <p:nvSpPr>
          <p:cNvPr id="218120" name="Text Box 8"/>
          <p:cNvSpPr txBox="1">
            <a:spLocks noChangeArrowheads="1"/>
          </p:cNvSpPr>
          <p:nvPr/>
        </p:nvSpPr>
        <p:spPr bwMode="auto">
          <a:xfrm>
            <a:off x="500063" y="2390775"/>
            <a:ext cx="8140700" cy="271458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 dirty="0">
                <a:solidFill>
                  <a:schemeClr val="accent2"/>
                </a:solidFill>
              </a:rPr>
              <a:t>Інтернет </a:t>
            </a:r>
            <a:r>
              <a:rPr lang="uk-UA" sz="2400" dirty="0"/>
              <a:t>– це глобальна мережа, яка об’єднує </a:t>
            </a:r>
            <a:r>
              <a:rPr lang="uk-UA" sz="2400" dirty="0" smtClean="0"/>
              <a:t>мільйони </a:t>
            </a:r>
            <a:r>
              <a:rPr lang="uk-UA" sz="2400" dirty="0" err="1" smtClean="0"/>
              <a:t>комп</a:t>
            </a:r>
            <a:r>
              <a:rPr lang="en-US" sz="2400" dirty="0" smtClean="0"/>
              <a:t>’</a:t>
            </a:r>
            <a:r>
              <a:rPr lang="uk-UA" sz="2400" dirty="0" err="1" smtClean="0"/>
              <a:t>ютерів</a:t>
            </a:r>
            <a:r>
              <a:rPr lang="uk-UA" sz="2400" dirty="0" smtClean="0"/>
              <a:t>.</a:t>
            </a:r>
            <a:endParaRPr lang="uk-UA" sz="2400" dirty="0"/>
          </a:p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 dirty="0">
                <a:solidFill>
                  <a:schemeClr val="accent2"/>
                </a:solidFill>
              </a:rPr>
              <a:t>Канали зв’язку</a:t>
            </a:r>
            <a:r>
              <a:rPr lang="uk-UA" sz="2400" dirty="0"/>
              <a:t>: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400" dirty="0"/>
              <a:t>кабельні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400" dirty="0"/>
              <a:t>оптоволоконні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400" dirty="0"/>
              <a:t>супутниковий </a:t>
            </a:r>
            <a:r>
              <a:rPr lang="uk-UA" sz="2400" dirty="0" smtClean="0"/>
              <a:t>радіозв’язок</a:t>
            </a:r>
            <a:endParaRPr lang="uk-UA" sz="24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18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181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181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181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181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1812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1812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1812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8117" grpId="0"/>
      <p:bldP spid="218118" grpId="0" animBg="1" autoUpdateAnimBg="0"/>
      <p:bldP spid="218119" grpId="0" animBg="1" autoUpdateAnimBg="0"/>
      <p:bldP spid="218120" grpId="0" build="p" bldLvl="2" autoUpdateAnimBg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548687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Можливості Інтернету</a:t>
            </a:r>
            <a:r>
              <a:rPr lang="ru-RU" sz="3000" b="1"/>
              <a:t> (</a:t>
            </a:r>
            <a:r>
              <a:rPr lang="uk-UA" sz="2600" b="1"/>
              <a:t>служби, сервіси</a:t>
            </a:r>
            <a:r>
              <a:rPr lang="ru-RU" sz="3000" b="1"/>
              <a:t>)</a:t>
            </a:r>
          </a:p>
        </p:txBody>
      </p:sp>
      <p:sp>
        <p:nvSpPr>
          <p:cNvPr id="222212" name="Rectangle 4"/>
          <p:cNvSpPr>
            <a:spLocks noChangeArrowheads="1"/>
          </p:cNvSpPr>
          <p:nvPr/>
        </p:nvSpPr>
        <p:spPr bwMode="auto">
          <a:xfrm>
            <a:off x="385763" y="889000"/>
            <a:ext cx="8389937" cy="56356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/>
          <a:lstStyle/>
          <a:p>
            <a:pPr marL="363538" indent="-363538">
              <a:buFont typeface="Wingdings" pitchFamily="2" charset="2"/>
              <a:buChar char="q"/>
            </a:pPr>
            <a:r>
              <a:rPr lang="uk-UA" sz="2100" b="1"/>
              <a:t>WWW</a:t>
            </a:r>
            <a:r>
              <a:rPr lang="uk-UA" sz="2100"/>
              <a:t> (</a:t>
            </a:r>
            <a:r>
              <a:rPr lang="en-US" sz="2100" i="1"/>
              <a:t>World Wide Web</a:t>
            </a:r>
            <a:r>
              <a:rPr lang="uk-UA" sz="2100" i="1"/>
              <a:t>) – </a:t>
            </a:r>
            <a:r>
              <a:rPr lang="uk-UA" sz="2100"/>
              <a:t>гіпертекстові документи</a:t>
            </a:r>
          </a:p>
          <a:p>
            <a:pPr marL="804863" lvl="1" indent="-261938">
              <a:buFont typeface="Wingdings" pitchFamily="2" charset="2"/>
              <a:buNone/>
            </a:pPr>
            <a:r>
              <a:rPr lang="uk-UA" sz="2100" b="1"/>
              <a:t>Гіпертекст </a:t>
            </a:r>
            <a:r>
              <a:rPr lang="uk-UA" sz="2100"/>
              <a:t>– це текст, в якому слово або словосполучення може бути активним посиланням на інший документ</a:t>
            </a:r>
          </a:p>
          <a:p>
            <a:pPr marL="804863" lvl="1" indent="-261938">
              <a:buFont typeface="Wingdings" pitchFamily="2" charset="2"/>
              <a:buNone/>
            </a:pPr>
            <a:r>
              <a:rPr lang="uk-UA" sz="2100" b="1"/>
              <a:t>Гіпермедіа </a:t>
            </a:r>
            <a:r>
              <a:rPr lang="uk-UA" sz="2100"/>
              <a:t>– документи з активними посиланнями, які  містять текст, малюнки, звук, відео.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Електронна пошта</a:t>
            </a:r>
            <a:r>
              <a:rPr lang="uk-UA" sz="2100"/>
              <a:t> (</a:t>
            </a:r>
            <a:r>
              <a:rPr lang="en-US" sz="2100" b="1"/>
              <a:t>e-mail</a:t>
            </a:r>
            <a:r>
              <a:rPr lang="uk-UA" sz="2100"/>
              <a:t>)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FTP</a:t>
            </a:r>
            <a:r>
              <a:rPr lang="uk-UA" sz="2100"/>
              <a:t> (обмін файлами)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Форуми</a:t>
            </a:r>
            <a:r>
              <a:rPr lang="uk-UA" sz="2100"/>
              <a:t> (групи новин, конференції, телеконференції)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Підписка на новини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Пошукові системи</a:t>
            </a:r>
            <a:endParaRPr lang="uk-UA" sz="2100"/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Чати </a:t>
            </a:r>
            <a:r>
              <a:rPr lang="uk-UA" sz="2100" i="1"/>
              <a:t>(</a:t>
            </a:r>
            <a:r>
              <a:rPr lang="en-US" sz="2100" i="1"/>
              <a:t>chat</a:t>
            </a:r>
            <a:r>
              <a:rPr lang="uk-UA" sz="2100" i="1"/>
              <a:t> </a:t>
            </a:r>
            <a:r>
              <a:rPr lang="uk-UA" sz="2100"/>
              <a:t>– базікання</a:t>
            </a:r>
            <a:r>
              <a:rPr lang="uk-UA" sz="2100" i="1"/>
              <a:t>)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Приватне спілкування в реальному часі</a:t>
            </a:r>
          </a:p>
          <a:p>
            <a:pPr marL="804863" lvl="1" indent="-261938">
              <a:buFont typeface="Wingdings" pitchFamily="2" charset="2"/>
              <a:buChar char="§"/>
            </a:pPr>
            <a:r>
              <a:rPr lang="uk-UA" sz="2100"/>
              <a:t>ICQ </a:t>
            </a:r>
            <a:r>
              <a:rPr lang="uk-UA" sz="2100" i="1"/>
              <a:t>(</a:t>
            </a:r>
            <a:r>
              <a:rPr lang="en-US" sz="2100" i="1"/>
              <a:t>I Seek You</a:t>
            </a:r>
            <a:r>
              <a:rPr lang="uk-UA" sz="2100" i="1"/>
              <a:t>) – </a:t>
            </a:r>
            <a:r>
              <a:rPr lang="uk-UA" sz="2100"/>
              <a:t>розмова 1-1, в групі, обмін файлами</a:t>
            </a:r>
          </a:p>
          <a:p>
            <a:pPr marL="363538" indent="-363538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100" b="1"/>
              <a:t>Інтернет-телефон</a:t>
            </a:r>
            <a:endParaRPr lang="uk-UA" sz="2100" b="1" i="1"/>
          </a:p>
          <a:p>
            <a:pPr marL="804863" lvl="1" indent="-261938">
              <a:buFont typeface="Wingdings" pitchFamily="2" charset="2"/>
              <a:buChar char="§"/>
            </a:pPr>
            <a:r>
              <a:rPr lang="en-US" sz="2100"/>
              <a:t>Skype</a:t>
            </a:r>
            <a:r>
              <a:rPr lang="uk-UA" sz="2100"/>
              <a:t> + колонки + мікрофон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2221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2221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2221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222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2221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2221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2221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2221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2221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2221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2221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2" dur="500"/>
                                        <p:tgtEl>
                                          <p:spTgt spid="22221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22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7" dur="500"/>
                                        <p:tgtEl>
                                          <p:spTgt spid="22221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22212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ru-RU" sz="3000" b="1"/>
              <a:t>Служба </a:t>
            </a:r>
            <a:r>
              <a:rPr lang="en-US" sz="3000" b="1"/>
              <a:t>WWW</a:t>
            </a:r>
            <a:endParaRPr lang="ru-RU" sz="3000" b="1"/>
          </a:p>
        </p:txBody>
      </p:sp>
      <p:sp>
        <p:nvSpPr>
          <p:cNvPr id="236548" name="Text Box 4"/>
          <p:cNvSpPr txBox="1">
            <a:spLocks noChangeArrowheads="1"/>
          </p:cNvSpPr>
          <p:nvPr/>
        </p:nvSpPr>
        <p:spPr bwMode="auto">
          <a:xfrm>
            <a:off x="401638" y="936625"/>
            <a:ext cx="8482012" cy="4638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000" b="1">
                <a:solidFill>
                  <a:schemeClr val="accent2"/>
                </a:solidFill>
              </a:rPr>
              <a:t>WWW (</a:t>
            </a:r>
            <a:r>
              <a:rPr lang="en-US" sz="2000" b="1" i="1">
                <a:solidFill>
                  <a:schemeClr val="accent2"/>
                </a:solidFill>
              </a:rPr>
              <a:t>World Wide Web</a:t>
            </a:r>
            <a:r>
              <a:rPr lang="en-US" sz="2000" b="1">
                <a:solidFill>
                  <a:schemeClr val="accent2"/>
                </a:solidFill>
              </a:rPr>
              <a:t>)</a:t>
            </a:r>
            <a:r>
              <a:rPr lang="ru-RU" sz="2000" b="1">
                <a:solidFill>
                  <a:schemeClr val="accent2"/>
                </a:solidFill>
              </a:rPr>
              <a:t> </a:t>
            </a:r>
            <a:r>
              <a:rPr lang="ru-RU" sz="2000"/>
              <a:t>–</a:t>
            </a:r>
            <a:r>
              <a:rPr lang="en-US" sz="2000"/>
              <a:t> </a:t>
            </a:r>
            <a:r>
              <a:rPr lang="uk-UA" sz="2000"/>
              <a:t>служба для обміну інформацією в вигляді гіпертексту</a:t>
            </a:r>
            <a:r>
              <a:rPr lang="ru-RU" sz="2000"/>
              <a:t>.</a:t>
            </a:r>
          </a:p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000" b="1">
                <a:solidFill>
                  <a:srgbClr val="333399"/>
                </a:solidFill>
              </a:rPr>
              <a:t>Гіпертекст</a:t>
            </a:r>
            <a:r>
              <a:rPr lang="uk-UA" sz="2000"/>
              <a:t> – текст, який містить активні перехресні посилання на інші документи.</a:t>
            </a:r>
          </a:p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000" b="1">
                <a:solidFill>
                  <a:srgbClr val="333399"/>
                </a:solidFill>
              </a:rPr>
              <a:t>Гіпермедія</a:t>
            </a:r>
            <a:r>
              <a:rPr lang="uk-UA" sz="2000"/>
              <a:t> – документ, який включає текст, малюнки, звуки, відео і містить активні перехресні посилання на інші документи</a:t>
            </a:r>
            <a:r>
              <a:rPr lang="ru-RU" sz="2000"/>
              <a:t>.</a:t>
            </a:r>
          </a:p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ru-RU" sz="2000" b="1">
                <a:solidFill>
                  <a:srgbClr val="333399"/>
                </a:solidFill>
              </a:rPr>
              <a:t>Браузер (броузер, </a:t>
            </a:r>
            <a:r>
              <a:rPr lang="en-US" sz="2000" b="1" i="1">
                <a:solidFill>
                  <a:srgbClr val="333399"/>
                </a:solidFill>
              </a:rPr>
              <a:t>browser</a:t>
            </a:r>
            <a:r>
              <a:rPr lang="ru-RU" sz="2000" b="1">
                <a:solidFill>
                  <a:srgbClr val="333399"/>
                </a:solidFill>
              </a:rPr>
              <a:t>)</a:t>
            </a:r>
            <a:r>
              <a:rPr lang="ru-RU" sz="2000"/>
              <a:t> – </a:t>
            </a:r>
            <a:r>
              <a:rPr lang="uk-UA" sz="2000"/>
              <a:t>програма для перегляду</a:t>
            </a:r>
            <a:r>
              <a:rPr lang="ru-RU" sz="2000"/>
              <a:t> </a:t>
            </a:r>
            <a:r>
              <a:rPr lang="en-US" sz="2000"/>
              <a:t>Web-</a:t>
            </a:r>
            <a:r>
              <a:rPr lang="uk-UA" sz="2000"/>
              <a:t>сторінок на екрані</a:t>
            </a:r>
            <a:r>
              <a:rPr lang="en-US" sz="2000"/>
              <a:t>: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ru-RU" i="1"/>
              <a:t>Mosaic</a:t>
            </a:r>
            <a:r>
              <a:rPr lang="en-US"/>
              <a:t> (1993</a:t>
            </a:r>
            <a:r>
              <a:rPr lang="ru-RU"/>
              <a:t>-1995</a:t>
            </a:r>
            <a:r>
              <a:rPr lang="en-US"/>
              <a:t>)</a:t>
            </a:r>
            <a:r>
              <a:rPr lang="ru-RU"/>
              <a:t>, </a:t>
            </a:r>
            <a:r>
              <a:rPr lang="uk-UA"/>
              <a:t>Іллонський університет</a:t>
            </a:r>
            <a:r>
              <a:rPr lang="ru-RU"/>
              <a:t>, США</a:t>
            </a:r>
            <a:endParaRPr lang="en-US"/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i="1"/>
              <a:t>Netscape Navigator</a:t>
            </a:r>
            <a:r>
              <a:rPr lang="ru-RU" i="1"/>
              <a:t> </a:t>
            </a:r>
            <a:r>
              <a:rPr lang="ru-RU"/>
              <a:t>(з 1995 до 2002)</a:t>
            </a:r>
            <a:endParaRPr lang="en-US"/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i="1"/>
              <a:t>Internet Explorer</a:t>
            </a:r>
            <a:r>
              <a:rPr lang="en-US"/>
              <a:t> (</a:t>
            </a:r>
            <a:r>
              <a:rPr lang="uk-UA"/>
              <a:t>версії</a:t>
            </a:r>
            <a:r>
              <a:rPr lang="ru-RU"/>
              <a:t> </a:t>
            </a:r>
            <a:r>
              <a:rPr lang="en-US"/>
              <a:t>6.0,. 7.0)</a:t>
            </a:r>
            <a:r>
              <a:rPr lang="ru-RU"/>
              <a:t>, </a:t>
            </a:r>
            <a:r>
              <a:rPr lang="uk-UA"/>
              <a:t>в складі</a:t>
            </a:r>
            <a:r>
              <a:rPr lang="ru-RU"/>
              <a:t> </a:t>
            </a:r>
            <a:r>
              <a:rPr lang="en-US" i="1"/>
              <a:t>Windows, </a:t>
            </a:r>
            <a:r>
              <a:rPr lang="en-US"/>
              <a:t>85%</a:t>
            </a:r>
            <a:endParaRPr lang="ru-RU"/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i="1"/>
              <a:t>Mozilla FireFox</a:t>
            </a:r>
            <a:r>
              <a:rPr lang="en-US"/>
              <a:t> </a:t>
            </a:r>
            <a:r>
              <a:rPr lang="ru-RU"/>
              <a:t>(</a:t>
            </a:r>
            <a:r>
              <a:rPr lang="uk-UA"/>
              <a:t>версія</a:t>
            </a:r>
            <a:r>
              <a:rPr lang="ru-RU"/>
              <a:t> </a:t>
            </a:r>
            <a:r>
              <a:rPr lang="en-US"/>
              <a:t>2.0</a:t>
            </a:r>
            <a:r>
              <a:rPr lang="ru-RU"/>
              <a:t>)</a:t>
            </a:r>
            <a:r>
              <a:rPr lang="en-US"/>
              <a:t>, </a:t>
            </a:r>
            <a:r>
              <a:rPr lang="en-US">
                <a:hlinkClick r:id="rId3"/>
              </a:rPr>
              <a:t>http://www.mozilla.org</a:t>
            </a:r>
            <a:r>
              <a:rPr lang="en-US"/>
              <a:t>, 8-10%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i="1"/>
              <a:t>Opera</a:t>
            </a:r>
            <a:r>
              <a:rPr lang="en-US"/>
              <a:t> </a:t>
            </a:r>
            <a:r>
              <a:rPr lang="ru-RU"/>
              <a:t>(</a:t>
            </a:r>
            <a:r>
              <a:rPr lang="uk-UA"/>
              <a:t>версія</a:t>
            </a:r>
            <a:r>
              <a:rPr lang="ru-RU"/>
              <a:t> </a:t>
            </a:r>
            <a:r>
              <a:rPr lang="en-US"/>
              <a:t>9.0</a:t>
            </a:r>
            <a:r>
              <a:rPr lang="ru-RU"/>
              <a:t>)</a:t>
            </a:r>
            <a:r>
              <a:rPr lang="en-US"/>
              <a:t>, </a:t>
            </a:r>
            <a:r>
              <a:rPr lang="en-US">
                <a:hlinkClick r:id="rId4"/>
              </a:rPr>
              <a:t>http://www.opera.com</a:t>
            </a:r>
            <a:r>
              <a:rPr lang="en-US"/>
              <a:t>, 2%</a:t>
            </a: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3654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3654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3654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3654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3654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3654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1" dur="500"/>
                                        <p:tgtEl>
                                          <p:spTgt spid="23654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4" dur="500"/>
                                        <p:tgtEl>
                                          <p:spTgt spid="23654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5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36548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6548" grpId="0" build="p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0483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Телеконференції, форуми</a:t>
            </a:r>
          </a:p>
        </p:txBody>
      </p:sp>
      <p:sp>
        <p:nvSpPr>
          <p:cNvPr id="246788" name="Text Box 4"/>
          <p:cNvSpPr txBox="1">
            <a:spLocks noChangeArrowheads="1"/>
          </p:cNvSpPr>
          <p:nvPr/>
        </p:nvSpPr>
        <p:spPr bwMode="auto">
          <a:xfrm>
            <a:off x="401638" y="842963"/>
            <a:ext cx="4633912" cy="3019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000" b="1" dirty="0">
                <a:solidFill>
                  <a:schemeClr val="accent2"/>
                </a:solidFill>
              </a:rPr>
              <a:t>Телеконференції (конференції, групи новин)</a:t>
            </a:r>
            <a:r>
              <a:rPr lang="uk-UA" sz="2000" b="1" dirty="0"/>
              <a:t> – </a:t>
            </a:r>
            <a:r>
              <a:rPr lang="uk-UA" sz="2000" dirty="0"/>
              <a:t>це диспути у формі обміну повідомленнями. </a:t>
            </a:r>
          </a:p>
          <a:p>
            <a:pPr marL="450850" indent="-4508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uk-UA" sz="2000" b="1" dirty="0">
                <a:solidFill>
                  <a:schemeClr val="accent2"/>
                </a:solidFill>
              </a:rPr>
              <a:t>Модератор (адміністратор)</a:t>
            </a:r>
            <a:r>
              <a:rPr lang="uk-UA" sz="2000" dirty="0"/>
              <a:t> – </a:t>
            </a:r>
            <a:r>
              <a:rPr lang="uk-UA" dirty="0"/>
              <a:t>учасник конференції, який має право знищувати повідомлення за:</a:t>
            </a:r>
          </a:p>
          <a:p>
            <a:pPr marL="990600" lvl="1" indent="-360363" eaLnBrk="0" hangingPunct="0">
              <a:buFont typeface="Wingdings" pitchFamily="2" charset="2"/>
              <a:buChar char="§"/>
            </a:pPr>
            <a:r>
              <a:rPr lang="uk-UA" i="1" dirty="0"/>
              <a:t>off-</a:t>
            </a:r>
            <a:r>
              <a:rPr lang="uk-UA" i="1" dirty="0" err="1"/>
              <a:t>topic</a:t>
            </a:r>
            <a:r>
              <a:rPr lang="uk-UA" dirty="0"/>
              <a:t> (</a:t>
            </a:r>
            <a:r>
              <a:rPr lang="uk-UA" dirty="0" err="1"/>
              <a:t>посторонні</a:t>
            </a:r>
            <a:r>
              <a:rPr lang="uk-UA" dirty="0"/>
              <a:t> повідомлення, рекламу)</a:t>
            </a:r>
            <a:endParaRPr lang="uk-UA" i="1" dirty="0"/>
          </a:p>
          <a:p>
            <a:pPr marL="990600" lvl="1" indent="-360363" eaLnBrk="0" hangingPunct="0">
              <a:buFont typeface="Wingdings" pitchFamily="2" charset="2"/>
              <a:buChar char="§"/>
            </a:pPr>
            <a:r>
              <a:rPr lang="uk-UA" dirty="0"/>
              <a:t>приниження учасників</a:t>
            </a:r>
          </a:p>
          <a:p>
            <a:pPr marL="990600" lvl="1" indent="-360363" eaLnBrk="0" hangingPunct="0">
              <a:buFont typeface="Wingdings" pitchFamily="2" charset="2"/>
              <a:buChar char="§"/>
            </a:pPr>
            <a:r>
              <a:rPr lang="uk-UA" dirty="0"/>
              <a:t>нецензурні вислови</a:t>
            </a:r>
          </a:p>
        </p:txBody>
      </p:sp>
      <p:pic>
        <p:nvPicPr>
          <p:cNvPr id="246789" name="Picture 5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203825" y="1030288"/>
            <a:ext cx="3348038" cy="37163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6790" name="Text Box 6"/>
          <p:cNvSpPr txBox="1">
            <a:spLocks noChangeArrowheads="1"/>
          </p:cNvSpPr>
          <p:nvPr/>
        </p:nvSpPr>
        <p:spPr bwMode="auto">
          <a:xfrm>
            <a:off x="474663" y="5072063"/>
            <a:ext cx="8027987" cy="1520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b="1">
                <a:solidFill>
                  <a:schemeClr val="accent2"/>
                </a:solidFill>
              </a:rPr>
              <a:t>FAQ</a:t>
            </a:r>
            <a:r>
              <a:rPr lang="ru-RU" b="1">
                <a:solidFill>
                  <a:schemeClr val="accent2"/>
                </a:solidFill>
              </a:rPr>
              <a:t> (</a:t>
            </a:r>
            <a:r>
              <a:rPr lang="en-US" b="1" i="1">
                <a:solidFill>
                  <a:schemeClr val="accent2"/>
                </a:solidFill>
              </a:rPr>
              <a:t>Frequently Asked Questions</a:t>
            </a:r>
            <a:r>
              <a:rPr lang="ru-RU" b="1">
                <a:solidFill>
                  <a:schemeClr val="accent2"/>
                </a:solidFill>
              </a:rPr>
              <a:t>)</a:t>
            </a:r>
            <a:endParaRPr lang="en-US" b="1">
              <a:solidFill>
                <a:schemeClr val="accent2"/>
              </a:solidFill>
            </a:endParaRPr>
          </a:p>
          <a:p>
            <a:pPr marL="450850" indent="-450850" eaLnBrk="0" hangingPunct="0">
              <a:buFont typeface="Wingdings" pitchFamily="2" charset="2"/>
              <a:buNone/>
            </a:pPr>
            <a:r>
              <a:rPr lang="ru-RU" b="1">
                <a:solidFill>
                  <a:schemeClr val="accent2"/>
                </a:solidFill>
              </a:rPr>
              <a:t>ЧаВо (</a:t>
            </a:r>
            <a:r>
              <a:rPr lang="uk-UA" b="1" i="1">
                <a:solidFill>
                  <a:schemeClr val="accent2"/>
                </a:solidFill>
              </a:rPr>
              <a:t>Часті запитання</a:t>
            </a:r>
            <a:r>
              <a:rPr lang="ru-RU" b="1">
                <a:solidFill>
                  <a:schemeClr val="accent2"/>
                </a:solidFill>
              </a:rPr>
              <a:t>)</a:t>
            </a:r>
            <a:r>
              <a:rPr lang="ru-RU"/>
              <a:t> – </a:t>
            </a:r>
            <a:r>
              <a:rPr lang="uk-UA"/>
              <a:t>список найбільш частих запитань новачків і відповіді на них</a:t>
            </a:r>
            <a:r>
              <a:rPr lang="ru-RU"/>
              <a:t>.</a:t>
            </a:r>
          </a:p>
          <a:p>
            <a:pPr marL="450850" indent="-4508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ru-RU" b="1">
                <a:solidFill>
                  <a:schemeClr val="accent2"/>
                </a:solidFill>
              </a:rPr>
              <a:t>Тред (</a:t>
            </a:r>
            <a:r>
              <a:rPr lang="uk-UA" b="1">
                <a:solidFill>
                  <a:schemeClr val="accent2"/>
                </a:solidFill>
              </a:rPr>
              <a:t>нитка</a:t>
            </a:r>
            <a:r>
              <a:rPr lang="ru-RU" b="1">
                <a:solidFill>
                  <a:schemeClr val="accent2"/>
                </a:solidFill>
              </a:rPr>
              <a:t>, </a:t>
            </a:r>
            <a:r>
              <a:rPr lang="en-US" b="1" i="1">
                <a:solidFill>
                  <a:schemeClr val="accent2"/>
                </a:solidFill>
              </a:rPr>
              <a:t>thread</a:t>
            </a:r>
            <a:r>
              <a:rPr lang="ru-RU" b="1">
                <a:solidFill>
                  <a:schemeClr val="accent2"/>
                </a:solidFill>
              </a:rPr>
              <a:t>)</a:t>
            </a:r>
            <a:r>
              <a:rPr lang="en-US" b="1">
                <a:solidFill>
                  <a:schemeClr val="accent2"/>
                </a:solidFill>
              </a:rPr>
              <a:t> </a:t>
            </a:r>
            <a:r>
              <a:rPr lang="uk-UA"/>
              <a:t>ланцюжок зв’язаних повідомлень, який містить запитання, відповідь на нього і коментарі</a:t>
            </a:r>
            <a:r>
              <a:rPr lang="ru-RU"/>
              <a:t>.</a:t>
            </a:r>
            <a:endParaRPr lang="ru-RU" b="1">
              <a:solidFill>
                <a:schemeClr val="accent2"/>
              </a:solidFill>
            </a:endParaRPr>
          </a:p>
        </p:txBody>
      </p:sp>
      <p:sp>
        <p:nvSpPr>
          <p:cNvPr id="246791" name="AutoShape 7"/>
          <p:cNvSpPr>
            <a:spLocks noChangeArrowheads="1"/>
          </p:cNvSpPr>
          <p:nvPr/>
        </p:nvSpPr>
        <p:spPr bwMode="auto">
          <a:xfrm>
            <a:off x="5106988" y="869950"/>
            <a:ext cx="1238250" cy="388938"/>
          </a:xfrm>
          <a:prstGeom prst="wedgeRoundRectCallout">
            <a:avLst>
              <a:gd name="adj1" fmla="val -514"/>
              <a:gd name="adj2" fmla="val 184287"/>
              <a:gd name="adj3" fmla="val 16667"/>
            </a:avLst>
          </a:prstGeom>
          <a:solidFill>
            <a:srgbClr val="FFFFC1"/>
          </a:solidFill>
          <a:ln w="12700">
            <a:noFill/>
            <a:miter lim="800000"/>
            <a:headEnd/>
            <a:tailEnd type="none" w="lg" len="lg"/>
          </a:ln>
          <a:effectLst>
            <a:outerShdw dist="40161" dir="4293903" algn="ctr" rotWithShape="0">
              <a:schemeClr val="bg2">
                <a:alpha val="50000"/>
              </a:schemeClr>
            </a:outerShdw>
          </a:effectLst>
        </p:spPr>
        <p:txBody>
          <a:bodyPr lIns="54000" rIns="18000">
            <a:spAutoFit/>
          </a:bodyPr>
          <a:lstStyle/>
          <a:p>
            <a:pPr algn="ctr">
              <a:defRPr/>
            </a:pPr>
            <a:r>
              <a:rPr lang="uk-UA"/>
              <a:t>аватар</a:t>
            </a:r>
          </a:p>
        </p:txBody>
      </p:sp>
      <p:sp>
        <p:nvSpPr>
          <p:cNvPr id="246792" name="AutoShape 8"/>
          <p:cNvSpPr>
            <a:spLocks noChangeArrowheads="1"/>
          </p:cNvSpPr>
          <p:nvPr/>
        </p:nvSpPr>
        <p:spPr bwMode="auto">
          <a:xfrm>
            <a:off x="6831013" y="860425"/>
            <a:ext cx="2057400" cy="388938"/>
          </a:xfrm>
          <a:prstGeom prst="wedgeRoundRectCallout">
            <a:avLst>
              <a:gd name="adj1" fmla="val -83486"/>
              <a:gd name="adj2" fmla="val 189157"/>
              <a:gd name="adj3" fmla="val 16667"/>
            </a:avLst>
          </a:prstGeom>
          <a:solidFill>
            <a:srgbClr val="FFFFC1"/>
          </a:solidFill>
          <a:ln w="12700">
            <a:noFill/>
            <a:miter lim="800000"/>
            <a:headEnd/>
            <a:tailEnd type="none" w="lg" len="lg"/>
          </a:ln>
          <a:effectLst>
            <a:outerShdw dist="40161" dir="4293903" algn="ctr" rotWithShape="0">
              <a:schemeClr val="bg2">
                <a:alpha val="50000"/>
              </a:schemeClr>
            </a:outerShdw>
          </a:effectLst>
        </p:spPr>
        <p:txBody>
          <a:bodyPr lIns="54000" rIns="18000">
            <a:spAutoFit/>
          </a:bodyPr>
          <a:lstStyle/>
          <a:p>
            <a:pPr algn="ctr">
              <a:defRPr/>
            </a:pPr>
            <a:r>
              <a:rPr lang="uk-UA"/>
              <a:t>нік (псевдонім)</a:t>
            </a:r>
          </a:p>
        </p:txBody>
      </p:sp>
      <p:sp>
        <p:nvSpPr>
          <p:cNvPr id="246793" name="AutoShape 9"/>
          <p:cNvSpPr>
            <a:spLocks noChangeArrowheads="1"/>
          </p:cNvSpPr>
          <p:nvPr/>
        </p:nvSpPr>
        <p:spPr bwMode="auto">
          <a:xfrm>
            <a:off x="6473825" y="2520950"/>
            <a:ext cx="2057400" cy="388938"/>
          </a:xfrm>
          <a:prstGeom prst="wedgeRoundRectCallout">
            <a:avLst>
              <a:gd name="adj1" fmla="val -68829"/>
              <a:gd name="adj2" fmla="val 254491"/>
              <a:gd name="adj3" fmla="val 16667"/>
            </a:avLst>
          </a:prstGeom>
          <a:solidFill>
            <a:srgbClr val="FFFFC1"/>
          </a:solidFill>
          <a:ln w="12700">
            <a:noFill/>
            <a:miter lim="800000"/>
            <a:headEnd/>
            <a:tailEnd type="none" w="lg" len="lg"/>
          </a:ln>
          <a:effectLst>
            <a:outerShdw dist="40161" dir="4293903" algn="ctr" rotWithShape="0">
              <a:schemeClr val="bg2">
                <a:alpha val="50000"/>
              </a:schemeClr>
            </a:outerShdw>
          </a:effectLst>
        </p:spPr>
        <p:txBody>
          <a:bodyPr lIns="54000" rIns="18000">
            <a:spAutoFit/>
          </a:bodyPr>
          <a:lstStyle/>
          <a:p>
            <a:pPr algn="ctr">
              <a:defRPr/>
            </a:pPr>
            <a:r>
              <a:rPr lang="uk-UA"/>
              <a:t>цитата</a:t>
            </a:r>
          </a:p>
        </p:txBody>
      </p:sp>
      <p:sp>
        <p:nvSpPr>
          <p:cNvPr id="246794" name="Rectangle 10"/>
          <p:cNvSpPr>
            <a:spLocks noChangeArrowheads="1"/>
          </p:cNvSpPr>
          <p:nvPr/>
        </p:nvSpPr>
        <p:spPr bwMode="auto">
          <a:xfrm>
            <a:off x="484188" y="4395788"/>
            <a:ext cx="5259387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ru-RU" b="1" dirty="0">
                <a:solidFill>
                  <a:schemeClr val="accent2"/>
                </a:solidFill>
              </a:rPr>
              <a:t>Ник</a:t>
            </a:r>
            <a:r>
              <a:rPr lang="ru-RU" dirty="0"/>
              <a:t> (англ. </a:t>
            </a:r>
            <a:r>
              <a:rPr lang="en-US" i="1" dirty="0"/>
              <a:t>nickname</a:t>
            </a:r>
            <a:r>
              <a:rPr lang="ru-RU" dirty="0"/>
              <a:t>)</a:t>
            </a:r>
            <a:r>
              <a:rPr lang="en-US" dirty="0"/>
              <a:t> – </a:t>
            </a:r>
            <a:r>
              <a:rPr lang="uk-UA" dirty="0"/>
              <a:t>прозвище, </a:t>
            </a:r>
            <a:br>
              <a:rPr lang="uk-UA" dirty="0"/>
            </a:br>
            <a:r>
              <a:rPr lang="uk-UA" dirty="0"/>
              <a:t>                                 псевдонім</a:t>
            </a:r>
            <a:r>
              <a:rPr lang="ru-RU" dirty="0"/>
              <a:t>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678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678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678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678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4678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2" dur="500"/>
                                        <p:tgtEl>
                                          <p:spTgt spid="246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7" dur="500"/>
                                        <p:tgtEl>
                                          <p:spTgt spid="246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46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46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46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7" dur="500"/>
                                        <p:tgtEl>
                                          <p:spTgt spid="24679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0" dur="500"/>
                                        <p:tgtEl>
                                          <p:spTgt spid="24679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67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5" dur="500"/>
                                        <p:tgtEl>
                                          <p:spTgt spid="24679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6788" grpId="0" build="p" bldLvl="2" autoUpdateAnimBg="0"/>
      <p:bldP spid="246790" grpId="0" build="p" bldLvl="2" autoUpdateAnimBg="0"/>
      <p:bldP spid="246791" grpId="0" animBg="1"/>
      <p:bldP spid="246792" grpId="0" animBg="1"/>
      <p:bldP spid="246793" grpId="0" animBg="1"/>
      <p:bldP spid="24679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1507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Пошукові системи</a:t>
            </a:r>
          </a:p>
        </p:txBody>
      </p:sp>
      <p:sp>
        <p:nvSpPr>
          <p:cNvPr id="250884" name="Text Box 4"/>
          <p:cNvSpPr txBox="1">
            <a:spLocks noChangeArrowheads="1"/>
          </p:cNvSpPr>
          <p:nvPr/>
        </p:nvSpPr>
        <p:spPr bwMode="auto">
          <a:xfrm>
            <a:off x="401638" y="936625"/>
            <a:ext cx="8482012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>
                <a:solidFill>
                  <a:schemeClr val="accent2"/>
                </a:solidFill>
              </a:rPr>
              <a:t>Індекси</a:t>
            </a:r>
            <a:r>
              <a:rPr lang="uk-UA" sz="2400" b="1"/>
              <a:t> – </a:t>
            </a:r>
            <a:r>
              <a:rPr lang="uk-UA" sz="2400"/>
              <a:t>програми-роботи, які постійно проводять обслідування Інтернету і заповнюють бази даних.</a:t>
            </a:r>
            <a:endParaRPr lang="uk-UA" sz="2200"/>
          </a:p>
        </p:txBody>
      </p:sp>
      <p:sp>
        <p:nvSpPr>
          <p:cNvPr id="250885" name="Text Box 5"/>
          <p:cNvSpPr txBox="1">
            <a:spLocks noChangeArrowheads="1"/>
          </p:cNvSpPr>
          <p:nvPr/>
        </p:nvSpPr>
        <p:spPr bwMode="auto">
          <a:xfrm>
            <a:off x="454025" y="3394075"/>
            <a:ext cx="8482013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>
                <a:solidFill>
                  <a:schemeClr val="accent2"/>
                </a:solidFill>
              </a:rPr>
              <a:t>Каталоги </a:t>
            </a:r>
            <a:r>
              <a:rPr lang="uk-UA" sz="2400"/>
              <a:t>– бази даних, які заповнюються вручну людьми-експертами (гідами).</a:t>
            </a:r>
            <a:endParaRPr lang="uk-UA" sz="2200"/>
          </a:p>
        </p:txBody>
      </p:sp>
      <p:grpSp>
        <p:nvGrpSpPr>
          <p:cNvPr id="2" name="Group 6"/>
          <p:cNvGrpSpPr>
            <a:grpSpLocks noChangeAspect="1"/>
          </p:cNvGrpSpPr>
          <p:nvPr/>
        </p:nvGrpSpPr>
        <p:grpSpPr bwMode="auto">
          <a:xfrm>
            <a:off x="838200" y="1771650"/>
            <a:ext cx="385763" cy="385763"/>
            <a:chOff x="2816" y="2458"/>
            <a:chExt cx="1728" cy="1728"/>
          </a:xfrm>
        </p:grpSpPr>
        <p:sp>
          <p:nvSpPr>
            <p:cNvPr id="21530" name="Oval 7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3" name="Group 8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1533" name="Rectangle 9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34" name="Rectangle 10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532" name="Freeform 11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0892" name="Rectangle 12"/>
          <p:cNvSpPr>
            <a:spLocks noChangeArrowheads="1"/>
          </p:cNvSpPr>
          <p:nvPr/>
        </p:nvSpPr>
        <p:spPr bwMode="auto">
          <a:xfrm>
            <a:off x="1309688" y="1817688"/>
            <a:ext cx="4054475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uk-UA" sz="2000"/>
              <a:t>видають багато посилань</a:t>
            </a:r>
          </a:p>
        </p:txBody>
      </p:sp>
      <p:grpSp>
        <p:nvGrpSpPr>
          <p:cNvPr id="4" name="Group 13"/>
          <p:cNvGrpSpPr>
            <a:grpSpLocks noChangeAspect="1"/>
          </p:cNvGrpSpPr>
          <p:nvPr/>
        </p:nvGrpSpPr>
        <p:grpSpPr bwMode="auto">
          <a:xfrm>
            <a:off x="830263" y="2271713"/>
            <a:ext cx="395287" cy="395287"/>
            <a:chOff x="552" y="2523"/>
            <a:chExt cx="1728" cy="1728"/>
          </a:xfrm>
        </p:grpSpPr>
        <p:sp>
          <p:nvSpPr>
            <p:cNvPr id="21528" name="Oval 14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9" name="Rectangle 15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0897" name="Rectangle 17"/>
          <p:cNvSpPr>
            <a:spLocks noChangeArrowheads="1"/>
          </p:cNvSpPr>
          <p:nvPr/>
        </p:nvSpPr>
        <p:spPr bwMode="auto">
          <a:xfrm>
            <a:off x="1298575" y="2293938"/>
            <a:ext cx="6929438" cy="576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>
              <a:buFontTx/>
              <a:buAutoNum type="arabicParenR"/>
            </a:pPr>
            <a:r>
              <a:rPr lang="uk-UA" sz="2000"/>
              <a:t>деякі посилання не відповідають темі</a:t>
            </a:r>
          </a:p>
          <a:p>
            <a:pPr marL="342900" indent="-342900">
              <a:buFontTx/>
              <a:buAutoNum type="arabicParenR"/>
            </a:pPr>
            <a:r>
              <a:rPr lang="uk-UA" sz="2000"/>
              <a:t>складно відібрати потрібне</a:t>
            </a:r>
          </a:p>
        </p:txBody>
      </p:sp>
      <p:grpSp>
        <p:nvGrpSpPr>
          <p:cNvPr id="5" name="Group 18"/>
          <p:cNvGrpSpPr>
            <a:grpSpLocks noChangeAspect="1"/>
          </p:cNvGrpSpPr>
          <p:nvPr/>
        </p:nvGrpSpPr>
        <p:grpSpPr bwMode="auto">
          <a:xfrm>
            <a:off x="866775" y="4298950"/>
            <a:ext cx="385763" cy="385763"/>
            <a:chOff x="2816" y="2458"/>
            <a:chExt cx="1728" cy="1728"/>
          </a:xfrm>
        </p:grpSpPr>
        <p:sp>
          <p:nvSpPr>
            <p:cNvPr id="21523" name="Oval 19"/>
            <p:cNvSpPr>
              <a:spLocks noChangeAspect="1" noChangeArrowheads="1"/>
            </p:cNvSpPr>
            <p:nvPr/>
          </p:nvSpPr>
          <p:spPr bwMode="auto">
            <a:xfrm>
              <a:off x="2816" y="2458"/>
              <a:ext cx="1728" cy="1728"/>
            </a:xfrm>
            <a:prstGeom prst="ellipse">
              <a:avLst/>
            </a:prstGeom>
            <a:solidFill>
              <a:srgbClr val="00FF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6" name="Group 20"/>
            <p:cNvGrpSpPr>
              <a:grpSpLocks noChangeAspect="1"/>
            </p:cNvGrpSpPr>
            <p:nvPr/>
          </p:nvGrpSpPr>
          <p:grpSpPr bwMode="auto">
            <a:xfrm>
              <a:off x="3051" y="2667"/>
              <a:ext cx="1299" cy="1299"/>
              <a:chOff x="3051" y="2667"/>
              <a:chExt cx="1299" cy="1299"/>
            </a:xfrm>
          </p:grpSpPr>
          <p:sp>
            <p:nvSpPr>
              <p:cNvPr id="21526" name="Rectangle 21"/>
              <p:cNvSpPr>
                <a:spLocks noChangeAspect="1" noChangeArrowheads="1"/>
              </p:cNvSpPr>
              <p:nvPr/>
            </p:nvSpPr>
            <p:spPr bwMode="auto">
              <a:xfrm>
                <a:off x="3051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21527" name="Rectangle 22"/>
              <p:cNvSpPr>
                <a:spLocks noChangeAspect="1" noChangeArrowheads="1"/>
              </p:cNvSpPr>
              <p:nvPr/>
            </p:nvSpPr>
            <p:spPr bwMode="auto">
              <a:xfrm rot="-5400000">
                <a:off x="3057" y="3105"/>
                <a:ext cx="1299" cy="423"/>
              </a:xfrm>
              <a:prstGeom prst="rect">
                <a:avLst/>
              </a:prstGeom>
              <a:solidFill>
                <a:schemeClr val="bg1"/>
              </a:solidFill>
              <a:ln w="9525">
                <a:noFill/>
                <a:miter lim="800000"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</p:grpSp>
        <p:sp>
          <p:nvSpPr>
            <p:cNvPr id="21525" name="Freeform 23"/>
            <p:cNvSpPr>
              <a:spLocks noChangeAspect="1"/>
            </p:cNvSpPr>
            <p:nvPr/>
          </p:nvSpPr>
          <p:spPr bwMode="auto">
            <a:xfrm>
              <a:off x="3048" y="2664"/>
              <a:ext cx="1302" cy="1299"/>
            </a:xfrm>
            <a:custGeom>
              <a:avLst/>
              <a:gdLst>
                <a:gd name="T0" fmla="*/ 3 w 1302"/>
                <a:gd name="T1" fmla="*/ 438 h 1299"/>
                <a:gd name="T2" fmla="*/ 444 w 1302"/>
                <a:gd name="T3" fmla="*/ 438 h 1299"/>
                <a:gd name="T4" fmla="*/ 444 w 1302"/>
                <a:gd name="T5" fmla="*/ 0 h 1299"/>
                <a:gd name="T6" fmla="*/ 870 w 1302"/>
                <a:gd name="T7" fmla="*/ 0 h 1299"/>
                <a:gd name="T8" fmla="*/ 870 w 1302"/>
                <a:gd name="T9" fmla="*/ 441 h 1299"/>
                <a:gd name="T10" fmla="*/ 1302 w 1302"/>
                <a:gd name="T11" fmla="*/ 441 h 1299"/>
                <a:gd name="T12" fmla="*/ 1302 w 1302"/>
                <a:gd name="T13" fmla="*/ 864 h 1299"/>
                <a:gd name="T14" fmla="*/ 870 w 1302"/>
                <a:gd name="T15" fmla="*/ 864 h 1299"/>
                <a:gd name="T16" fmla="*/ 870 w 1302"/>
                <a:gd name="T17" fmla="*/ 1299 h 1299"/>
                <a:gd name="T18" fmla="*/ 447 w 1302"/>
                <a:gd name="T19" fmla="*/ 1299 h 1299"/>
                <a:gd name="T20" fmla="*/ 447 w 1302"/>
                <a:gd name="T21" fmla="*/ 867 h 1299"/>
                <a:gd name="T22" fmla="*/ 0 w 1302"/>
                <a:gd name="T23" fmla="*/ 867 h 1299"/>
                <a:gd name="T24" fmla="*/ 3 w 1302"/>
                <a:gd name="T25" fmla="*/ 438 h 1299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w 1302"/>
                <a:gd name="T40" fmla="*/ 0 h 1299"/>
                <a:gd name="T41" fmla="*/ 1302 w 1302"/>
                <a:gd name="T42" fmla="*/ 1299 h 1299"/>
              </a:gdLst>
              <a:ahLst/>
              <a:cxnLst>
                <a:cxn ang="T26">
                  <a:pos x="T0" y="T1"/>
                </a:cxn>
                <a:cxn ang="T27">
                  <a:pos x="T2" y="T3"/>
                </a:cxn>
                <a:cxn ang="T28">
                  <a:pos x="T4" y="T5"/>
                </a:cxn>
                <a:cxn ang="T29">
                  <a:pos x="T6" y="T7"/>
                </a:cxn>
                <a:cxn ang="T30">
                  <a:pos x="T8" y="T9"/>
                </a:cxn>
                <a:cxn ang="T31">
                  <a:pos x="T10" y="T11"/>
                </a:cxn>
                <a:cxn ang="T32">
                  <a:pos x="T12" y="T13"/>
                </a:cxn>
                <a:cxn ang="T33">
                  <a:pos x="T14" y="T15"/>
                </a:cxn>
                <a:cxn ang="T34">
                  <a:pos x="T16" y="T17"/>
                </a:cxn>
                <a:cxn ang="T35">
                  <a:pos x="T18" y="T19"/>
                </a:cxn>
                <a:cxn ang="T36">
                  <a:pos x="T20" y="T21"/>
                </a:cxn>
                <a:cxn ang="T37">
                  <a:pos x="T22" y="T23"/>
                </a:cxn>
                <a:cxn ang="T38">
                  <a:pos x="T24" y="T25"/>
                </a:cxn>
              </a:cxnLst>
              <a:rect l="T39" t="T40" r="T41" b="T42"/>
              <a:pathLst>
                <a:path w="1302" h="1299">
                  <a:moveTo>
                    <a:pt x="3" y="438"/>
                  </a:moveTo>
                  <a:lnTo>
                    <a:pt x="444" y="438"/>
                  </a:lnTo>
                  <a:lnTo>
                    <a:pt x="444" y="0"/>
                  </a:lnTo>
                  <a:lnTo>
                    <a:pt x="870" y="0"/>
                  </a:lnTo>
                  <a:lnTo>
                    <a:pt x="870" y="441"/>
                  </a:lnTo>
                  <a:lnTo>
                    <a:pt x="1302" y="441"/>
                  </a:lnTo>
                  <a:lnTo>
                    <a:pt x="1302" y="864"/>
                  </a:lnTo>
                  <a:lnTo>
                    <a:pt x="870" y="864"/>
                  </a:lnTo>
                  <a:lnTo>
                    <a:pt x="870" y="1299"/>
                  </a:lnTo>
                  <a:lnTo>
                    <a:pt x="447" y="1299"/>
                  </a:lnTo>
                  <a:lnTo>
                    <a:pt x="447" y="867"/>
                  </a:lnTo>
                  <a:lnTo>
                    <a:pt x="0" y="867"/>
                  </a:lnTo>
                  <a:lnTo>
                    <a:pt x="3" y="438"/>
                  </a:lnTo>
                  <a:close/>
                </a:path>
              </a:pathLst>
            </a:cu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250904" name="Rectangle 24"/>
          <p:cNvSpPr>
            <a:spLocks noChangeArrowheads="1"/>
          </p:cNvSpPr>
          <p:nvPr/>
        </p:nvSpPr>
        <p:spPr bwMode="auto">
          <a:xfrm>
            <a:off x="1338263" y="4279900"/>
            <a:ext cx="53752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uk-UA" sz="2000"/>
              <a:t>посилання відповідають рубрикам каталогу</a:t>
            </a:r>
          </a:p>
        </p:txBody>
      </p:sp>
      <p:grpSp>
        <p:nvGrpSpPr>
          <p:cNvPr id="7" name="Group 25"/>
          <p:cNvGrpSpPr>
            <a:grpSpLocks noChangeAspect="1"/>
          </p:cNvGrpSpPr>
          <p:nvPr/>
        </p:nvGrpSpPr>
        <p:grpSpPr bwMode="auto">
          <a:xfrm>
            <a:off x="868363" y="4762500"/>
            <a:ext cx="395287" cy="395288"/>
            <a:chOff x="552" y="2523"/>
            <a:chExt cx="1728" cy="1728"/>
          </a:xfrm>
        </p:grpSpPr>
        <p:sp>
          <p:nvSpPr>
            <p:cNvPr id="21521" name="Oval 26"/>
            <p:cNvSpPr>
              <a:spLocks noChangeAspect="1" noChangeArrowheads="1"/>
            </p:cNvSpPr>
            <p:nvPr/>
          </p:nvSpPr>
          <p:spPr bwMode="auto">
            <a:xfrm>
              <a:off x="552" y="2523"/>
              <a:ext cx="1728" cy="17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1522" name="Rectangle 27"/>
            <p:cNvSpPr>
              <a:spLocks noChangeAspect="1" noChangeArrowheads="1"/>
            </p:cNvSpPr>
            <p:nvPr/>
          </p:nvSpPr>
          <p:spPr bwMode="auto">
            <a:xfrm>
              <a:off x="774" y="3183"/>
              <a:ext cx="1299" cy="423"/>
            </a:xfrm>
            <a:prstGeom prst="rect">
              <a:avLst/>
            </a:prstGeom>
            <a:solidFill>
              <a:schemeClr val="bg1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250908" name="Rectangle 28"/>
          <p:cNvSpPr>
            <a:spLocks noChangeArrowheads="1"/>
          </p:cNvSpPr>
          <p:nvPr/>
        </p:nvSpPr>
        <p:spPr bwMode="auto">
          <a:xfrm>
            <a:off x="1355725" y="4783138"/>
            <a:ext cx="6929438" cy="322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pPr marL="342900" indent="-342900"/>
            <a:r>
              <a:rPr lang="uk-UA" sz="2000"/>
              <a:t>менша кількість посилань</a:t>
            </a:r>
          </a:p>
        </p:txBody>
      </p:sp>
      <p:sp>
        <p:nvSpPr>
          <p:cNvPr id="250909" name="Rectangle 29"/>
          <p:cNvSpPr>
            <a:spLocks noChangeArrowheads="1"/>
          </p:cNvSpPr>
          <p:nvPr/>
        </p:nvSpPr>
        <p:spPr bwMode="auto">
          <a:xfrm>
            <a:off x="1073150" y="2878138"/>
            <a:ext cx="7642225" cy="457200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>
                <a:hlinkClick r:id="rId3"/>
              </a:rPr>
              <a:t>www.google.com</a:t>
            </a:r>
            <a:r>
              <a:rPr lang="en-US" sz="2400" b="1"/>
              <a:t>, </a:t>
            </a:r>
            <a:r>
              <a:rPr lang="en-US" sz="2400" b="1">
                <a:hlinkClick r:id="rId4"/>
              </a:rPr>
              <a:t>www.yandex.ru</a:t>
            </a:r>
            <a:r>
              <a:rPr lang="en-US" sz="2400" b="1"/>
              <a:t>, </a:t>
            </a:r>
            <a:r>
              <a:rPr lang="en-US" sz="2400" b="1">
                <a:hlinkClick r:id="rId5"/>
              </a:rPr>
              <a:t>www.rambler.ru</a:t>
            </a:r>
            <a:r>
              <a:rPr lang="en-US" sz="2400" b="1"/>
              <a:t> </a:t>
            </a:r>
            <a:endParaRPr lang="ru-RU" sz="2400" b="1"/>
          </a:p>
        </p:txBody>
      </p:sp>
      <p:sp>
        <p:nvSpPr>
          <p:cNvPr id="250910" name="Rectangle 30"/>
          <p:cNvSpPr>
            <a:spLocks noChangeArrowheads="1"/>
          </p:cNvSpPr>
          <p:nvPr/>
        </p:nvSpPr>
        <p:spPr bwMode="auto">
          <a:xfrm>
            <a:off x="1016000" y="5180013"/>
            <a:ext cx="7115175" cy="822325"/>
          </a:xfrm>
          <a:prstGeom prst="rect">
            <a:avLst/>
          </a:prstGeom>
          <a:noFill/>
          <a:ln w="12700">
            <a:noFill/>
            <a:miter lim="800000"/>
            <a:headEnd/>
            <a:tailEnd type="none" w="lg" len="lg"/>
          </a:ln>
        </p:spPr>
        <p:txBody>
          <a:bodyPr wrap="none">
            <a:spAutoFit/>
          </a:bodyPr>
          <a:lstStyle/>
          <a:p>
            <a:r>
              <a:rPr lang="en-US" sz="2400" b="1">
                <a:hlinkClick r:id="rId6"/>
              </a:rPr>
              <a:t>www.yahoo.com</a:t>
            </a:r>
            <a:r>
              <a:rPr lang="en-US" sz="2400" b="1"/>
              <a:t>, </a:t>
            </a:r>
            <a:r>
              <a:rPr lang="en-US" sz="2400" b="1">
                <a:hlinkClick r:id="rId3"/>
              </a:rPr>
              <a:t>www.google.com</a:t>
            </a:r>
            <a:r>
              <a:rPr lang="ru-RU" sz="2400" b="1"/>
              <a:t>,</a:t>
            </a:r>
            <a:r>
              <a:rPr lang="en-US" sz="2400" b="1"/>
              <a:t> </a:t>
            </a:r>
            <a:r>
              <a:rPr lang="en-US" sz="2400" b="1">
                <a:hlinkClick r:id="rId7"/>
              </a:rPr>
              <a:t>list.mail.ru</a:t>
            </a:r>
            <a:r>
              <a:rPr lang="en-US" sz="2400" b="1"/>
              <a:t>, </a:t>
            </a:r>
            <a:r>
              <a:rPr lang="ru-RU" sz="2400" b="1"/>
              <a:t/>
            </a:r>
            <a:br>
              <a:rPr lang="ru-RU" sz="2400" b="1"/>
            </a:br>
            <a:r>
              <a:rPr lang="en-US" sz="2400" b="1">
                <a:hlinkClick r:id="rId4"/>
              </a:rPr>
              <a:t>www.yandex.ru</a:t>
            </a:r>
            <a:r>
              <a:rPr lang="en-US" sz="2400" b="1"/>
              <a:t> </a:t>
            </a:r>
            <a:endParaRPr lang="ru-RU" sz="2400" b="1"/>
          </a:p>
        </p:txBody>
      </p:sp>
      <p:sp>
        <p:nvSpPr>
          <p:cNvPr id="250911" name="Text Box 31"/>
          <p:cNvSpPr txBox="1">
            <a:spLocks noChangeArrowheads="1"/>
          </p:cNvSpPr>
          <p:nvPr/>
        </p:nvSpPr>
        <p:spPr bwMode="auto">
          <a:xfrm>
            <a:off x="527050" y="6045200"/>
            <a:ext cx="66722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>
                <a:solidFill>
                  <a:schemeClr val="accent2"/>
                </a:solidFill>
              </a:rPr>
              <a:t>Гібридні системи </a:t>
            </a:r>
            <a:r>
              <a:rPr lang="uk-UA" sz="2400"/>
              <a:t>– індекс + каталог.</a:t>
            </a:r>
            <a:endParaRPr lang="uk-UA" sz="220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088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250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3" dur="500"/>
                                        <p:tgtEl>
                                          <p:spTgt spid="2508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8" dur="500"/>
                                        <p:tgtEl>
                                          <p:spTgt spid="2509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088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8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1" dur="500"/>
                                        <p:tgtEl>
                                          <p:spTgt spid="2509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9" dur="500"/>
                                        <p:tgtEl>
                                          <p:spTgt spid="2509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509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9" dur="500"/>
                                        <p:tgtEl>
                                          <p:spTgt spid="2509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0884" grpId="0" build="p" autoUpdateAnimBg="0"/>
      <p:bldP spid="250885" grpId="0" build="p" autoUpdateAnimBg="0"/>
      <p:bldP spid="250892" grpId="0"/>
      <p:bldP spid="250897" grpId="0"/>
      <p:bldP spid="250904" grpId="0"/>
      <p:bldP spid="250908" grpId="0"/>
      <p:bldP spid="250909" grpId="0"/>
      <p:bldP spid="250910" grpId="0"/>
      <p:bldP spid="250911" grpId="0" build="p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2531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Спілкування в реальному часі</a:t>
            </a:r>
            <a:r>
              <a:rPr lang="ru-RU" sz="3000" b="1"/>
              <a:t> (</a:t>
            </a:r>
            <a:r>
              <a:rPr lang="en-US" sz="3000" b="1" i="1"/>
              <a:t>online</a:t>
            </a:r>
            <a:r>
              <a:rPr lang="ru-RU" sz="3000" b="1"/>
              <a:t>)</a:t>
            </a:r>
          </a:p>
        </p:txBody>
      </p:sp>
      <p:sp>
        <p:nvSpPr>
          <p:cNvPr id="248836" name="Text Box 4"/>
          <p:cNvSpPr txBox="1">
            <a:spLocks noChangeArrowheads="1"/>
          </p:cNvSpPr>
          <p:nvPr/>
        </p:nvSpPr>
        <p:spPr bwMode="auto">
          <a:xfrm>
            <a:off x="401638" y="936625"/>
            <a:ext cx="8482012" cy="1960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uk-UA" sz="2400" b="1">
                <a:solidFill>
                  <a:schemeClr val="accent2"/>
                </a:solidFill>
              </a:rPr>
              <a:t>Чати</a:t>
            </a:r>
            <a:r>
              <a:rPr lang="uk-UA" sz="2400" b="1"/>
              <a:t> (англ. </a:t>
            </a:r>
            <a:r>
              <a:rPr lang="en-US" sz="2400" b="1" i="1"/>
              <a:t>chat</a:t>
            </a:r>
            <a:r>
              <a:rPr lang="uk-UA" sz="2400" b="1" i="1"/>
              <a:t> </a:t>
            </a:r>
            <a:r>
              <a:rPr lang="uk-UA" sz="2400" b="1"/>
              <a:t>– базікання) обмін текстовими повідомленнями в реальному часі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/>
              <a:t>Web-</a:t>
            </a:r>
            <a:r>
              <a:rPr lang="uk-UA" sz="2200"/>
              <a:t>чати</a:t>
            </a:r>
            <a:r>
              <a:rPr lang="ru-RU" sz="2200"/>
              <a:t> (на </a:t>
            </a:r>
            <a:r>
              <a:rPr lang="en-US" sz="2200"/>
              <a:t>Web</a:t>
            </a:r>
            <a:r>
              <a:rPr lang="uk-UA" sz="2200"/>
              <a:t>-сторінках</a:t>
            </a:r>
            <a:r>
              <a:rPr lang="en-US" sz="2200"/>
              <a:t>)</a:t>
            </a:r>
            <a:r>
              <a:rPr lang="ru-RU" sz="2200"/>
              <a:t>: </a:t>
            </a:r>
            <a:r>
              <a:rPr lang="uk-UA" sz="2200"/>
              <a:t>всі рівноправні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en-US" sz="2200"/>
              <a:t>IRC-</a:t>
            </a:r>
            <a:r>
              <a:rPr lang="uk-UA" sz="2200"/>
              <a:t>чати</a:t>
            </a:r>
            <a:r>
              <a:rPr lang="ru-RU" sz="2200"/>
              <a:t> (</a:t>
            </a:r>
            <a:r>
              <a:rPr lang="en-US" sz="2200" i="1"/>
              <a:t>Internet relay Chat, </a:t>
            </a:r>
            <a:r>
              <a:rPr lang="ru-RU" sz="2200"/>
              <a:t>1988) «</a:t>
            </a:r>
            <a:r>
              <a:rPr lang="uk-UA" sz="2200"/>
              <a:t>розмова» на каналах, всі оператори каналу з привілеями</a:t>
            </a:r>
          </a:p>
        </p:txBody>
      </p:sp>
      <p:pic>
        <p:nvPicPr>
          <p:cNvPr id="248840" name="Picture 8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43025" y="3063875"/>
            <a:ext cx="6615113" cy="3121025"/>
          </a:xfrm>
          <a:prstGeom prst="rect">
            <a:avLst/>
          </a:prstGeom>
          <a:noFill/>
          <a:effectLst>
            <a:outerShdw dist="107763" dir="2700000" algn="ctr" rotWithShape="0">
              <a:srgbClr val="808080">
                <a:alpha val="50000"/>
              </a:srgbClr>
            </a:outerShdw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4883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4883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4883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48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8836" grpId="0" build="p" autoUpdateAnimBg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3555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Спілкування в реальному часі</a:t>
            </a:r>
            <a:r>
              <a:rPr lang="ru-RU" sz="3000" b="1"/>
              <a:t> (</a:t>
            </a:r>
            <a:r>
              <a:rPr lang="en-US" sz="3000" b="1" i="1"/>
              <a:t>online</a:t>
            </a:r>
            <a:r>
              <a:rPr lang="ru-RU" sz="3000" b="1"/>
              <a:t>)</a:t>
            </a:r>
          </a:p>
        </p:txBody>
      </p:sp>
      <p:sp>
        <p:nvSpPr>
          <p:cNvPr id="265222" name="Text Box 6"/>
          <p:cNvSpPr txBox="1">
            <a:spLocks noChangeArrowheads="1"/>
          </p:cNvSpPr>
          <p:nvPr/>
        </p:nvSpPr>
        <p:spPr bwMode="auto">
          <a:xfrm>
            <a:off x="382588" y="936625"/>
            <a:ext cx="5861050" cy="3633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>
                <a:solidFill>
                  <a:schemeClr val="accent2"/>
                </a:solidFill>
              </a:rPr>
              <a:t>ICQ</a:t>
            </a:r>
            <a:r>
              <a:rPr lang="en-US" sz="2400" b="1"/>
              <a:t> </a:t>
            </a:r>
            <a:r>
              <a:rPr lang="ru-RU" sz="2400" b="1"/>
              <a:t>(англ. </a:t>
            </a:r>
            <a:r>
              <a:rPr lang="en-US" sz="2400" b="1" i="1"/>
              <a:t>I Seek You</a:t>
            </a:r>
            <a:r>
              <a:rPr lang="ru-RU" sz="2400" b="1"/>
              <a:t>),</a:t>
            </a:r>
            <a:r>
              <a:rPr lang="en-US" sz="2400" b="1" i="1"/>
              <a:t> </a:t>
            </a:r>
            <a:r>
              <a:rPr lang="ru-RU" sz="2400" b="1"/>
              <a:t>«</a:t>
            </a:r>
            <a:r>
              <a:rPr lang="uk-UA" sz="2400" b="1"/>
              <a:t>аська</a:t>
            </a:r>
            <a:r>
              <a:rPr lang="ru-RU" sz="2400" b="1"/>
              <a:t>», </a:t>
            </a:r>
            <a:r>
              <a:rPr lang="uk-UA" sz="2400" b="1"/>
              <a:t>Інтернет-пейджер.</a:t>
            </a:r>
          </a:p>
          <a:p>
            <a:pPr marL="450850" indent="-4508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uk-UA" sz="2000" b="1"/>
              <a:t>    </a:t>
            </a:r>
            <a:r>
              <a:rPr lang="uk-UA" sz="2200" b="1"/>
              <a:t>Реєстрація</a:t>
            </a:r>
            <a:r>
              <a:rPr lang="ru-RU" sz="2200" b="1"/>
              <a:t>: </a:t>
            </a:r>
            <a:r>
              <a:rPr lang="en-US" sz="2200" b="1">
                <a:solidFill>
                  <a:schemeClr val="accent2"/>
                </a:solidFill>
                <a:hlinkClick r:id="rId3"/>
              </a:rPr>
              <a:t>www.mirabilis.com</a:t>
            </a:r>
            <a:r>
              <a:rPr lang="ru-RU" sz="2200" b="1">
                <a:solidFill>
                  <a:schemeClr val="accent2"/>
                </a:solidFill>
              </a:rPr>
              <a:t>,</a:t>
            </a:r>
            <a:endParaRPr lang="en-US" sz="2200" b="1">
              <a:solidFill>
                <a:schemeClr val="accent2"/>
              </a:solidFill>
            </a:endParaRPr>
          </a:p>
          <a:p>
            <a:pPr marL="450850" indent="-4508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en-US" sz="2200" b="1">
                <a:solidFill>
                  <a:schemeClr val="accent2"/>
                </a:solidFill>
              </a:rPr>
              <a:t>    </a:t>
            </a:r>
            <a:r>
              <a:rPr lang="ru-RU" sz="2200" b="1"/>
              <a:t>номер 123456789</a:t>
            </a:r>
          </a:p>
          <a:p>
            <a:pPr marL="450850" indent="-450850"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uk-UA" sz="2400" b="1"/>
              <a:t>Можливості</a:t>
            </a:r>
            <a:r>
              <a:rPr lang="ru-RU" sz="2400" b="1"/>
              <a:t>: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200"/>
              <a:t>діалог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200"/>
              <a:t>обговорення в групі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r>
              <a:rPr lang="uk-UA" sz="2200"/>
              <a:t>обмін файлами</a:t>
            </a:r>
          </a:p>
          <a:p>
            <a:pPr marL="450850" indent="-450850"/>
            <a:r>
              <a:rPr lang="uk-UA" sz="2400" b="1"/>
              <a:t>Російська версія</a:t>
            </a:r>
            <a:r>
              <a:rPr lang="ru-RU" sz="2400" b="1">
                <a:solidFill>
                  <a:schemeClr val="accent2"/>
                </a:solidFill>
              </a:rPr>
              <a:t> </a:t>
            </a:r>
            <a:r>
              <a:rPr lang="en-US" sz="2400" b="1">
                <a:solidFill>
                  <a:schemeClr val="accent2"/>
                </a:solidFill>
                <a:hlinkClick r:id="rId4"/>
              </a:rPr>
              <a:t>icq.rambler.ru</a:t>
            </a:r>
            <a:r>
              <a:rPr lang="en-US" sz="2400" b="1">
                <a:solidFill>
                  <a:schemeClr val="accent2"/>
                </a:solidFill>
              </a:rPr>
              <a:t>   </a:t>
            </a:r>
            <a:endParaRPr lang="en-US" sz="2600"/>
          </a:p>
        </p:txBody>
      </p:sp>
      <p:pic>
        <p:nvPicPr>
          <p:cNvPr id="265225" name="Picture 9"/>
          <p:cNvPicPr>
            <a:picLocks noChangeAspect="1" noChangeArrowheads="1"/>
          </p:cNvPicPr>
          <p:nvPr/>
        </p:nvPicPr>
        <p:blipFill>
          <a:blip r:embed="rId5">
            <a:clrChange>
              <a:clrFrom>
                <a:srgbClr val="BB44BB"/>
              </a:clrFrom>
              <a:clrTo>
                <a:srgbClr val="BB44BB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442075" y="854075"/>
            <a:ext cx="2143125" cy="5657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6522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6522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26522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6522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5" dur="500"/>
                                        <p:tgtEl>
                                          <p:spTgt spid="26522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6522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5" dur="500"/>
                                        <p:tgtEl>
                                          <p:spTgt spid="26522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0" dur="500"/>
                                        <p:tgtEl>
                                          <p:spTgt spid="26522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5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5" dur="500"/>
                                        <p:tgtEl>
                                          <p:spTgt spid="2652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5222" grpId="0" build="p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022" name="Freeform 94"/>
          <p:cNvSpPr>
            <a:spLocks/>
          </p:cNvSpPr>
          <p:nvPr/>
        </p:nvSpPr>
        <p:spPr bwMode="auto">
          <a:xfrm>
            <a:off x="5740400" y="2670175"/>
            <a:ext cx="396875" cy="676275"/>
          </a:xfrm>
          <a:custGeom>
            <a:avLst/>
            <a:gdLst>
              <a:gd name="T0" fmla="*/ 0 w 250"/>
              <a:gd name="T1" fmla="*/ 4 h 426"/>
              <a:gd name="T2" fmla="*/ 208 w 250"/>
              <a:gd name="T3" fmla="*/ 70 h 426"/>
              <a:gd name="T4" fmla="*/ 250 w 250"/>
              <a:gd name="T5" fmla="*/ 426 h 426"/>
              <a:gd name="T6" fmla="*/ 0 60000 65536"/>
              <a:gd name="T7" fmla="*/ 0 60000 65536"/>
              <a:gd name="T8" fmla="*/ 0 60000 65536"/>
              <a:gd name="T9" fmla="*/ 0 w 250"/>
              <a:gd name="T10" fmla="*/ 0 h 426"/>
              <a:gd name="T11" fmla="*/ 250 w 250"/>
              <a:gd name="T12" fmla="*/ 426 h 426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250" h="426">
                <a:moveTo>
                  <a:pt x="0" y="4"/>
                </a:moveTo>
                <a:cubicBezTo>
                  <a:pt x="83" y="2"/>
                  <a:pt x="166" y="0"/>
                  <a:pt x="208" y="70"/>
                </a:cubicBezTo>
                <a:cubicBezTo>
                  <a:pt x="250" y="140"/>
                  <a:pt x="243" y="367"/>
                  <a:pt x="250" y="426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53018" name="Freeform 90"/>
          <p:cNvSpPr>
            <a:spLocks/>
          </p:cNvSpPr>
          <p:nvPr/>
        </p:nvSpPr>
        <p:spPr bwMode="auto">
          <a:xfrm>
            <a:off x="1781175" y="2640013"/>
            <a:ext cx="1235075" cy="376237"/>
          </a:xfrm>
          <a:custGeom>
            <a:avLst/>
            <a:gdLst>
              <a:gd name="T0" fmla="*/ 0 w 778"/>
              <a:gd name="T1" fmla="*/ 237 h 237"/>
              <a:gd name="T2" fmla="*/ 333 w 778"/>
              <a:gd name="T3" fmla="*/ 196 h 237"/>
              <a:gd name="T4" fmla="*/ 529 w 778"/>
              <a:gd name="T5" fmla="*/ 35 h 237"/>
              <a:gd name="T6" fmla="*/ 778 w 778"/>
              <a:gd name="T7" fmla="*/ 0 h 237"/>
              <a:gd name="T8" fmla="*/ 0 60000 65536"/>
              <a:gd name="T9" fmla="*/ 0 60000 65536"/>
              <a:gd name="T10" fmla="*/ 0 60000 65536"/>
              <a:gd name="T11" fmla="*/ 0 60000 65536"/>
              <a:gd name="T12" fmla="*/ 0 w 778"/>
              <a:gd name="T13" fmla="*/ 0 h 237"/>
              <a:gd name="T14" fmla="*/ 778 w 778"/>
              <a:gd name="T15" fmla="*/ 237 h 237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78" h="237">
                <a:moveTo>
                  <a:pt x="0" y="237"/>
                </a:moveTo>
                <a:cubicBezTo>
                  <a:pt x="122" y="233"/>
                  <a:pt x="245" y="230"/>
                  <a:pt x="333" y="196"/>
                </a:cubicBezTo>
                <a:cubicBezTo>
                  <a:pt x="421" y="162"/>
                  <a:pt x="455" y="68"/>
                  <a:pt x="529" y="35"/>
                </a:cubicBezTo>
                <a:cubicBezTo>
                  <a:pt x="603" y="2"/>
                  <a:pt x="690" y="1"/>
                  <a:pt x="778" y="0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53019" name="Freeform 91"/>
          <p:cNvSpPr>
            <a:spLocks/>
          </p:cNvSpPr>
          <p:nvPr/>
        </p:nvSpPr>
        <p:spPr bwMode="auto">
          <a:xfrm>
            <a:off x="5675313" y="2041525"/>
            <a:ext cx="1187450" cy="371475"/>
          </a:xfrm>
          <a:custGeom>
            <a:avLst/>
            <a:gdLst>
              <a:gd name="T0" fmla="*/ 748 w 748"/>
              <a:gd name="T1" fmla="*/ 163 h 234"/>
              <a:gd name="T2" fmla="*/ 427 w 748"/>
              <a:gd name="T3" fmla="*/ 5 h 234"/>
              <a:gd name="T4" fmla="*/ 208 w 748"/>
              <a:gd name="T5" fmla="*/ 133 h 234"/>
              <a:gd name="T6" fmla="*/ 0 w 748"/>
              <a:gd name="T7" fmla="*/ 234 h 234"/>
              <a:gd name="T8" fmla="*/ 0 60000 65536"/>
              <a:gd name="T9" fmla="*/ 0 60000 65536"/>
              <a:gd name="T10" fmla="*/ 0 60000 65536"/>
              <a:gd name="T11" fmla="*/ 0 60000 65536"/>
              <a:gd name="T12" fmla="*/ 0 w 748"/>
              <a:gd name="T13" fmla="*/ 0 h 234"/>
              <a:gd name="T14" fmla="*/ 748 w 748"/>
              <a:gd name="T15" fmla="*/ 234 h 234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748" h="234">
                <a:moveTo>
                  <a:pt x="748" y="163"/>
                </a:moveTo>
                <a:cubicBezTo>
                  <a:pt x="695" y="137"/>
                  <a:pt x="517" y="10"/>
                  <a:pt x="427" y="5"/>
                </a:cubicBezTo>
                <a:cubicBezTo>
                  <a:pt x="337" y="0"/>
                  <a:pt x="279" y="95"/>
                  <a:pt x="208" y="133"/>
                </a:cubicBezTo>
                <a:cubicBezTo>
                  <a:pt x="137" y="171"/>
                  <a:pt x="43" y="213"/>
                  <a:pt x="0" y="234"/>
                </a:cubicBezTo>
              </a:path>
            </a:pathLst>
          </a:custGeom>
          <a:noFill/>
          <a:ln w="25400">
            <a:solidFill>
              <a:schemeClr val="tx1"/>
            </a:solidFill>
            <a:round/>
            <a:headEnd/>
            <a:tailEnd type="none" w="lg" len="lg"/>
          </a:ln>
        </p:spPr>
        <p:txBody>
          <a:bodyPr/>
          <a:lstStyle/>
          <a:p>
            <a:endParaRPr lang="ru-RU"/>
          </a:p>
        </p:txBody>
      </p:sp>
      <p:sp>
        <p:nvSpPr>
          <p:cNvPr id="24581" name="Line 2"/>
          <p:cNvSpPr>
            <a:spLocks noChangeShapeType="1"/>
          </p:cNvSpPr>
          <p:nvPr/>
        </p:nvSpPr>
        <p:spPr bwMode="auto">
          <a:xfrm>
            <a:off x="376238" y="795338"/>
            <a:ext cx="8464550" cy="0"/>
          </a:xfrm>
          <a:prstGeom prst="line">
            <a:avLst/>
          </a:prstGeom>
          <a:noFill/>
          <a:ln w="38100">
            <a:solidFill>
              <a:srgbClr val="00008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2" name="Text Box 3"/>
          <p:cNvSpPr txBox="1">
            <a:spLocks noChangeArrowheads="1"/>
          </p:cNvSpPr>
          <p:nvPr/>
        </p:nvSpPr>
        <p:spPr bwMode="auto">
          <a:xfrm>
            <a:off x="395288" y="188913"/>
            <a:ext cx="8140700" cy="549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50000"/>
              </a:spcBef>
            </a:pPr>
            <a:r>
              <a:rPr lang="uk-UA" sz="3000" b="1"/>
              <a:t>Інтернет-телефон</a:t>
            </a:r>
          </a:p>
        </p:txBody>
      </p:sp>
      <p:sp>
        <p:nvSpPr>
          <p:cNvPr id="252932" name="Text Box 4"/>
          <p:cNvSpPr txBox="1">
            <a:spLocks noChangeArrowheads="1"/>
          </p:cNvSpPr>
          <p:nvPr/>
        </p:nvSpPr>
        <p:spPr bwMode="auto">
          <a:xfrm>
            <a:off x="401638" y="936625"/>
            <a:ext cx="8482012" cy="1223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0850" indent="-450850" eaLnBrk="0" hangingPunct="0">
              <a:spcBef>
                <a:spcPct val="50000"/>
              </a:spcBef>
              <a:buFont typeface="Wingdings" pitchFamily="2" charset="2"/>
              <a:buNone/>
            </a:pPr>
            <a:r>
              <a:rPr lang="en-US" sz="2400" b="1">
                <a:solidFill>
                  <a:schemeClr val="accent2"/>
                </a:solidFill>
              </a:rPr>
              <a:t>Skype</a:t>
            </a:r>
            <a:r>
              <a:rPr lang="en-US" sz="2400" b="1"/>
              <a:t> </a:t>
            </a:r>
            <a:r>
              <a:rPr lang="ru-RU" sz="2400" b="1"/>
              <a:t>(</a:t>
            </a:r>
            <a:r>
              <a:rPr lang="en-US" sz="2400">
                <a:hlinkClick r:id="rId3"/>
              </a:rPr>
              <a:t>www.skype.com</a:t>
            </a:r>
            <a:r>
              <a:rPr lang="ru-RU" sz="2400"/>
              <a:t>, </a:t>
            </a:r>
            <a:r>
              <a:rPr lang="en-US" sz="2400">
                <a:hlinkClick r:id="rId4"/>
              </a:rPr>
              <a:t>www.skype.ru</a:t>
            </a:r>
            <a:r>
              <a:rPr lang="ru-RU" sz="2400" b="1"/>
              <a:t>) </a:t>
            </a:r>
            <a:r>
              <a:rPr lang="uk-UA" sz="2400" b="1"/>
              <a:t>розмова в реальному часі</a:t>
            </a:r>
          </a:p>
          <a:p>
            <a:pPr marL="990600" lvl="1" indent="-360363" eaLnBrk="0" hangingPunct="0">
              <a:spcBef>
                <a:spcPct val="20000"/>
              </a:spcBef>
              <a:buFont typeface="Wingdings" pitchFamily="2" charset="2"/>
              <a:buChar char="q"/>
            </a:pPr>
            <a:endParaRPr lang="ru-RU" sz="2200"/>
          </a:p>
        </p:txBody>
      </p:sp>
      <p:pic>
        <p:nvPicPr>
          <p:cNvPr id="252935" name="Picture 7" descr="Корпус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693988" y="1846263"/>
            <a:ext cx="57785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2936" name="Picture 8" descr="Корпус-1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257800" y="1827213"/>
            <a:ext cx="577850" cy="1355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pSp>
        <p:nvGrpSpPr>
          <p:cNvPr id="2" name="Group 123"/>
          <p:cNvGrpSpPr>
            <a:grpSpLocks/>
          </p:cNvGrpSpPr>
          <p:nvPr/>
        </p:nvGrpSpPr>
        <p:grpSpPr bwMode="auto">
          <a:xfrm>
            <a:off x="5919788" y="3033713"/>
            <a:ext cx="2667000" cy="649287"/>
            <a:chOff x="3729" y="1911"/>
            <a:chExt cx="1680" cy="409"/>
          </a:xfrm>
        </p:grpSpPr>
        <p:sp>
          <p:nvSpPr>
            <p:cNvPr id="24601" name="Line 95"/>
            <p:cNvSpPr>
              <a:spLocks noChangeShapeType="1"/>
            </p:cNvSpPr>
            <p:nvPr/>
          </p:nvSpPr>
          <p:spPr bwMode="auto">
            <a:xfrm>
              <a:off x="4690" y="2143"/>
              <a:ext cx="427" cy="0"/>
            </a:xfrm>
            <a:prstGeom prst="line">
              <a:avLst/>
            </a:pr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grpSp>
          <p:nvGrpSpPr>
            <p:cNvPr id="3" name="Group 11"/>
            <p:cNvGrpSpPr>
              <a:grpSpLocks/>
            </p:cNvGrpSpPr>
            <p:nvPr/>
          </p:nvGrpSpPr>
          <p:grpSpPr bwMode="auto">
            <a:xfrm>
              <a:off x="5046" y="1935"/>
              <a:ext cx="363" cy="266"/>
              <a:chOff x="2255" y="1955"/>
              <a:chExt cx="507" cy="380"/>
            </a:xfrm>
          </p:grpSpPr>
          <p:sp>
            <p:nvSpPr>
              <p:cNvPr id="24604" name="Freeform 12"/>
              <p:cNvSpPr>
                <a:spLocks/>
              </p:cNvSpPr>
              <p:nvPr/>
            </p:nvSpPr>
            <p:spPr bwMode="auto">
              <a:xfrm>
                <a:off x="2255" y="1955"/>
                <a:ext cx="507" cy="138"/>
              </a:xfrm>
              <a:custGeom>
                <a:avLst/>
                <a:gdLst>
                  <a:gd name="T0" fmla="*/ 246 w 507"/>
                  <a:gd name="T1" fmla="*/ 0 h 138"/>
                  <a:gd name="T2" fmla="*/ 175 w 507"/>
                  <a:gd name="T3" fmla="*/ 3 h 138"/>
                  <a:gd name="T4" fmla="*/ 146 w 507"/>
                  <a:gd name="T5" fmla="*/ 5 h 138"/>
                  <a:gd name="T6" fmla="*/ 115 w 507"/>
                  <a:gd name="T7" fmla="*/ 9 h 138"/>
                  <a:gd name="T8" fmla="*/ 96 w 507"/>
                  <a:gd name="T9" fmla="*/ 13 h 138"/>
                  <a:gd name="T10" fmla="*/ 77 w 507"/>
                  <a:gd name="T11" fmla="*/ 15 h 138"/>
                  <a:gd name="T12" fmla="*/ 56 w 507"/>
                  <a:gd name="T13" fmla="*/ 21 h 138"/>
                  <a:gd name="T14" fmla="*/ 42 w 507"/>
                  <a:gd name="T15" fmla="*/ 25 h 138"/>
                  <a:gd name="T16" fmla="*/ 35 w 507"/>
                  <a:gd name="T17" fmla="*/ 32 h 138"/>
                  <a:gd name="T18" fmla="*/ 29 w 507"/>
                  <a:gd name="T19" fmla="*/ 36 h 138"/>
                  <a:gd name="T20" fmla="*/ 25 w 507"/>
                  <a:gd name="T21" fmla="*/ 42 h 138"/>
                  <a:gd name="T22" fmla="*/ 0 w 507"/>
                  <a:gd name="T23" fmla="*/ 105 h 138"/>
                  <a:gd name="T24" fmla="*/ 0 w 507"/>
                  <a:gd name="T25" fmla="*/ 107 h 138"/>
                  <a:gd name="T26" fmla="*/ 2 w 507"/>
                  <a:gd name="T27" fmla="*/ 111 h 138"/>
                  <a:gd name="T28" fmla="*/ 12 w 507"/>
                  <a:gd name="T29" fmla="*/ 130 h 138"/>
                  <a:gd name="T30" fmla="*/ 16 w 507"/>
                  <a:gd name="T31" fmla="*/ 134 h 138"/>
                  <a:gd name="T32" fmla="*/ 19 w 507"/>
                  <a:gd name="T33" fmla="*/ 134 h 138"/>
                  <a:gd name="T34" fmla="*/ 121 w 507"/>
                  <a:gd name="T35" fmla="*/ 107 h 138"/>
                  <a:gd name="T36" fmla="*/ 127 w 507"/>
                  <a:gd name="T37" fmla="*/ 101 h 138"/>
                  <a:gd name="T38" fmla="*/ 127 w 507"/>
                  <a:gd name="T39" fmla="*/ 71 h 138"/>
                  <a:gd name="T40" fmla="*/ 135 w 507"/>
                  <a:gd name="T41" fmla="*/ 67 h 138"/>
                  <a:gd name="T42" fmla="*/ 150 w 507"/>
                  <a:gd name="T43" fmla="*/ 63 h 138"/>
                  <a:gd name="T44" fmla="*/ 161 w 507"/>
                  <a:gd name="T45" fmla="*/ 61 h 138"/>
                  <a:gd name="T46" fmla="*/ 183 w 507"/>
                  <a:gd name="T47" fmla="*/ 57 h 138"/>
                  <a:gd name="T48" fmla="*/ 204 w 507"/>
                  <a:gd name="T49" fmla="*/ 55 h 138"/>
                  <a:gd name="T50" fmla="*/ 229 w 507"/>
                  <a:gd name="T51" fmla="*/ 53 h 138"/>
                  <a:gd name="T52" fmla="*/ 254 w 507"/>
                  <a:gd name="T53" fmla="*/ 53 h 138"/>
                  <a:gd name="T54" fmla="*/ 277 w 507"/>
                  <a:gd name="T55" fmla="*/ 55 h 138"/>
                  <a:gd name="T56" fmla="*/ 302 w 507"/>
                  <a:gd name="T57" fmla="*/ 57 h 138"/>
                  <a:gd name="T58" fmla="*/ 325 w 507"/>
                  <a:gd name="T59" fmla="*/ 59 h 138"/>
                  <a:gd name="T60" fmla="*/ 350 w 507"/>
                  <a:gd name="T61" fmla="*/ 63 h 138"/>
                  <a:gd name="T62" fmla="*/ 363 w 507"/>
                  <a:gd name="T63" fmla="*/ 67 h 138"/>
                  <a:gd name="T64" fmla="*/ 373 w 507"/>
                  <a:gd name="T65" fmla="*/ 71 h 138"/>
                  <a:gd name="T66" fmla="*/ 380 w 507"/>
                  <a:gd name="T67" fmla="*/ 73 h 138"/>
                  <a:gd name="T68" fmla="*/ 382 w 507"/>
                  <a:gd name="T69" fmla="*/ 103 h 138"/>
                  <a:gd name="T70" fmla="*/ 382 w 507"/>
                  <a:gd name="T71" fmla="*/ 107 h 138"/>
                  <a:gd name="T72" fmla="*/ 386 w 507"/>
                  <a:gd name="T73" fmla="*/ 107 h 138"/>
                  <a:gd name="T74" fmla="*/ 488 w 507"/>
                  <a:gd name="T75" fmla="*/ 138 h 138"/>
                  <a:gd name="T76" fmla="*/ 490 w 507"/>
                  <a:gd name="T77" fmla="*/ 136 h 138"/>
                  <a:gd name="T78" fmla="*/ 494 w 507"/>
                  <a:gd name="T79" fmla="*/ 134 h 138"/>
                  <a:gd name="T80" fmla="*/ 497 w 507"/>
                  <a:gd name="T81" fmla="*/ 126 h 138"/>
                  <a:gd name="T82" fmla="*/ 507 w 507"/>
                  <a:gd name="T83" fmla="*/ 107 h 138"/>
                  <a:gd name="T84" fmla="*/ 494 w 507"/>
                  <a:gd name="T85" fmla="*/ 73 h 138"/>
                  <a:gd name="T86" fmla="*/ 476 w 507"/>
                  <a:gd name="T87" fmla="*/ 38 h 138"/>
                  <a:gd name="T88" fmla="*/ 472 w 507"/>
                  <a:gd name="T89" fmla="*/ 32 h 138"/>
                  <a:gd name="T90" fmla="*/ 467 w 507"/>
                  <a:gd name="T91" fmla="*/ 28 h 138"/>
                  <a:gd name="T92" fmla="*/ 457 w 507"/>
                  <a:gd name="T93" fmla="*/ 23 h 138"/>
                  <a:gd name="T94" fmla="*/ 446 w 507"/>
                  <a:gd name="T95" fmla="*/ 21 h 138"/>
                  <a:gd name="T96" fmla="*/ 428 w 507"/>
                  <a:gd name="T97" fmla="*/ 17 h 138"/>
                  <a:gd name="T98" fmla="*/ 411 w 507"/>
                  <a:gd name="T99" fmla="*/ 13 h 138"/>
                  <a:gd name="T100" fmla="*/ 378 w 507"/>
                  <a:gd name="T101" fmla="*/ 9 h 138"/>
                  <a:gd name="T102" fmla="*/ 344 w 507"/>
                  <a:gd name="T103" fmla="*/ 5 h 138"/>
                  <a:gd name="T104" fmla="*/ 311 w 507"/>
                  <a:gd name="T105" fmla="*/ 3 h 138"/>
                  <a:gd name="T106" fmla="*/ 279 w 507"/>
                  <a:gd name="T107" fmla="*/ 2 h 138"/>
                  <a:gd name="T108" fmla="*/ 246 w 507"/>
                  <a:gd name="T109" fmla="*/ 0 h 138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60000 65536"/>
                  <a:gd name="T148" fmla="*/ 0 60000 65536"/>
                  <a:gd name="T149" fmla="*/ 0 60000 65536"/>
                  <a:gd name="T150" fmla="*/ 0 60000 65536"/>
                  <a:gd name="T151" fmla="*/ 0 60000 65536"/>
                  <a:gd name="T152" fmla="*/ 0 60000 65536"/>
                  <a:gd name="T153" fmla="*/ 0 60000 65536"/>
                  <a:gd name="T154" fmla="*/ 0 60000 65536"/>
                  <a:gd name="T155" fmla="*/ 0 60000 65536"/>
                  <a:gd name="T156" fmla="*/ 0 60000 65536"/>
                  <a:gd name="T157" fmla="*/ 0 60000 65536"/>
                  <a:gd name="T158" fmla="*/ 0 60000 65536"/>
                  <a:gd name="T159" fmla="*/ 0 60000 65536"/>
                  <a:gd name="T160" fmla="*/ 0 60000 65536"/>
                  <a:gd name="T161" fmla="*/ 0 60000 65536"/>
                  <a:gd name="T162" fmla="*/ 0 60000 65536"/>
                  <a:gd name="T163" fmla="*/ 0 60000 65536"/>
                  <a:gd name="T164" fmla="*/ 0 60000 65536"/>
                  <a:gd name="T165" fmla="*/ 0 w 507"/>
                  <a:gd name="T166" fmla="*/ 0 h 138"/>
                  <a:gd name="T167" fmla="*/ 507 w 507"/>
                  <a:gd name="T168" fmla="*/ 138 h 138"/>
                </a:gdLst>
                <a:ahLst/>
                <a:cxnLst>
                  <a:cxn ang="T110">
                    <a:pos x="T0" y="T1"/>
                  </a:cxn>
                  <a:cxn ang="T111">
                    <a:pos x="T2" y="T3"/>
                  </a:cxn>
                  <a:cxn ang="T112">
                    <a:pos x="T4" y="T5"/>
                  </a:cxn>
                  <a:cxn ang="T113">
                    <a:pos x="T6" y="T7"/>
                  </a:cxn>
                  <a:cxn ang="T114">
                    <a:pos x="T8" y="T9"/>
                  </a:cxn>
                  <a:cxn ang="T115">
                    <a:pos x="T10" y="T11"/>
                  </a:cxn>
                  <a:cxn ang="T116">
                    <a:pos x="T12" y="T13"/>
                  </a:cxn>
                  <a:cxn ang="T117">
                    <a:pos x="T14" y="T15"/>
                  </a:cxn>
                  <a:cxn ang="T118">
                    <a:pos x="T16" y="T17"/>
                  </a:cxn>
                  <a:cxn ang="T119">
                    <a:pos x="T18" y="T19"/>
                  </a:cxn>
                  <a:cxn ang="T120">
                    <a:pos x="T20" y="T21"/>
                  </a:cxn>
                  <a:cxn ang="T121">
                    <a:pos x="T22" y="T23"/>
                  </a:cxn>
                  <a:cxn ang="T122">
                    <a:pos x="T24" y="T25"/>
                  </a:cxn>
                  <a:cxn ang="T123">
                    <a:pos x="T26" y="T27"/>
                  </a:cxn>
                  <a:cxn ang="T124">
                    <a:pos x="T28" y="T29"/>
                  </a:cxn>
                  <a:cxn ang="T125">
                    <a:pos x="T30" y="T31"/>
                  </a:cxn>
                  <a:cxn ang="T126">
                    <a:pos x="T32" y="T33"/>
                  </a:cxn>
                  <a:cxn ang="T127">
                    <a:pos x="T34" y="T35"/>
                  </a:cxn>
                  <a:cxn ang="T128">
                    <a:pos x="T36" y="T37"/>
                  </a:cxn>
                  <a:cxn ang="T129">
                    <a:pos x="T38" y="T39"/>
                  </a:cxn>
                  <a:cxn ang="T130">
                    <a:pos x="T40" y="T41"/>
                  </a:cxn>
                  <a:cxn ang="T131">
                    <a:pos x="T42" y="T43"/>
                  </a:cxn>
                  <a:cxn ang="T132">
                    <a:pos x="T44" y="T45"/>
                  </a:cxn>
                  <a:cxn ang="T133">
                    <a:pos x="T46" y="T47"/>
                  </a:cxn>
                  <a:cxn ang="T134">
                    <a:pos x="T48" y="T49"/>
                  </a:cxn>
                  <a:cxn ang="T135">
                    <a:pos x="T50" y="T51"/>
                  </a:cxn>
                  <a:cxn ang="T136">
                    <a:pos x="T52" y="T53"/>
                  </a:cxn>
                  <a:cxn ang="T137">
                    <a:pos x="T54" y="T55"/>
                  </a:cxn>
                  <a:cxn ang="T138">
                    <a:pos x="T56" y="T57"/>
                  </a:cxn>
                  <a:cxn ang="T139">
                    <a:pos x="T58" y="T59"/>
                  </a:cxn>
                  <a:cxn ang="T140">
                    <a:pos x="T60" y="T61"/>
                  </a:cxn>
                  <a:cxn ang="T141">
                    <a:pos x="T62" y="T63"/>
                  </a:cxn>
                  <a:cxn ang="T142">
                    <a:pos x="T64" y="T65"/>
                  </a:cxn>
                  <a:cxn ang="T143">
                    <a:pos x="T66" y="T67"/>
                  </a:cxn>
                  <a:cxn ang="T144">
                    <a:pos x="T68" y="T69"/>
                  </a:cxn>
                  <a:cxn ang="T145">
                    <a:pos x="T70" y="T71"/>
                  </a:cxn>
                  <a:cxn ang="T146">
                    <a:pos x="T72" y="T73"/>
                  </a:cxn>
                  <a:cxn ang="T147">
                    <a:pos x="T74" y="T75"/>
                  </a:cxn>
                  <a:cxn ang="T148">
                    <a:pos x="T76" y="T77"/>
                  </a:cxn>
                  <a:cxn ang="T149">
                    <a:pos x="T78" y="T79"/>
                  </a:cxn>
                  <a:cxn ang="T150">
                    <a:pos x="T80" y="T81"/>
                  </a:cxn>
                  <a:cxn ang="T151">
                    <a:pos x="T82" y="T83"/>
                  </a:cxn>
                  <a:cxn ang="T152">
                    <a:pos x="T84" y="T85"/>
                  </a:cxn>
                  <a:cxn ang="T153">
                    <a:pos x="T86" y="T87"/>
                  </a:cxn>
                  <a:cxn ang="T154">
                    <a:pos x="T88" y="T89"/>
                  </a:cxn>
                  <a:cxn ang="T155">
                    <a:pos x="T90" y="T91"/>
                  </a:cxn>
                  <a:cxn ang="T156">
                    <a:pos x="T92" y="T93"/>
                  </a:cxn>
                  <a:cxn ang="T157">
                    <a:pos x="T94" y="T95"/>
                  </a:cxn>
                  <a:cxn ang="T158">
                    <a:pos x="T96" y="T97"/>
                  </a:cxn>
                  <a:cxn ang="T159">
                    <a:pos x="T98" y="T99"/>
                  </a:cxn>
                  <a:cxn ang="T160">
                    <a:pos x="T100" y="T101"/>
                  </a:cxn>
                  <a:cxn ang="T161">
                    <a:pos x="T102" y="T103"/>
                  </a:cxn>
                  <a:cxn ang="T162">
                    <a:pos x="T104" y="T105"/>
                  </a:cxn>
                  <a:cxn ang="T163">
                    <a:pos x="T106" y="T107"/>
                  </a:cxn>
                  <a:cxn ang="T164">
                    <a:pos x="T108" y="T109"/>
                  </a:cxn>
                </a:cxnLst>
                <a:rect l="T165" t="T166" r="T167" b="T168"/>
                <a:pathLst>
                  <a:path w="507" h="138">
                    <a:moveTo>
                      <a:pt x="246" y="0"/>
                    </a:moveTo>
                    <a:lnTo>
                      <a:pt x="175" y="3"/>
                    </a:lnTo>
                    <a:lnTo>
                      <a:pt x="146" y="5"/>
                    </a:lnTo>
                    <a:lnTo>
                      <a:pt x="115" y="9"/>
                    </a:lnTo>
                    <a:lnTo>
                      <a:pt x="96" y="13"/>
                    </a:lnTo>
                    <a:lnTo>
                      <a:pt x="77" y="15"/>
                    </a:lnTo>
                    <a:lnTo>
                      <a:pt x="56" y="21"/>
                    </a:lnTo>
                    <a:lnTo>
                      <a:pt x="42" y="25"/>
                    </a:lnTo>
                    <a:lnTo>
                      <a:pt x="35" y="32"/>
                    </a:lnTo>
                    <a:lnTo>
                      <a:pt x="29" y="36"/>
                    </a:lnTo>
                    <a:lnTo>
                      <a:pt x="25" y="42"/>
                    </a:lnTo>
                    <a:lnTo>
                      <a:pt x="0" y="105"/>
                    </a:lnTo>
                    <a:lnTo>
                      <a:pt x="0" y="107"/>
                    </a:lnTo>
                    <a:lnTo>
                      <a:pt x="2" y="111"/>
                    </a:lnTo>
                    <a:lnTo>
                      <a:pt x="12" y="130"/>
                    </a:lnTo>
                    <a:lnTo>
                      <a:pt x="16" y="134"/>
                    </a:lnTo>
                    <a:lnTo>
                      <a:pt x="19" y="134"/>
                    </a:lnTo>
                    <a:lnTo>
                      <a:pt x="121" y="107"/>
                    </a:lnTo>
                    <a:lnTo>
                      <a:pt x="127" y="101"/>
                    </a:lnTo>
                    <a:lnTo>
                      <a:pt x="127" y="71"/>
                    </a:lnTo>
                    <a:lnTo>
                      <a:pt x="135" y="67"/>
                    </a:lnTo>
                    <a:lnTo>
                      <a:pt x="150" y="63"/>
                    </a:lnTo>
                    <a:lnTo>
                      <a:pt x="161" y="61"/>
                    </a:lnTo>
                    <a:lnTo>
                      <a:pt x="183" y="57"/>
                    </a:lnTo>
                    <a:lnTo>
                      <a:pt x="204" y="55"/>
                    </a:lnTo>
                    <a:lnTo>
                      <a:pt x="229" y="53"/>
                    </a:lnTo>
                    <a:lnTo>
                      <a:pt x="254" y="53"/>
                    </a:lnTo>
                    <a:lnTo>
                      <a:pt x="277" y="55"/>
                    </a:lnTo>
                    <a:lnTo>
                      <a:pt x="302" y="57"/>
                    </a:lnTo>
                    <a:lnTo>
                      <a:pt x="325" y="59"/>
                    </a:lnTo>
                    <a:lnTo>
                      <a:pt x="350" y="63"/>
                    </a:lnTo>
                    <a:lnTo>
                      <a:pt x="363" y="67"/>
                    </a:lnTo>
                    <a:lnTo>
                      <a:pt x="373" y="71"/>
                    </a:lnTo>
                    <a:lnTo>
                      <a:pt x="380" y="73"/>
                    </a:lnTo>
                    <a:lnTo>
                      <a:pt x="382" y="103"/>
                    </a:lnTo>
                    <a:lnTo>
                      <a:pt x="382" y="107"/>
                    </a:lnTo>
                    <a:lnTo>
                      <a:pt x="386" y="107"/>
                    </a:lnTo>
                    <a:lnTo>
                      <a:pt x="488" y="138"/>
                    </a:lnTo>
                    <a:lnTo>
                      <a:pt x="490" y="136"/>
                    </a:lnTo>
                    <a:lnTo>
                      <a:pt x="494" y="134"/>
                    </a:lnTo>
                    <a:lnTo>
                      <a:pt x="497" y="126"/>
                    </a:lnTo>
                    <a:lnTo>
                      <a:pt x="507" y="107"/>
                    </a:lnTo>
                    <a:lnTo>
                      <a:pt x="494" y="73"/>
                    </a:lnTo>
                    <a:lnTo>
                      <a:pt x="476" y="38"/>
                    </a:lnTo>
                    <a:lnTo>
                      <a:pt x="472" y="32"/>
                    </a:lnTo>
                    <a:lnTo>
                      <a:pt x="467" y="28"/>
                    </a:lnTo>
                    <a:lnTo>
                      <a:pt x="457" y="23"/>
                    </a:lnTo>
                    <a:lnTo>
                      <a:pt x="446" y="21"/>
                    </a:lnTo>
                    <a:lnTo>
                      <a:pt x="428" y="17"/>
                    </a:lnTo>
                    <a:lnTo>
                      <a:pt x="411" y="13"/>
                    </a:lnTo>
                    <a:lnTo>
                      <a:pt x="378" y="9"/>
                    </a:lnTo>
                    <a:lnTo>
                      <a:pt x="344" y="5"/>
                    </a:lnTo>
                    <a:lnTo>
                      <a:pt x="311" y="3"/>
                    </a:lnTo>
                    <a:lnTo>
                      <a:pt x="279" y="2"/>
                    </a:lnTo>
                    <a:lnTo>
                      <a:pt x="246" y="0"/>
                    </a:lnTo>
                    <a:close/>
                  </a:path>
                </a:pathLst>
              </a:custGeom>
              <a:solidFill>
                <a:srgbClr val="B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5" name="Rectangle 13"/>
              <p:cNvSpPr>
                <a:spLocks noChangeArrowheads="1"/>
              </p:cNvSpPr>
              <p:nvPr/>
            </p:nvSpPr>
            <p:spPr bwMode="auto">
              <a:xfrm>
                <a:off x="2445" y="2118"/>
                <a:ext cx="33" cy="21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6" name="Rectangle 14"/>
              <p:cNvSpPr>
                <a:spLocks noChangeArrowheads="1"/>
              </p:cNvSpPr>
              <p:nvPr/>
            </p:nvSpPr>
            <p:spPr bwMode="auto">
              <a:xfrm>
                <a:off x="2493" y="2118"/>
                <a:ext cx="33" cy="21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7" name="Rectangle 15"/>
              <p:cNvSpPr>
                <a:spLocks noChangeArrowheads="1"/>
              </p:cNvSpPr>
              <p:nvPr/>
            </p:nvSpPr>
            <p:spPr bwMode="auto">
              <a:xfrm>
                <a:off x="2541" y="2118"/>
                <a:ext cx="33" cy="21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8" name="Rectangle 16"/>
              <p:cNvSpPr>
                <a:spLocks noChangeArrowheads="1"/>
              </p:cNvSpPr>
              <p:nvPr/>
            </p:nvSpPr>
            <p:spPr bwMode="auto">
              <a:xfrm>
                <a:off x="2445" y="2156"/>
                <a:ext cx="33" cy="19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09" name="Rectangle 17"/>
              <p:cNvSpPr>
                <a:spLocks noChangeArrowheads="1"/>
              </p:cNvSpPr>
              <p:nvPr/>
            </p:nvSpPr>
            <p:spPr bwMode="auto">
              <a:xfrm>
                <a:off x="2493" y="2156"/>
                <a:ext cx="33" cy="19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0" name="Rectangle 18"/>
              <p:cNvSpPr>
                <a:spLocks noChangeArrowheads="1"/>
              </p:cNvSpPr>
              <p:nvPr/>
            </p:nvSpPr>
            <p:spPr bwMode="auto">
              <a:xfrm>
                <a:off x="2541" y="2156"/>
                <a:ext cx="33" cy="19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1" name="Rectangle 19"/>
              <p:cNvSpPr>
                <a:spLocks noChangeArrowheads="1"/>
              </p:cNvSpPr>
              <p:nvPr/>
            </p:nvSpPr>
            <p:spPr bwMode="auto">
              <a:xfrm>
                <a:off x="2445" y="2191"/>
                <a:ext cx="33" cy="23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2" name="Rectangle 20"/>
              <p:cNvSpPr>
                <a:spLocks noChangeArrowheads="1"/>
              </p:cNvSpPr>
              <p:nvPr/>
            </p:nvSpPr>
            <p:spPr bwMode="auto">
              <a:xfrm>
                <a:off x="2493" y="2191"/>
                <a:ext cx="33" cy="23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3" name="Rectangle 21"/>
              <p:cNvSpPr>
                <a:spLocks noChangeArrowheads="1"/>
              </p:cNvSpPr>
              <p:nvPr/>
            </p:nvSpPr>
            <p:spPr bwMode="auto">
              <a:xfrm>
                <a:off x="2541" y="2191"/>
                <a:ext cx="33" cy="23"/>
              </a:xfrm>
              <a:prstGeom prst="rect">
                <a:avLst/>
              </a:prstGeom>
              <a:solidFill>
                <a:srgbClr val="BF0000"/>
              </a:solidFill>
              <a:ln w="9525">
                <a:noFill/>
                <a:miter lim="800000"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24614" name="Freeform 22"/>
              <p:cNvSpPr>
                <a:spLocks/>
              </p:cNvSpPr>
              <p:nvPr/>
            </p:nvSpPr>
            <p:spPr bwMode="auto">
              <a:xfrm>
                <a:off x="2319" y="2035"/>
                <a:ext cx="380" cy="300"/>
              </a:xfrm>
              <a:custGeom>
                <a:avLst/>
                <a:gdLst>
                  <a:gd name="T0" fmla="*/ 32 w 380"/>
                  <a:gd name="T1" fmla="*/ 192 h 300"/>
                  <a:gd name="T2" fmla="*/ 28 w 380"/>
                  <a:gd name="T3" fmla="*/ 190 h 300"/>
                  <a:gd name="T4" fmla="*/ 25 w 380"/>
                  <a:gd name="T5" fmla="*/ 188 h 300"/>
                  <a:gd name="T6" fmla="*/ 25 w 380"/>
                  <a:gd name="T7" fmla="*/ 181 h 300"/>
                  <a:gd name="T8" fmla="*/ 53 w 380"/>
                  <a:gd name="T9" fmla="*/ 75 h 300"/>
                  <a:gd name="T10" fmla="*/ 53 w 380"/>
                  <a:gd name="T11" fmla="*/ 73 h 300"/>
                  <a:gd name="T12" fmla="*/ 57 w 380"/>
                  <a:gd name="T13" fmla="*/ 69 h 300"/>
                  <a:gd name="T14" fmla="*/ 318 w 380"/>
                  <a:gd name="T15" fmla="*/ 69 h 300"/>
                  <a:gd name="T16" fmla="*/ 322 w 380"/>
                  <a:gd name="T17" fmla="*/ 71 h 300"/>
                  <a:gd name="T18" fmla="*/ 324 w 380"/>
                  <a:gd name="T19" fmla="*/ 73 h 300"/>
                  <a:gd name="T20" fmla="*/ 324 w 380"/>
                  <a:gd name="T21" fmla="*/ 75 h 300"/>
                  <a:gd name="T22" fmla="*/ 334 w 380"/>
                  <a:gd name="T23" fmla="*/ 108 h 300"/>
                  <a:gd name="T24" fmla="*/ 353 w 380"/>
                  <a:gd name="T25" fmla="*/ 184 h 300"/>
                  <a:gd name="T26" fmla="*/ 353 w 380"/>
                  <a:gd name="T27" fmla="*/ 188 h 300"/>
                  <a:gd name="T28" fmla="*/ 351 w 380"/>
                  <a:gd name="T29" fmla="*/ 190 h 300"/>
                  <a:gd name="T30" fmla="*/ 347 w 380"/>
                  <a:gd name="T31" fmla="*/ 192 h 300"/>
                  <a:gd name="T32" fmla="*/ 32 w 380"/>
                  <a:gd name="T33" fmla="*/ 192 h 300"/>
                  <a:gd name="T34" fmla="*/ 23 w 380"/>
                  <a:gd name="T35" fmla="*/ 286 h 300"/>
                  <a:gd name="T36" fmla="*/ 23 w 380"/>
                  <a:gd name="T37" fmla="*/ 300 h 300"/>
                  <a:gd name="T38" fmla="*/ 69 w 380"/>
                  <a:gd name="T39" fmla="*/ 300 h 300"/>
                  <a:gd name="T40" fmla="*/ 69 w 380"/>
                  <a:gd name="T41" fmla="*/ 286 h 300"/>
                  <a:gd name="T42" fmla="*/ 309 w 380"/>
                  <a:gd name="T43" fmla="*/ 286 h 300"/>
                  <a:gd name="T44" fmla="*/ 309 w 380"/>
                  <a:gd name="T45" fmla="*/ 300 h 300"/>
                  <a:gd name="T46" fmla="*/ 355 w 380"/>
                  <a:gd name="T47" fmla="*/ 300 h 300"/>
                  <a:gd name="T48" fmla="*/ 355 w 380"/>
                  <a:gd name="T49" fmla="*/ 286 h 300"/>
                  <a:gd name="T50" fmla="*/ 380 w 380"/>
                  <a:gd name="T51" fmla="*/ 286 h 300"/>
                  <a:gd name="T52" fmla="*/ 380 w 380"/>
                  <a:gd name="T53" fmla="*/ 190 h 300"/>
                  <a:gd name="T54" fmla="*/ 345 w 380"/>
                  <a:gd name="T55" fmla="*/ 62 h 300"/>
                  <a:gd name="T56" fmla="*/ 343 w 380"/>
                  <a:gd name="T57" fmla="*/ 56 h 300"/>
                  <a:gd name="T58" fmla="*/ 339 w 380"/>
                  <a:gd name="T59" fmla="*/ 50 h 300"/>
                  <a:gd name="T60" fmla="*/ 335 w 380"/>
                  <a:gd name="T61" fmla="*/ 48 h 300"/>
                  <a:gd name="T62" fmla="*/ 332 w 380"/>
                  <a:gd name="T63" fmla="*/ 46 h 300"/>
                  <a:gd name="T64" fmla="*/ 324 w 380"/>
                  <a:gd name="T65" fmla="*/ 44 h 300"/>
                  <a:gd name="T66" fmla="*/ 293 w 380"/>
                  <a:gd name="T67" fmla="*/ 44 h 300"/>
                  <a:gd name="T68" fmla="*/ 293 w 380"/>
                  <a:gd name="T69" fmla="*/ 0 h 300"/>
                  <a:gd name="T70" fmla="*/ 255 w 380"/>
                  <a:gd name="T71" fmla="*/ 0 h 300"/>
                  <a:gd name="T72" fmla="*/ 255 w 380"/>
                  <a:gd name="T73" fmla="*/ 44 h 300"/>
                  <a:gd name="T74" fmla="*/ 126 w 380"/>
                  <a:gd name="T75" fmla="*/ 44 h 300"/>
                  <a:gd name="T76" fmla="*/ 126 w 380"/>
                  <a:gd name="T77" fmla="*/ 0 h 300"/>
                  <a:gd name="T78" fmla="*/ 84 w 380"/>
                  <a:gd name="T79" fmla="*/ 0 h 300"/>
                  <a:gd name="T80" fmla="*/ 84 w 380"/>
                  <a:gd name="T81" fmla="*/ 44 h 300"/>
                  <a:gd name="T82" fmla="*/ 51 w 380"/>
                  <a:gd name="T83" fmla="*/ 44 h 300"/>
                  <a:gd name="T84" fmla="*/ 44 w 380"/>
                  <a:gd name="T85" fmla="*/ 46 h 300"/>
                  <a:gd name="T86" fmla="*/ 34 w 380"/>
                  <a:gd name="T87" fmla="*/ 56 h 300"/>
                  <a:gd name="T88" fmla="*/ 32 w 380"/>
                  <a:gd name="T89" fmla="*/ 60 h 300"/>
                  <a:gd name="T90" fmla="*/ 0 w 380"/>
                  <a:gd name="T91" fmla="*/ 194 h 300"/>
                  <a:gd name="T92" fmla="*/ 0 w 380"/>
                  <a:gd name="T93" fmla="*/ 286 h 300"/>
                  <a:gd name="T94" fmla="*/ 23 w 380"/>
                  <a:gd name="T95" fmla="*/ 286 h 300"/>
                  <a:gd name="T96" fmla="*/ 32 w 380"/>
                  <a:gd name="T97" fmla="*/ 192 h 300"/>
                  <a:gd name="T98" fmla="*/ 0 60000 65536"/>
                  <a:gd name="T99" fmla="*/ 0 60000 65536"/>
                  <a:gd name="T100" fmla="*/ 0 60000 65536"/>
                  <a:gd name="T101" fmla="*/ 0 60000 65536"/>
                  <a:gd name="T102" fmla="*/ 0 60000 65536"/>
                  <a:gd name="T103" fmla="*/ 0 60000 65536"/>
                  <a:gd name="T104" fmla="*/ 0 60000 65536"/>
                  <a:gd name="T105" fmla="*/ 0 60000 65536"/>
                  <a:gd name="T106" fmla="*/ 0 60000 65536"/>
                  <a:gd name="T107" fmla="*/ 0 60000 65536"/>
                  <a:gd name="T108" fmla="*/ 0 60000 65536"/>
                  <a:gd name="T109" fmla="*/ 0 60000 65536"/>
                  <a:gd name="T110" fmla="*/ 0 60000 65536"/>
                  <a:gd name="T111" fmla="*/ 0 60000 65536"/>
                  <a:gd name="T112" fmla="*/ 0 60000 65536"/>
                  <a:gd name="T113" fmla="*/ 0 60000 65536"/>
                  <a:gd name="T114" fmla="*/ 0 60000 65536"/>
                  <a:gd name="T115" fmla="*/ 0 60000 65536"/>
                  <a:gd name="T116" fmla="*/ 0 60000 65536"/>
                  <a:gd name="T117" fmla="*/ 0 60000 65536"/>
                  <a:gd name="T118" fmla="*/ 0 60000 65536"/>
                  <a:gd name="T119" fmla="*/ 0 60000 65536"/>
                  <a:gd name="T120" fmla="*/ 0 60000 65536"/>
                  <a:gd name="T121" fmla="*/ 0 60000 65536"/>
                  <a:gd name="T122" fmla="*/ 0 60000 65536"/>
                  <a:gd name="T123" fmla="*/ 0 60000 65536"/>
                  <a:gd name="T124" fmla="*/ 0 60000 65536"/>
                  <a:gd name="T125" fmla="*/ 0 60000 65536"/>
                  <a:gd name="T126" fmla="*/ 0 60000 65536"/>
                  <a:gd name="T127" fmla="*/ 0 60000 65536"/>
                  <a:gd name="T128" fmla="*/ 0 60000 65536"/>
                  <a:gd name="T129" fmla="*/ 0 60000 65536"/>
                  <a:gd name="T130" fmla="*/ 0 60000 65536"/>
                  <a:gd name="T131" fmla="*/ 0 60000 65536"/>
                  <a:gd name="T132" fmla="*/ 0 60000 65536"/>
                  <a:gd name="T133" fmla="*/ 0 60000 65536"/>
                  <a:gd name="T134" fmla="*/ 0 60000 65536"/>
                  <a:gd name="T135" fmla="*/ 0 60000 65536"/>
                  <a:gd name="T136" fmla="*/ 0 60000 65536"/>
                  <a:gd name="T137" fmla="*/ 0 60000 65536"/>
                  <a:gd name="T138" fmla="*/ 0 60000 65536"/>
                  <a:gd name="T139" fmla="*/ 0 60000 65536"/>
                  <a:gd name="T140" fmla="*/ 0 60000 65536"/>
                  <a:gd name="T141" fmla="*/ 0 60000 65536"/>
                  <a:gd name="T142" fmla="*/ 0 60000 65536"/>
                  <a:gd name="T143" fmla="*/ 0 60000 65536"/>
                  <a:gd name="T144" fmla="*/ 0 60000 65536"/>
                  <a:gd name="T145" fmla="*/ 0 60000 65536"/>
                  <a:gd name="T146" fmla="*/ 0 60000 65536"/>
                  <a:gd name="T147" fmla="*/ 0 w 380"/>
                  <a:gd name="T148" fmla="*/ 0 h 300"/>
                  <a:gd name="T149" fmla="*/ 380 w 380"/>
                  <a:gd name="T150" fmla="*/ 300 h 300"/>
                </a:gdLst>
                <a:ahLst/>
                <a:cxnLst>
                  <a:cxn ang="T98">
                    <a:pos x="T0" y="T1"/>
                  </a:cxn>
                  <a:cxn ang="T99">
                    <a:pos x="T2" y="T3"/>
                  </a:cxn>
                  <a:cxn ang="T100">
                    <a:pos x="T4" y="T5"/>
                  </a:cxn>
                  <a:cxn ang="T101">
                    <a:pos x="T6" y="T7"/>
                  </a:cxn>
                  <a:cxn ang="T102">
                    <a:pos x="T8" y="T9"/>
                  </a:cxn>
                  <a:cxn ang="T103">
                    <a:pos x="T10" y="T11"/>
                  </a:cxn>
                  <a:cxn ang="T104">
                    <a:pos x="T12" y="T13"/>
                  </a:cxn>
                  <a:cxn ang="T105">
                    <a:pos x="T14" y="T15"/>
                  </a:cxn>
                  <a:cxn ang="T106">
                    <a:pos x="T16" y="T17"/>
                  </a:cxn>
                  <a:cxn ang="T107">
                    <a:pos x="T18" y="T19"/>
                  </a:cxn>
                  <a:cxn ang="T108">
                    <a:pos x="T20" y="T21"/>
                  </a:cxn>
                  <a:cxn ang="T109">
                    <a:pos x="T22" y="T23"/>
                  </a:cxn>
                  <a:cxn ang="T110">
                    <a:pos x="T24" y="T25"/>
                  </a:cxn>
                  <a:cxn ang="T111">
                    <a:pos x="T26" y="T27"/>
                  </a:cxn>
                  <a:cxn ang="T112">
                    <a:pos x="T28" y="T29"/>
                  </a:cxn>
                  <a:cxn ang="T113">
                    <a:pos x="T30" y="T31"/>
                  </a:cxn>
                  <a:cxn ang="T114">
                    <a:pos x="T32" y="T33"/>
                  </a:cxn>
                  <a:cxn ang="T115">
                    <a:pos x="T34" y="T35"/>
                  </a:cxn>
                  <a:cxn ang="T116">
                    <a:pos x="T36" y="T37"/>
                  </a:cxn>
                  <a:cxn ang="T117">
                    <a:pos x="T38" y="T39"/>
                  </a:cxn>
                  <a:cxn ang="T118">
                    <a:pos x="T40" y="T41"/>
                  </a:cxn>
                  <a:cxn ang="T119">
                    <a:pos x="T42" y="T43"/>
                  </a:cxn>
                  <a:cxn ang="T120">
                    <a:pos x="T44" y="T45"/>
                  </a:cxn>
                  <a:cxn ang="T121">
                    <a:pos x="T46" y="T47"/>
                  </a:cxn>
                  <a:cxn ang="T122">
                    <a:pos x="T48" y="T49"/>
                  </a:cxn>
                  <a:cxn ang="T123">
                    <a:pos x="T50" y="T51"/>
                  </a:cxn>
                  <a:cxn ang="T124">
                    <a:pos x="T52" y="T53"/>
                  </a:cxn>
                  <a:cxn ang="T125">
                    <a:pos x="T54" y="T55"/>
                  </a:cxn>
                  <a:cxn ang="T126">
                    <a:pos x="T56" y="T57"/>
                  </a:cxn>
                  <a:cxn ang="T127">
                    <a:pos x="T58" y="T59"/>
                  </a:cxn>
                  <a:cxn ang="T128">
                    <a:pos x="T60" y="T61"/>
                  </a:cxn>
                  <a:cxn ang="T129">
                    <a:pos x="T62" y="T63"/>
                  </a:cxn>
                  <a:cxn ang="T130">
                    <a:pos x="T64" y="T65"/>
                  </a:cxn>
                  <a:cxn ang="T131">
                    <a:pos x="T66" y="T67"/>
                  </a:cxn>
                  <a:cxn ang="T132">
                    <a:pos x="T68" y="T69"/>
                  </a:cxn>
                  <a:cxn ang="T133">
                    <a:pos x="T70" y="T71"/>
                  </a:cxn>
                  <a:cxn ang="T134">
                    <a:pos x="T72" y="T73"/>
                  </a:cxn>
                  <a:cxn ang="T135">
                    <a:pos x="T74" y="T75"/>
                  </a:cxn>
                  <a:cxn ang="T136">
                    <a:pos x="T76" y="T77"/>
                  </a:cxn>
                  <a:cxn ang="T137">
                    <a:pos x="T78" y="T79"/>
                  </a:cxn>
                  <a:cxn ang="T138">
                    <a:pos x="T80" y="T81"/>
                  </a:cxn>
                  <a:cxn ang="T139">
                    <a:pos x="T82" y="T83"/>
                  </a:cxn>
                  <a:cxn ang="T140">
                    <a:pos x="T84" y="T85"/>
                  </a:cxn>
                  <a:cxn ang="T141">
                    <a:pos x="T86" y="T87"/>
                  </a:cxn>
                  <a:cxn ang="T142">
                    <a:pos x="T88" y="T89"/>
                  </a:cxn>
                  <a:cxn ang="T143">
                    <a:pos x="T90" y="T91"/>
                  </a:cxn>
                  <a:cxn ang="T144">
                    <a:pos x="T92" y="T93"/>
                  </a:cxn>
                  <a:cxn ang="T145">
                    <a:pos x="T94" y="T95"/>
                  </a:cxn>
                  <a:cxn ang="T146">
                    <a:pos x="T96" y="T97"/>
                  </a:cxn>
                </a:cxnLst>
                <a:rect l="T147" t="T148" r="T149" b="T150"/>
                <a:pathLst>
                  <a:path w="380" h="300">
                    <a:moveTo>
                      <a:pt x="32" y="192"/>
                    </a:moveTo>
                    <a:lnTo>
                      <a:pt x="28" y="190"/>
                    </a:lnTo>
                    <a:lnTo>
                      <a:pt x="25" y="188"/>
                    </a:lnTo>
                    <a:lnTo>
                      <a:pt x="25" y="181"/>
                    </a:lnTo>
                    <a:lnTo>
                      <a:pt x="53" y="75"/>
                    </a:lnTo>
                    <a:lnTo>
                      <a:pt x="53" y="73"/>
                    </a:lnTo>
                    <a:lnTo>
                      <a:pt x="57" y="69"/>
                    </a:lnTo>
                    <a:lnTo>
                      <a:pt x="318" y="69"/>
                    </a:lnTo>
                    <a:lnTo>
                      <a:pt x="322" y="71"/>
                    </a:lnTo>
                    <a:lnTo>
                      <a:pt x="324" y="73"/>
                    </a:lnTo>
                    <a:lnTo>
                      <a:pt x="324" y="75"/>
                    </a:lnTo>
                    <a:lnTo>
                      <a:pt x="334" y="108"/>
                    </a:lnTo>
                    <a:lnTo>
                      <a:pt x="353" y="184"/>
                    </a:lnTo>
                    <a:lnTo>
                      <a:pt x="353" y="188"/>
                    </a:lnTo>
                    <a:lnTo>
                      <a:pt x="351" y="190"/>
                    </a:lnTo>
                    <a:lnTo>
                      <a:pt x="347" y="192"/>
                    </a:lnTo>
                    <a:lnTo>
                      <a:pt x="32" y="192"/>
                    </a:lnTo>
                    <a:lnTo>
                      <a:pt x="23" y="286"/>
                    </a:lnTo>
                    <a:lnTo>
                      <a:pt x="23" y="300"/>
                    </a:lnTo>
                    <a:lnTo>
                      <a:pt x="69" y="300"/>
                    </a:lnTo>
                    <a:lnTo>
                      <a:pt x="69" y="286"/>
                    </a:lnTo>
                    <a:lnTo>
                      <a:pt x="309" y="286"/>
                    </a:lnTo>
                    <a:lnTo>
                      <a:pt x="309" y="300"/>
                    </a:lnTo>
                    <a:lnTo>
                      <a:pt x="355" y="300"/>
                    </a:lnTo>
                    <a:lnTo>
                      <a:pt x="355" y="286"/>
                    </a:lnTo>
                    <a:lnTo>
                      <a:pt x="380" y="286"/>
                    </a:lnTo>
                    <a:lnTo>
                      <a:pt x="380" y="190"/>
                    </a:lnTo>
                    <a:lnTo>
                      <a:pt x="345" y="62"/>
                    </a:lnTo>
                    <a:lnTo>
                      <a:pt x="343" y="56"/>
                    </a:lnTo>
                    <a:lnTo>
                      <a:pt x="339" y="50"/>
                    </a:lnTo>
                    <a:lnTo>
                      <a:pt x="335" y="48"/>
                    </a:lnTo>
                    <a:lnTo>
                      <a:pt x="332" y="46"/>
                    </a:lnTo>
                    <a:lnTo>
                      <a:pt x="324" y="44"/>
                    </a:lnTo>
                    <a:lnTo>
                      <a:pt x="293" y="44"/>
                    </a:lnTo>
                    <a:lnTo>
                      <a:pt x="293" y="0"/>
                    </a:lnTo>
                    <a:lnTo>
                      <a:pt x="255" y="0"/>
                    </a:lnTo>
                    <a:lnTo>
                      <a:pt x="255" y="44"/>
                    </a:lnTo>
                    <a:lnTo>
                      <a:pt x="126" y="44"/>
                    </a:lnTo>
                    <a:lnTo>
                      <a:pt x="126" y="0"/>
                    </a:lnTo>
                    <a:lnTo>
                      <a:pt x="84" y="0"/>
                    </a:lnTo>
                    <a:lnTo>
                      <a:pt x="84" y="44"/>
                    </a:lnTo>
                    <a:lnTo>
                      <a:pt x="51" y="44"/>
                    </a:lnTo>
                    <a:lnTo>
                      <a:pt x="44" y="46"/>
                    </a:lnTo>
                    <a:lnTo>
                      <a:pt x="34" y="56"/>
                    </a:lnTo>
                    <a:lnTo>
                      <a:pt x="32" y="60"/>
                    </a:lnTo>
                    <a:lnTo>
                      <a:pt x="0" y="194"/>
                    </a:lnTo>
                    <a:lnTo>
                      <a:pt x="0" y="286"/>
                    </a:lnTo>
                    <a:lnTo>
                      <a:pt x="23" y="286"/>
                    </a:lnTo>
                    <a:lnTo>
                      <a:pt x="32" y="192"/>
                    </a:lnTo>
                    <a:close/>
                  </a:path>
                </a:pathLst>
              </a:custGeom>
              <a:solidFill>
                <a:srgbClr val="BF0000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24603" name="Rectangle 69"/>
            <p:cNvSpPr>
              <a:spLocks noChangeArrowheads="1"/>
            </p:cNvSpPr>
            <p:nvPr/>
          </p:nvSpPr>
          <p:spPr bwMode="auto">
            <a:xfrm>
              <a:off x="3729" y="1911"/>
              <a:ext cx="1034" cy="409"/>
            </a:xfrm>
            <a:prstGeom prst="rect">
              <a:avLst/>
            </a:prstGeom>
            <a:solidFill>
              <a:srgbClr val="EAEAEA"/>
            </a:solidFill>
            <a:ln w="12700">
              <a:solidFill>
                <a:schemeClr val="tx1"/>
              </a:solidFill>
              <a:miter lim="800000"/>
              <a:headEnd/>
              <a:tailEnd type="none" w="lg" len="lg"/>
            </a:ln>
          </p:spPr>
          <p:txBody>
            <a:bodyPr wrap="none" anchor="ctr"/>
            <a:lstStyle/>
            <a:p>
              <a:pPr algn="ctr"/>
              <a:r>
                <a:rPr lang="uk-UA" sz="1600"/>
                <a:t>ТЕЛЕФОННА</a:t>
              </a:r>
            </a:p>
            <a:p>
              <a:pPr algn="ctr"/>
              <a:r>
                <a:rPr lang="uk-UA" sz="1600"/>
                <a:t>СТАНЦІЯ</a:t>
              </a:r>
            </a:p>
          </p:txBody>
        </p:sp>
      </p:grpSp>
      <p:grpSp>
        <p:nvGrpSpPr>
          <p:cNvPr id="4" name="Group 121"/>
          <p:cNvGrpSpPr>
            <a:grpSpLocks/>
          </p:cNvGrpSpPr>
          <p:nvPr/>
        </p:nvGrpSpPr>
        <p:grpSpPr bwMode="auto">
          <a:xfrm>
            <a:off x="363538" y="2100263"/>
            <a:ext cx="1671637" cy="1096962"/>
            <a:chOff x="229" y="1323"/>
            <a:chExt cx="1053" cy="691"/>
          </a:xfrm>
        </p:grpSpPr>
        <p:sp>
          <p:nvSpPr>
            <p:cNvPr id="24597" name="Freeform 93"/>
            <p:cNvSpPr>
              <a:spLocks/>
            </p:cNvSpPr>
            <p:nvPr/>
          </p:nvSpPr>
          <p:spPr bwMode="auto">
            <a:xfrm>
              <a:off x="564" y="1705"/>
              <a:ext cx="303" cy="189"/>
            </a:xfrm>
            <a:custGeom>
              <a:avLst/>
              <a:gdLst>
                <a:gd name="T0" fmla="*/ 303 w 303"/>
                <a:gd name="T1" fmla="*/ 189 h 189"/>
                <a:gd name="T2" fmla="*/ 232 w 303"/>
                <a:gd name="T3" fmla="*/ 35 h 189"/>
                <a:gd name="T4" fmla="*/ 119 w 303"/>
                <a:gd name="T5" fmla="*/ 11 h 189"/>
                <a:gd name="T6" fmla="*/ 0 w 303"/>
                <a:gd name="T7" fmla="*/ 100 h 189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303"/>
                <a:gd name="T13" fmla="*/ 0 h 189"/>
                <a:gd name="T14" fmla="*/ 303 w 303"/>
                <a:gd name="T15" fmla="*/ 189 h 189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303" h="189">
                  <a:moveTo>
                    <a:pt x="303" y="189"/>
                  </a:moveTo>
                  <a:cubicBezTo>
                    <a:pt x="283" y="127"/>
                    <a:pt x="263" y="65"/>
                    <a:pt x="232" y="35"/>
                  </a:cubicBezTo>
                  <a:cubicBezTo>
                    <a:pt x="201" y="5"/>
                    <a:pt x="158" y="0"/>
                    <a:pt x="119" y="11"/>
                  </a:cubicBezTo>
                  <a:cubicBezTo>
                    <a:pt x="80" y="22"/>
                    <a:pt x="40" y="61"/>
                    <a:pt x="0" y="100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4598" name="Picture 5" descr="Наушники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>
              <a:off x="229" y="1526"/>
              <a:ext cx="45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9" name="Picture 6" descr="Компьютер-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777" y="1563"/>
              <a:ext cx="501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3013" name="AutoShape 85"/>
            <p:cNvSpPr>
              <a:spLocks noChangeArrowheads="1"/>
            </p:cNvSpPr>
            <p:nvPr/>
          </p:nvSpPr>
          <p:spPr bwMode="auto">
            <a:xfrm>
              <a:off x="712" y="1323"/>
              <a:ext cx="570" cy="184"/>
            </a:xfrm>
            <a:prstGeom prst="roundRect">
              <a:avLst>
                <a:gd name="adj" fmla="val 16667"/>
              </a:avLst>
            </a:prstGeom>
            <a:solidFill>
              <a:srgbClr val="EAEAEA"/>
            </a:solidFill>
            <a:ln w="12700">
              <a:noFill/>
              <a:round/>
              <a:headEnd/>
              <a:tailEnd type="none" w="lg" len="lg"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Skype</a:t>
              </a:r>
              <a:endParaRPr lang="ru-RU"/>
            </a:p>
          </p:txBody>
        </p:sp>
      </p:grpSp>
      <p:grpSp>
        <p:nvGrpSpPr>
          <p:cNvPr id="5" name="Group 122"/>
          <p:cNvGrpSpPr>
            <a:grpSpLocks/>
          </p:cNvGrpSpPr>
          <p:nvPr/>
        </p:nvGrpSpPr>
        <p:grpSpPr bwMode="auto">
          <a:xfrm>
            <a:off x="6635750" y="1485900"/>
            <a:ext cx="1800225" cy="1109663"/>
            <a:chOff x="4180" y="936"/>
            <a:chExt cx="1134" cy="699"/>
          </a:xfrm>
        </p:grpSpPr>
        <p:sp>
          <p:nvSpPr>
            <p:cNvPr id="24593" name="Freeform 92"/>
            <p:cNvSpPr>
              <a:spLocks/>
            </p:cNvSpPr>
            <p:nvPr/>
          </p:nvSpPr>
          <p:spPr bwMode="auto">
            <a:xfrm>
              <a:off x="4560" y="1418"/>
              <a:ext cx="368" cy="106"/>
            </a:xfrm>
            <a:custGeom>
              <a:avLst/>
              <a:gdLst>
                <a:gd name="T0" fmla="*/ 368 w 368"/>
                <a:gd name="T1" fmla="*/ 106 h 106"/>
                <a:gd name="T2" fmla="*/ 190 w 368"/>
                <a:gd name="T3" fmla="*/ 5 h 106"/>
                <a:gd name="T4" fmla="*/ 0 w 368"/>
                <a:gd name="T5" fmla="*/ 77 h 106"/>
                <a:gd name="T6" fmla="*/ 0 60000 65536"/>
                <a:gd name="T7" fmla="*/ 0 60000 65536"/>
                <a:gd name="T8" fmla="*/ 0 60000 65536"/>
                <a:gd name="T9" fmla="*/ 0 w 368"/>
                <a:gd name="T10" fmla="*/ 0 h 106"/>
                <a:gd name="T11" fmla="*/ 368 w 368"/>
                <a:gd name="T12" fmla="*/ 106 h 10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368" h="106">
                  <a:moveTo>
                    <a:pt x="368" y="106"/>
                  </a:moveTo>
                  <a:cubicBezTo>
                    <a:pt x="309" y="58"/>
                    <a:pt x="251" y="10"/>
                    <a:pt x="190" y="5"/>
                  </a:cubicBezTo>
                  <a:cubicBezTo>
                    <a:pt x="129" y="0"/>
                    <a:pt x="64" y="38"/>
                    <a:pt x="0" y="77"/>
                  </a:cubicBezTo>
                </a:path>
              </a:pathLst>
            </a:custGeom>
            <a:noFill/>
            <a:ln w="25400">
              <a:solidFill>
                <a:schemeClr val="tx1"/>
              </a:solidFill>
              <a:round/>
              <a:headEnd/>
              <a:tailEnd type="none" w="lg" len="lg"/>
            </a:ln>
          </p:spPr>
          <p:txBody>
            <a:bodyPr/>
            <a:lstStyle/>
            <a:p>
              <a:endParaRPr lang="ru-RU"/>
            </a:p>
          </p:txBody>
        </p:sp>
        <p:pic>
          <p:nvPicPr>
            <p:cNvPr id="24594" name="Picture 9" descr="Компьютер-5"/>
            <p:cNvPicPr>
              <a:picLocks noChangeAspect="1" noChangeArrowheads="1"/>
            </p:cNvPicPr>
            <p:nvPr/>
          </p:nvPicPr>
          <p:blipFill>
            <a:blip r:embed="rId7"/>
            <a:srcRect/>
            <a:stretch>
              <a:fillRect/>
            </a:stretch>
          </p:blipFill>
          <p:spPr bwMode="auto">
            <a:xfrm>
              <a:off x="4180" y="1170"/>
              <a:ext cx="501" cy="45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24595" name="Picture 10" descr="Наушники"/>
            <p:cNvPicPr>
              <a:picLocks noChangeAspect="1" noChangeArrowheads="1"/>
            </p:cNvPicPr>
            <p:nvPr/>
          </p:nvPicPr>
          <p:blipFill>
            <a:blip r:embed="rId6"/>
            <a:srcRect/>
            <a:stretch>
              <a:fillRect/>
            </a:stretch>
          </p:blipFill>
          <p:spPr bwMode="auto">
            <a:xfrm flipH="1">
              <a:off x="4855" y="1227"/>
              <a:ext cx="459" cy="4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sp>
          <p:nvSpPr>
            <p:cNvPr id="253014" name="AutoShape 86"/>
            <p:cNvSpPr>
              <a:spLocks noChangeArrowheads="1"/>
            </p:cNvSpPr>
            <p:nvPr/>
          </p:nvSpPr>
          <p:spPr bwMode="auto">
            <a:xfrm>
              <a:off x="4221" y="936"/>
              <a:ext cx="570" cy="184"/>
            </a:xfrm>
            <a:prstGeom prst="roundRect">
              <a:avLst>
                <a:gd name="adj" fmla="val 16667"/>
              </a:avLst>
            </a:prstGeom>
            <a:solidFill>
              <a:srgbClr val="EAEAEA"/>
            </a:solidFill>
            <a:ln w="12700">
              <a:noFill/>
              <a:round/>
              <a:headEnd/>
              <a:tailEnd type="none" w="lg" len="lg"/>
            </a:ln>
            <a:effectLst>
              <a:outerShdw dist="53882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algn="ctr">
                <a:defRPr/>
              </a:pPr>
              <a:r>
                <a:rPr lang="en-US"/>
                <a:t>Skype</a:t>
              </a:r>
              <a:endParaRPr lang="ru-RU"/>
            </a:p>
          </p:txBody>
        </p:sp>
      </p:grpSp>
      <p:sp>
        <p:nvSpPr>
          <p:cNvPr id="253015" name="AutoShape 87"/>
          <p:cNvSpPr>
            <a:spLocks noChangeArrowheads="1"/>
          </p:cNvSpPr>
          <p:nvPr/>
        </p:nvSpPr>
        <p:spPr bwMode="auto">
          <a:xfrm>
            <a:off x="3524250" y="2441575"/>
            <a:ext cx="1479550" cy="414338"/>
          </a:xfrm>
          <a:prstGeom prst="leftRightArrow">
            <a:avLst>
              <a:gd name="adj1" fmla="val 50000"/>
              <a:gd name="adj2" fmla="val 71418"/>
            </a:avLst>
          </a:prstGeom>
          <a:solidFill>
            <a:srgbClr val="000080"/>
          </a:solidFill>
          <a:ln w="12700">
            <a:noFill/>
            <a:miter lim="800000"/>
            <a:headEnd/>
            <a:tailEnd type="none" w="lg" len="lg"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53045" name="Text Box 117"/>
          <p:cNvSpPr txBox="1">
            <a:spLocks noChangeArrowheads="1"/>
          </p:cNvSpPr>
          <p:nvPr/>
        </p:nvSpPr>
        <p:spPr bwMode="auto">
          <a:xfrm>
            <a:off x="2476500" y="3449638"/>
            <a:ext cx="5067300" cy="1717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uk-UA" sz="2000" b="1">
                <a:solidFill>
                  <a:srgbClr val="33CC33"/>
                </a:solidFill>
              </a:rPr>
              <a:t>Безкоштовно</a:t>
            </a:r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 Дзвінки </a:t>
            </a:r>
            <a:r>
              <a:rPr lang="uk-UA" i="1"/>
              <a:t>Skype</a:t>
            </a:r>
            <a:r>
              <a:rPr lang="uk-UA"/>
              <a:t> – </a:t>
            </a:r>
            <a:r>
              <a:rPr lang="uk-UA" i="1"/>
              <a:t>Skype</a:t>
            </a:r>
            <a:r>
              <a:rPr lang="uk-UA"/>
              <a:t> </a:t>
            </a:r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 Пересилання файлів</a:t>
            </a:r>
            <a:endParaRPr lang="uk-UA" i="1"/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 Групові і індивідуальні чати</a:t>
            </a:r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 Телеконференції (до 9 чоловік)</a:t>
            </a:r>
          </a:p>
        </p:txBody>
      </p:sp>
      <p:sp>
        <p:nvSpPr>
          <p:cNvPr id="253046" name="Text Box 118"/>
          <p:cNvSpPr txBox="1">
            <a:spLocks noChangeArrowheads="1"/>
          </p:cNvSpPr>
          <p:nvPr/>
        </p:nvSpPr>
        <p:spPr bwMode="auto">
          <a:xfrm>
            <a:off x="2463800" y="5189538"/>
            <a:ext cx="6680200" cy="1387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0" hangingPunct="0">
              <a:spcBef>
                <a:spcPct val="20000"/>
              </a:spcBef>
              <a:buFont typeface="Wingdings" pitchFamily="2" charset="2"/>
              <a:buNone/>
            </a:pPr>
            <a:r>
              <a:rPr lang="uk-UA" sz="2000" b="1">
                <a:solidFill>
                  <a:srgbClr val="FF0000"/>
                </a:solidFill>
              </a:rPr>
              <a:t>За оплату</a:t>
            </a:r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Дзвінки на стаціонарні і мобільні телефони </a:t>
            </a:r>
            <a:endParaRPr lang="uk-UA" sz="2000"/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Приймання дзвінків з звичайного телефона в </a:t>
            </a:r>
            <a:r>
              <a:rPr lang="uk-UA" i="1"/>
              <a:t>Skype</a:t>
            </a:r>
            <a:r>
              <a:rPr lang="uk-UA"/>
              <a:t> </a:t>
            </a:r>
          </a:p>
          <a:p>
            <a:pPr marL="358775" lvl="1" indent="-179388" eaLnBrk="0" hangingPunct="0">
              <a:spcBef>
                <a:spcPct val="20000"/>
              </a:spcBef>
              <a:buFont typeface="Wingdings" pitchFamily="2" charset="2"/>
              <a:buChar char="§"/>
            </a:pPr>
            <a:r>
              <a:rPr lang="uk-UA"/>
              <a:t>Відправлення і одержання голосових повідомлень і SMS</a:t>
            </a:r>
          </a:p>
        </p:txBody>
      </p:sp>
      <p:pic>
        <p:nvPicPr>
          <p:cNvPr id="253048" name="Picture 120" descr="Слайды Skype для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328613" y="3344863"/>
            <a:ext cx="2098675" cy="3297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25293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500"/>
                                        <p:tgtEl>
                                          <p:spTgt spid="2530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500"/>
                                        <p:tgtEl>
                                          <p:spTgt spid="252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53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29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6" dur="500"/>
                                        <p:tgtEl>
                                          <p:spTgt spid="2529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7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9" dur="500"/>
                                        <p:tgtEl>
                                          <p:spTgt spid="2530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2" dur="500"/>
                                        <p:tgtEl>
                                          <p:spTgt spid="2530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7" dur="500"/>
                                        <p:tgtEl>
                                          <p:spTgt spid="2530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2" dur="500"/>
                                        <p:tgtEl>
                                          <p:spTgt spid="25304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5" dur="500"/>
                                        <p:tgtEl>
                                          <p:spTgt spid="25304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8" dur="500"/>
                                        <p:tgtEl>
                                          <p:spTgt spid="2530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1" dur="500"/>
                                        <p:tgtEl>
                                          <p:spTgt spid="25304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4" dur="500"/>
                                        <p:tgtEl>
                                          <p:spTgt spid="25304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69" dur="500"/>
                                        <p:tgtEl>
                                          <p:spTgt spid="2530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2" dur="500"/>
                                        <p:tgtEl>
                                          <p:spTgt spid="2530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5" dur="500"/>
                                        <p:tgtEl>
                                          <p:spTgt spid="2530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3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8" dur="500"/>
                                        <p:tgtEl>
                                          <p:spTgt spid="2530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3022" grpId="0" animBg="1"/>
      <p:bldP spid="253018" grpId="0" animBg="1"/>
      <p:bldP spid="253019" grpId="0" animBg="1"/>
      <p:bldP spid="252932" grpId="0" build="p" autoUpdateAnimBg="0"/>
      <p:bldP spid="253015" grpId="0" animBg="1"/>
      <p:bldP spid="253045" grpId="0" build="p" autoUpdateAnimBg="0"/>
      <p:bldP spid="253046" grpId="0" build="p" autoUpdateAnimBg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95000" t="-106500" r="5000" b="2065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175</TotalTime>
  <Words>620</Words>
  <Application>Microsoft Office PowerPoint</Application>
  <PresentationFormat>Экран (4:3)</PresentationFormat>
  <Paragraphs>103</Paragraphs>
  <Slides>14</Slides>
  <Notes>8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Открытая</vt:lpstr>
      <vt:lpstr>Можливості інтернету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Мацаенко</dc:creator>
  <cp:lastModifiedBy>Ира</cp:lastModifiedBy>
  <cp:revision>60</cp:revision>
  <dcterms:created xsi:type="dcterms:W3CDTF">2011-09-09T07:54:25Z</dcterms:created>
  <dcterms:modified xsi:type="dcterms:W3CDTF">2015-03-12T17:20:34Z</dcterms:modified>
</cp:coreProperties>
</file>