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6" r:id="rId4"/>
    <p:sldId id="283" r:id="rId5"/>
    <p:sldId id="289" r:id="rId6"/>
    <p:sldId id="290" r:id="rId7"/>
    <p:sldId id="291" r:id="rId8"/>
    <p:sldId id="292" r:id="rId9"/>
    <p:sldId id="293" r:id="rId10"/>
    <p:sldId id="295" r:id="rId11"/>
    <p:sldId id="294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0D3C-8D4B-4267-BA04-4A4ED10314C4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430B3-501F-4F53-8E7A-1FA42C0EF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9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9BB80-9472-4CC9-BCB4-E13F03994140}" type="slidenum">
              <a:rPr lang="ru-RU"/>
              <a:pPr/>
              <a:t>2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B50F7-7C02-46F0-98C6-CFD43D42D796}" type="slidenum">
              <a:rPr lang="ru-RU"/>
              <a:pPr/>
              <a:t>3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E5EBE-9146-4FB1-B945-9F83AA7D85AD}" type="slidenum">
              <a:rPr lang="ru-RU"/>
              <a:pPr/>
              <a:t>4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6FF87-FC2C-4E8B-A8EC-B71A2CE5E426}" type="slidenum">
              <a:rPr lang="ru-RU"/>
              <a:pPr/>
              <a:t>5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E5D6-0D45-4DF2-937F-8E73D377B911}" type="slidenum">
              <a:rPr lang="ru-RU"/>
              <a:pPr/>
              <a:t>6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449AF-00A7-43A7-9283-5714C080E2E2}" type="slidenum">
              <a:rPr lang="ru-RU"/>
              <a:pPr/>
              <a:t>7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5F0E5-1EC9-4883-83C6-96EFFA1F2412}" type="slidenum">
              <a:rPr lang="ru-RU"/>
              <a:pPr/>
              <a:t>8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13EC7-E752-47F2-8286-080D47F02AB6}" type="slidenum">
              <a:rPr lang="ru-RU"/>
              <a:pPr/>
              <a:t>9</a:t>
            </a:fld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4EFF9-1C48-4299-8C25-CB5EB2435DD2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2C0CD-CCF2-4CD9-B09A-10DF0DC9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zilla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opera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7" Type="http://schemas.openxmlformats.org/officeDocument/2006/relationships/hyperlink" Target="http://www.mail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ahoo.com/" TargetMode="External"/><Relationship Id="rId5" Type="http://schemas.openxmlformats.org/officeDocument/2006/relationships/hyperlink" Target="http://www.rambler.ru/" TargetMode="External"/><Relationship Id="rId4" Type="http://schemas.openxmlformats.org/officeDocument/2006/relationships/hyperlink" Target="http://www.yandex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abili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icq.rambler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skype.com/" TargetMode="External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hyperlink" Target="http://www.skyp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643182"/>
            <a:ext cx="8929718" cy="1829761"/>
          </a:xfrm>
        </p:spPr>
        <p:txBody>
          <a:bodyPr>
            <a:noAutofit/>
          </a:bodyPr>
          <a:lstStyle/>
          <a:p>
            <a:r>
              <a:rPr lang="uk-UA" sz="11500" dirty="0" smtClean="0"/>
              <a:t>Можливості </a:t>
            </a:r>
            <a:r>
              <a:rPr lang="uk-UA" sz="11500" dirty="0" err="1" smtClean="0"/>
              <a:t>інтернету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572008"/>
            <a:ext cx="6143636" cy="571504"/>
          </a:xfrm>
        </p:spPr>
        <p:txBody>
          <a:bodyPr/>
          <a:lstStyle/>
          <a:p>
            <a:r>
              <a:rPr lang="uk-UA" dirty="0" smtClean="0"/>
              <a:t>Сходинки до інформатики 4 клас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6578" y="5929330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 №4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07220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</a:t>
            </a:r>
          </a:p>
          <a:p>
            <a:r>
              <a:rPr lang="uk-UA" dirty="0" err="1" smtClean="0"/>
              <a:t>Мацаєнка</a:t>
            </a:r>
            <a:r>
              <a:rPr lang="uk-UA" dirty="0" smtClean="0"/>
              <a:t> Сергія Васильовича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Завантажити оглядач </a:t>
            </a:r>
            <a:r>
              <a:rPr lang="en-US" sz="4000" dirty="0" smtClean="0"/>
              <a:t>Opera</a:t>
            </a:r>
            <a:r>
              <a:rPr lang="uk-UA" sz="4000" dirty="0" smtClean="0"/>
              <a:t>.</a:t>
            </a:r>
          </a:p>
          <a:p>
            <a:r>
              <a:rPr lang="uk-UA" sz="4000" dirty="0" smtClean="0"/>
              <a:t>Двічі клацнути лівою кнопкою по ярлику на робочому столі</a:t>
            </a:r>
            <a:endParaRPr lang="ru-RU" sz="4000" dirty="0"/>
          </a:p>
        </p:txBody>
      </p:sp>
      <p:pic>
        <p:nvPicPr>
          <p:cNvPr id="3" name="Рисунок 2" descr="Oper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7" y="2786058"/>
            <a:ext cx="4723497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05476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4214818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onlandia.org.ua</a:t>
            </a:r>
            <a:endParaRPr lang="uk-UA" sz="4800" dirty="0" smtClean="0"/>
          </a:p>
          <a:p>
            <a:endParaRPr lang="uk-UA" sz="4800" dirty="0" smtClean="0"/>
          </a:p>
          <a:p>
            <a:r>
              <a:rPr lang="uk-UA" sz="4800" dirty="0" err="1" smtClean="0"/>
              <a:t>Натискаєм</a:t>
            </a:r>
            <a:r>
              <a:rPr lang="uk-UA" sz="4800" dirty="0" smtClean="0"/>
              <a:t> </a:t>
            </a:r>
            <a:r>
              <a:rPr lang="en-US" sz="4800" dirty="0" smtClean="0"/>
              <a:t>Enter</a:t>
            </a:r>
            <a:endParaRPr lang="ru-RU" sz="4800" dirty="0"/>
          </a:p>
        </p:txBody>
      </p:sp>
      <p:sp>
        <p:nvSpPr>
          <p:cNvPr id="5" name="Стрелка вверх 4"/>
          <p:cNvSpPr/>
          <p:nvPr/>
        </p:nvSpPr>
        <p:spPr>
          <a:xfrm rot="20601043">
            <a:off x="2844919" y="2236751"/>
            <a:ext cx="443482" cy="19718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927" y="500042"/>
            <a:ext cx="8998073" cy="53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трелка вверх 3"/>
          <p:cNvSpPr/>
          <p:nvPr/>
        </p:nvSpPr>
        <p:spPr>
          <a:xfrm rot="16200000">
            <a:off x="3214678" y="2500306"/>
            <a:ext cx="214314" cy="2643206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15404" cy="483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верх 2"/>
          <p:cNvSpPr/>
          <p:nvPr/>
        </p:nvSpPr>
        <p:spPr>
          <a:xfrm rot="16200000">
            <a:off x="5286380" y="2857496"/>
            <a:ext cx="214314" cy="2643206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55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верх 2"/>
          <p:cNvSpPr/>
          <p:nvPr/>
        </p:nvSpPr>
        <p:spPr>
          <a:xfrm rot="16200000">
            <a:off x="6429388" y="5143512"/>
            <a:ext cx="214314" cy="2643206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Що таке Інтернет?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3195638" y="901700"/>
            <a:ext cx="2055812" cy="5365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Inter</a:t>
            </a:r>
            <a:r>
              <a:rPr lang="en-US" sz="3600" b="1">
                <a:solidFill>
                  <a:schemeClr val="folHlink"/>
                </a:solidFill>
              </a:rPr>
              <a:t>Net</a:t>
            </a:r>
            <a:endParaRPr lang="ru-RU" sz="3600" b="1">
              <a:solidFill>
                <a:schemeClr val="folHlink"/>
              </a:solidFill>
            </a:endParaRP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1298575" y="1679575"/>
            <a:ext cx="2794000" cy="568325"/>
          </a:xfrm>
          <a:prstGeom prst="wedgeRoundRectCallout">
            <a:avLst>
              <a:gd name="adj1" fmla="val 36023"/>
              <a:gd name="adj2" fmla="val -109218"/>
              <a:gd name="adj3" fmla="val 16667"/>
            </a:avLst>
          </a:prstGeom>
          <a:solidFill>
            <a:srgbClr val="FFFFC1"/>
          </a:solidFill>
          <a:ln w="12700">
            <a:noFill/>
            <a:miter lim="800000"/>
            <a:headEnd/>
            <a:tailEnd type="none" w="lg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 i="1"/>
              <a:t>inter</a:t>
            </a:r>
            <a:r>
              <a:rPr lang="en-US" sz="2400" b="1"/>
              <a:t> – </a:t>
            </a:r>
            <a:r>
              <a:rPr lang="ru-RU" sz="2400" b="1"/>
              <a:t>"</a:t>
            </a:r>
            <a:r>
              <a:rPr lang="uk-UA" sz="2400" b="1"/>
              <a:t>між</a:t>
            </a:r>
            <a:r>
              <a:rPr lang="ru-RU" sz="2400" b="1"/>
              <a:t>"</a:t>
            </a:r>
            <a:endParaRPr lang="ru-RU" sz="2400" i="1"/>
          </a:p>
        </p:txBody>
      </p:sp>
      <p:sp>
        <p:nvSpPr>
          <p:cNvPr id="218119" name="AutoShape 7"/>
          <p:cNvSpPr>
            <a:spLocks noChangeArrowheads="1"/>
          </p:cNvSpPr>
          <p:nvPr/>
        </p:nvSpPr>
        <p:spPr bwMode="auto">
          <a:xfrm>
            <a:off x="4446588" y="1689100"/>
            <a:ext cx="4029075" cy="568325"/>
          </a:xfrm>
          <a:prstGeom prst="wedgeRoundRectCallout">
            <a:avLst>
              <a:gd name="adj1" fmla="val -45074"/>
              <a:gd name="adj2" fmla="val -109218"/>
              <a:gd name="adj3" fmla="val 16667"/>
            </a:avLst>
          </a:prstGeom>
          <a:solidFill>
            <a:srgbClr val="FFFFC1"/>
          </a:solidFill>
          <a:ln w="12700">
            <a:noFill/>
            <a:miter lim="800000"/>
            <a:headEnd/>
            <a:tailEnd type="none" w="lg" len="lg"/>
          </a:ln>
          <a:effectLst>
            <a:outerShdw dist="53882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 i="1"/>
              <a:t>net, network </a:t>
            </a:r>
            <a:r>
              <a:rPr lang="en-US" sz="2400" b="1"/>
              <a:t>– </a:t>
            </a:r>
            <a:r>
              <a:rPr lang="ru-RU" sz="2400" b="1"/>
              <a:t>"</a:t>
            </a:r>
            <a:r>
              <a:rPr lang="uk-UA" sz="2400" b="1"/>
              <a:t>мережа</a:t>
            </a:r>
            <a:r>
              <a:rPr lang="ru-RU" sz="2400" b="1"/>
              <a:t>"</a:t>
            </a:r>
            <a:endParaRPr lang="ru-RU" sz="2400" i="1"/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500063" y="2390775"/>
            <a:ext cx="8140700" cy="271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 dirty="0">
                <a:solidFill>
                  <a:schemeClr val="accent2"/>
                </a:solidFill>
              </a:rPr>
              <a:t>Інтернет </a:t>
            </a:r>
            <a:r>
              <a:rPr lang="uk-UA" sz="2400" dirty="0"/>
              <a:t>– це глобальна мережа, яка об’єднує </a:t>
            </a:r>
            <a:r>
              <a:rPr lang="uk-UA" sz="2400" dirty="0" smtClean="0"/>
              <a:t>мільйони </a:t>
            </a:r>
            <a:r>
              <a:rPr lang="uk-UA" sz="2400" dirty="0" err="1" smtClean="0"/>
              <a:t>комп</a:t>
            </a:r>
            <a:r>
              <a:rPr lang="en-US" sz="2400" dirty="0" smtClean="0"/>
              <a:t>’</a:t>
            </a:r>
            <a:r>
              <a:rPr lang="uk-UA" sz="2400" dirty="0" err="1" smtClean="0"/>
              <a:t>ютерів</a:t>
            </a:r>
            <a:r>
              <a:rPr lang="uk-UA" sz="2400" dirty="0" smtClean="0"/>
              <a:t>.</a:t>
            </a:r>
            <a:endParaRPr lang="uk-UA" sz="2400" dirty="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 dirty="0">
                <a:solidFill>
                  <a:schemeClr val="accent2"/>
                </a:solidFill>
              </a:rPr>
              <a:t>Канали зв’язку</a:t>
            </a:r>
            <a:r>
              <a:rPr lang="uk-UA" sz="2400" dirty="0"/>
              <a:t>: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400" dirty="0"/>
              <a:t>кабельні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400" dirty="0"/>
              <a:t>оптоволоконні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400" dirty="0"/>
              <a:t>супутниковий </a:t>
            </a:r>
            <a:r>
              <a:rPr lang="uk-UA" sz="2400" dirty="0" smtClean="0"/>
              <a:t>радіозв’язок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8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8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8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8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/>
      <p:bldP spid="218118" grpId="0" animBg="1" autoUpdateAnimBg="0"/>
      <p:bldP spid="218119" grpId="0" animBg="1" autoUpdateAnimBg="0"/>
      <p:bldP spid="218120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5486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Можливості Інтернету</a:t>
            </a:r>
            <a:r>
              <a:rPr lang="ru-RU" sz="3000" b="1"/>
              <a:t> (</a:t>
            </a:r>
            <a:r>
              <a:rPr lang="uk-UA" sz="2600" b="1"/>
              <a:t>служби, сервіси</a:t>
            </a:r>
            <a:r>
              <a:rPr lang="ru-RU" sz="3000" b="1"/>
              <a:t>)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385763" y="889000"/>
            <a:ext cx="8389937" cy="56356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63538" indent="-363538">
              <a:buFont typeface="Wingdings" pitchFamily="2" charset="2"/>
              <a:buChar char="q"/>
            </a:pPr>
            <a:r>
              <a:rPr lang="uk-UA" sz="2100" b="1"/>
              <a:t>WWW</a:t>
            </a:r>
            <a:r>
              <a:rPr lang="uk-UA" sz="2100"/>
              <a:t> (</a:t>
            </a:r>
            <a:r>
              <a:rPr lang="en-US" sz="2100" i="1"/>
              <a:t>World Wide Web</a:t>
            </a:r>
            <a:r>
              <a:rPr lang="uk-UA" sz="2100" i="1"/>
              <a:t>) – </a:t>
            </a:r>
            <a:r>
              <a:rPr lang="uk-UA" sz="2100"/>
              <a:t>гіпертекстові документи</a:t>
            </a:r>
          </a:p>
          <a:p>
            <a:pPr marL="804863" lvl="1" indent="-261938">
              <a:buFont typeface="Wingdings" pitchFamily="2" charset="2"/>
              <a:buNone/>
            </a:pPr>
            <a:r>
              <a:rPr lang="uk-UA" sz="2100" b="1"/>
              <a:t>Гіпертекст </a:t>
            </a:r>
            <a:r>
              <a:rPr lang="uk-UA" sz="2100"/>
              <a:t>– це текст, в якому слово або словосполучення може бути активним посиланням на інший документ</a:t>
            </a:r>
          </a:p>
          <a:p>
            <a:pPr marL="804863" lvl="1" indent="-261938">
              <a:buFont typeface="Wingdings" pitchFamily="2" charset="2"/>
              <a:buNone/>
            </a:pPr>
            <a:r>
              <a:rPr lang="uk-UA" sz="2100" b="1"/>
              <a:t>Гіпермедіа </a:t>
            </a:r>
            <a:r>
              <a:rPr lang="uk-UA" sz="2100"/>
              <a:t>– документи з активними посиланнями, які  містять текст, малюнки, звук, відео.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Електронна пошта</a:t>
            </a:r>
            <a:r>
              <a:rPr lang="uk-UA" sz="2100"/>
              <a:t> (</a:t>
            </a:r>
            <a:r>
              <a:rPr lang="en-US" sz="2100" b="1"/>
              <a:t>e-mail</a:t>
            </a:r>
            <a:r>
              <a:rPr lang="uk-UA" sz="2100"/>
              <a:t>)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FTP</a:t>
            </a:r>
            <a:r>
              <a:rPr lang="uk-UA" sz="2100"/>
              <a:t> (обмін файлами)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Форуми</a:t>
            </a:r>
            <a:r>
              <a:rPr lang="uk-UA" sz="2100"/>
              <a:t> (групи новин, конференції, телеконференції)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Підписка на новини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Пошукові системи</a:t>
            </a:r>
            <a:endParaRPr lang="uk-UA" sz="2100"/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Чати </a:t>
            </a:r>
            <a:r>
              <a:rPr lang="uk-UA" sz="2100" i="1"/>
              <a:t>(</a:t>
            </a:r>
            <a:r>
              <a:rPr lang="en-US" sz="2100" i="1"/>
              <a:t>chat</a:t>
            </a:r>
            <a:r>
              <a:rPr lang="uk-UA" sz="2100" i="1"/>
              <a:t> </a:t>
            </a:r>
            <a:r>
              <a:rPr lang="uk-UA" sz="2100"/>
              <a:t>– базікання</a:t>
            </a:r>
            <a:r>
              <a:rPr lang="uk-UA" sz="2100" i="1"/>
              <a:t>)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Приватне спілкування в реальному часі</a:t>
            </a:r>
          </a:p>
          <a:p>
            <a:pPr marL="804863" lvl="1" indent="-261938">
              <a:buFont typeface="Wingdings" pitchFamily="2" charset="2"/>
              <a:buChar char="§"/>
            </a:pPr>
            <a:r>
              <a:rPr lang="uk-UA" sz="2100"/>
              <a:t>ICQ </a:t>
            </a:r>
            <a:r>
              <a:rPr lang="uk-UA" sz="2100" i="1"/>
              <a:t>(</a:t>
            </a:r>
            <a:r>
              <a:rPr lang="en-US" sz="2100" i="1"/>
              <a:t>I Seek You</a:t>
            </a:r>
            <a:r>
              <a:rPr lang="uk-UA" sz="2100" i="1"/>
              <a:t>) – </a:t>
            </a:r>
            <a:r>
              <a:rPr lang="uk-UA" sz="2100"/>
              <a:t>розмова 1-1, в групі, обмін файлами</a:t>
            </a:r>
          </a:p>
          <a:p>
            <a:pPr marL="363538" indent="-363538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100" b="1"/>
              <a:t>Інтернет-телефон</a:t>
            </a:r>
            <a:endParaRPr lang="uk-UA" sz="2100" b="1" i="1"/>
          </a:p>
          <a:p>
            <a:pPr marL="804863" lvl="1" indent="-261938">
              <a:buFont typeface="Wingdings" pitchFamily="2" charset="2"/>
              <a:buChar char="§"/>
            </a:pPr>
            <a:r>
              <a:rPr lang="en-US" sz="2100"/>
              <a:t>Skype</a:t>
            </a:r>
            <a:r>
              <a:rPr lang="uk-UA" sz="2100"/>
              <a:t> + колонки + мікрофон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2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2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2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2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2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2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22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22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Служба </a:t>
            </a:r>
            <a:r>
              <a:rPr lang="en-US" sz="3000" b="1"/>
              <a:t>WWW</a:t>
            </a:r>
            <a:endParaRPr lang="ru-RU" sz="3000" b="1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01638" y="936625"/>
            <a:ext cx="8482012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solidFill>
                  <a:schemeClr val="accent2"/>
                </a:solidFill>
              </a:rPr>
              <a:t>WWW (</a:t>
            </a:r>
            <a:r>
              <a:rPr lang="en-US" sz="2000" b="1" i="1">
                <a:solidFill>
                  <a:schemeClr val="accent2"/>
                </a:solidFill>
              </a:rPr>
              <a:t>World Wide Web</a:t>
            </a:r>
            <a:r>
              <a:rPr lang="en-US" sz="2000" b="1">
                <a:solidFill>
                  <a:schemeClr val="accent2"/>
                </a:solidFill>
              </a:rPr>
              <a:t>)</a:t>
            </a: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2000"/>
              <a:t>–</a:t>
            </a:r>
            <a:r>
              <a:rPr lang="en-US" sz="2000"/>
              <a:t> </a:t>
            </a:r>
            <a:r>
              <a:rPr lang="uk-UA" sz="2000"/>
              <a:t>служба для обміну інформацією в вигляді гіпертексту</a:t>
            </a:r>
            <a:r>
              <a:rPr lang="ru-RU" sz="2000"/>
              <a:t>.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000" b="1">
                <a:solidFill>
                  <a:srgbClr val="333399"/>
                </a:solidFill>
              </a:rPr>
              <a:t>Гіпертекст</a:t>
            </a:r>
            <a:r>
              <a:rPr lang="uk-UA" sz="2000"/>
              <a:t> – текст, який містить активні перехресні посилання на інші документи.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000" b="1">
                <a:solidFill>
                  <a:srgbClr val="333399"/>
                </a:solidFill>
              </a:rPr>
              <a:t>Гіпермедія</a:t>
            </a:r>
            <a:r>
              <a:rPr lang="uk-UA" sz="2000"/>
              <a:t> – документ, який включає текст, малюнки, звуки, відео і містить активні перехресні посилання на інші документи</a:t>
            </a:r>
            <a:r>
              <a:rPr lang="ru-RU" sz="2000"/>
              <a:t>.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333399"/>
                </a:solidFill>
              </a:rPr>
              <a:t>Браузер (броузер, </a:t>
            </a:r>
            <a:r>
              <a:rPr lang="en-US" sz="2000" b="1" i="1">
                <a:solidFill>
                  <a:srgbClr val="333399"/>
                </a:solidFill>
              </a:rPr>
              <a:t>browser</a:t>
            </a:r>
            <a:r>
              <a:rPr lang="ru-RU" sz="2000" b="1">
                <a:solidFill>
                  <a:srgbClr val="333399"/>
                </a:solidFill>
              </a:rPr>
              <a:t>)</a:t>
            </a:r>
            <a:r>
              <a:rPr lang="ru-RU" sz="2000"/>
              <a:t> – </a:t>
            </a:r>
            <a:r>
              <a:rPr lang="uk-UA" sz="2000"/>
              <a:t>програма для перегляду</a:t>
            </a:r>
            <a:r>
              <a:rPr lang="ru-RU" sz="2000"/>
              <a:t> </a:t>
            </a:r>
            <a:r>
              <a:rPr lang="en-US" sz="2000"/>
              <a:t>Web-</a:t>
            </a:r>
            <a:r>
              <a:rPr lang="uk-UA" sz="2000"/>
              <a:t>сторінок на екрані</a:t>
            </a:r>
            <a:r>
              <a:rPr lang="en-US" sz="2000"/>
              <a:t>: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ru-RU" i="1"/>
              <a:t>Mosaic</a:t>
            </a:r>
            <a:r>
              <a:rPr lang="en-US"/>
              <a:t> (1993</a:t>
            </a:r>
            <a:r>
              <a:rPr lang="ru-RU"/>
              <a:t>-1995</a:t>
            </a:r>
            <a:r>
              <a:rPr lang="en-US"/>
              <a:t>)</a:t>
            </a:r>
            <a:r>
              <a:rPr lang="ru-RU"/>
              <a:t>, </a:t>
            </a:r>
            <a:r>
              <a:rPr lang="uk-UA"/>
              <a:t>Іллонський університет</a:t>
            </a:r>
            <a:r>
              <a:rPr lang="ru-RU"/>
              <a:t>, США</a:t>
            </a:r>
            <a:endParaRPr lang="en-US"/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i="1"/>
              <a:t>Netscape Navigator</a:t>
            </a:r>
            <a:r>
              <a:rPr lang="ru-RU" i="1"/>
              <a:t> </a:t>
            </a:r>
            <a:r>
              <a:rPr lang="ru-RU"/>
              <a:t>(з 1995 до 2002)</a:t>
            </a:r>
            <a:endParaRPr lang="en-US"/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i="1"/>
              <a:t>Internet Explorer</a:t>
            </a:r>
            <a:r>
              <a:rPr lang="en-US"/>
              <a:t> (</a:t>
            </a:r>
            <a:r>
              <a:rPr lang="uk-UA"/>
              <a:t>версії</a:t>
            </a:r>
            <a:r>
              <a:rPr lang="ru-RU"/>
              <a:t> </a:t>
            </a:r>
            <a:r>
              <a:rPr lang="en-US"/>
              <a:t>6.0,. 7.0)</a:t>
            </a:r>
            <a:r>
              <a:rPr lang="ru-RU"/>
              <a:t>, </a:t>
            </a:r>
            <a:r>
              <a:rPr lang="uk-UA"/>
              <a:t>в складі</a:t>
            </a:r>
            <a:r>
              <a:rPr lang="ru-RU"/>
              <a:t> </a:t>
            </a:r>
            <a:r>
              <a:rPr lang="en-US" i="1"/>
              <a:t>Windows, </a:t>
            </a:r>
            <a:r>
              <a:rPr lang="en-US"/>
              <a:t>85%</a:t>
            </a:r>
            <a:endParaRPr lang="ru-RU"/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i="1"/>
              <a:t>Mozilla FireFox</a:t>
            </a:r>
            <a:r>
              <a:rPr lang="en-US"/>
              <a:t> </a:t>
            </a:r>
            <a:r>
              <a:rPr lang="ru-RU"/>
              <a:t>(</a:t>
            </a:r>
            <a:r>
              <a:rPr lang="uk-UA"/>
              <a:t>версія</a:t>
            </a:r>
            <a:r>
              <a:rPr lang="ru-RU"/>
              <a:t> </a:t>
            </a:r>
            <a:r>
              <a:rPr lang="en-US"/>
              <a:t>2.0</a:t>
            </a:r>
            <a:r>
              <a:rPr lang="ru-RU"/>
              <a:t>)</a:t>
            </a:r>
            <a:r>
              <a:rPr lang="en-US"/>
              <a:t>, </a:t>
            </a:r>
            <a:r>
              <a:rPr lang="en-US">
                <a:hlinkClick r:id="rId3"/>
              </a:rPr>
              <a:t>http://www.mozilla.org</a:t>
            </a:r>
            <a:r>
              <a:rPr lang="en-US"/>
              <a:t>, 8-10%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i="1"/>
              <a:t>Opera</a:t>
            </a:r>
            <a:r>
              <a:rPr lang="en-US"/>
              <a:t> </a:t>
            </a:r>
            <a:r>
              <a:rPr lang="ru-RU"/>
              <a:t>(</a:t>
            </a:r>
            <a:r>
              <a:rPr lang="uk-UA"/>
              <a:t>версія</a:t>
            </a:r>
            <a:r>
              <a:rPr lang="ru-RU"/>
              <a:t> </a:t>
            </a:r>
            <a:r>
              <a:rPr lang="en-US"/>
              <a:t>9.0</a:t>
            </a:r>
            <a:r>
              <a:rPr lang="ru-RU"/>
              <a:t>)</a:t>
            </a:r>
            <a:r>
              <a:rPr lang="en-US"/>
              <a:t>, </a:t>
            </a:r>
            <a:r>
              <a:rPr lang="en-US">
                <a:hlinkClick r:id="rId4"/>
              </a:rPr>
              <a:t>http://www.opera.com</a:t>
            </a:r>
            <a:r>
              <a:rPr lang="en-US"/>
              <a:t>, 2%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6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6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6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6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Телеконференції, форуми</a:t>
            </a: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401638" y="842963"/>
            <a:ext cx="4633912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000" b="1" dirty="0">
                <a:solidFill>
                  <a:schemeClr val="accent2"/>
                </a:solidFill>
              </a:rPr>
              <a:t>Телеконференції (конференції, групи новин)</a:t>
            </a:r>
            <a:r>
              <a:rPr lang="uk-UA" sz="2000" b="1" dirty="0"/>
              <a:t> – </a:t>
            </a:r>
            <a:r>
              <a:rPr lang="uk-UA" sz="2000" dirty="0"/>
              <a:t>це диспути у формі обміну повідомленнями. 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uk-UA" sz="2000" b="1" dirty="0">
                <a:solidFill>
                  <a:schemeClr val="accent2"/>
                </a:solidFill>
              </a:rPr>
              <a:t>Модератор (адміністратор)</a:t>
            </a:r>
            <a:r>
              <a:rPr lang="uk-UA" sz="2000" dirty="0"/>
              <a:t> – </a:t>
            </a:r>
            <a:r>
              <a:rPr lang="uk-UA" dirty="0"/>
              <a:t>учасник конференції, який має право знищувати повідомлення за:</a:t>
            </a:r>
          </a:p>
          <a:p>
            <a:pPr marL="990600" lvl="1" indent="-360363" eaLnBrk="0" hangingPunct="0">
              <a:buFont typeface="Wingdings" pitchFamily="2" charset="2"/>
              <a:buChar char="§"/>
            </a:pPr>
            <a:r>
              <a:rPr lang="uk-UA" i="1" dirty="0"/>
              <a:t>off-</a:t>
            </a:r>
            <a:r>
              <a:rPr lang="uk-UA" i="1" dirty="0" err="1"/>
              <a:t>topic</a:t>
            </a:r>
            <a:r>
              <a:rPr lang="uk-UA" dirty="0"/>
              <a:t> (</a:t>
            </a:r>
            <a:r>
              <a:rPr lang="uk-UA" dirty="0" err="1"/>
              <a:t>посторонні</a:t>
            </a:r>
            <a:r>
              <a:rPr lang="uk-UA" dirty="0"/>
              <a:t> повідомлення, рекламу)</a:t>
            </a:r>
            <a:endParaRPr lang="uk-UA" i="1" dirty="0"/>
          </a:p>
          <a:p>
            <a:pPr marL="990600" lvl="1" indent="-360363" eaLnBrk="0" hangingPunct="0">
              <a:buFont typeface="Wingdings" pitchFamily="2" charset="2"/>
              <a:buChar char="§"/>
            </a:pPr>
            <a:r>
              <a:rPr lang="uk-UA" dirty="0"/>
              <a:t>приниження учасників</a:t>
            </a:r>
          </a:p>
          <a:p>
            <a:pPr marL="990600" lvl="1" indent="-360363" eaLnBrk="0" hangingPunct="0">
              <a:buFont typeface="Wingdings" pitchFamily="2" charset="2"/>
              <a:buChar char="§"/>
            </a:pPr>
            <a:r>
              <a:rPr lang="uk-UA" dirty="0"/>
              <a:t>нецензурні вислови</a:t>
            </a:r>
          </a:p>
        </p:txBody>
      </p:sp>
      <p:pic>
        <p:nvPicPr>
          <p:cNvPr id="2467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3825" y="1030288"/>
            <a:ext cx="3348038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474663" y="5072063"/>
            <a:ext cx="802798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b="1">
                <a:solidFill>
                  <a:schemeClr val="accent2"/>
                </a:solidFill>
              </a:rPr>
              <a:t>FAQ</a:t>
            </a:r>
            <a:r>
              <a:rPr lang="ru-RU" b="1">
                <a:solidFill>
                  <a:schemeClr val="accent2"/>
                </a:solidFill>
              </a:rPr>
              <a:t> (</a:t>
            </a:r>
            <a:r>
              <a:rPr lang="en-US" b="1" i="1">
                <a:solidFill>
                  <a:schemeClr val="accent2"/>
                </a:solidFill>
              </a:rPr>
              <a:t>Frequently Asked Questions</a:t>
            </a:r>
            <a:r>
              <a:rPr lang="ru-RU" b="1">
                <a:solidFill>
                  <a:schemeClr val="accent2"/>
                </a:solidFill>
              </a:rPr>
              <a:t>)</a:t>
            </a:r>
            <a:endParaRPr lang="en-US" b="1">
              <a:solidFill>
                <a:schemeClr val="accent2"/>
              </a:solidFill>
            </a:endParaRPr>
          </a:p>
          <a:p>
            <a:pPr marL="450850" indent="-450850" eaLnBrk="0" hangingPunct="0">
              <a:buFont typeface="Wingdings" pitchFamily="2" charset="2"/>
              <a:buNone/>
            </a:pPr>
            <a:r>
              <a:rPr lang="ru-RU" b="1">
                <a:solidFill>
                  <a:schemeClr val="accent2"/>
                </a:solidFill>
              </a:rPr>
              <a:t>ЧаВо (</a:t>
            </a:r>
            <a:r>
              <a:rPr lang="uk-UA" b="1" i="1">
                <a:solidFill>
                  <a:schemeClr val="accent2"/>
                </a:solidFill>
              </a:rPr>
              <a:t>Часті запитання</a:t>
            </a:r>
            <a:r>
              <a:rPr lang="ru-RU" b="1">
                <a:solidFill>
                  <a:schemeClr val="accent2"/>
                </a:solidFill>
              </a:rPr>
              <a:t>)</a:t>
            </a:r>
            <a:r>
              <a:rPr lang="ru-RU"/>
              <a:t> – </a:t>
            </a:r>
            <a:r>
              <a:rPr lang="uk-UA"/>
              <a:t>список найбільш частих запитань новачків і відповіді на них</a:t>
            </a:r>
            <a:r>
              <a:rPr lang="ru-RU"/>
              <a:t>.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b="1">
                <a:solidFill>
                  <a:schemeClr val="accent2"/>
                </a:solidFill>
              </a:rPr>
              <a:t>Тред (</a:t>
            </a:r>
            <a:r>
              <a:rPr lang="uk-UA" b="1">
                <a:solidFill>
                  <a:schemeClr val="accent2"/>
                </a:solidFill>
              </a:rPr>
              <a:t>нитка</a:t>
            </a:r>
            <a:r>
              <a:rPr lang="ru-RU" b="1">
                <a:solidFill>
                  <a:schemeClr val="accent2"/>
                </a:solidFill>
              </a:rPr>
              <a:t>, </a:t>
            </a:r>
            <a:r>
              <a:rPr lang="en-US" b="1" i="1">
                <a:solidFill>
                  <a:schemeClr val="accent2"/>
                </a:solidFill>
              </a:rPr>
              <a:t>thread</a:t>
            </a:r>
            <a:r>
              <a:rPr lang="ru-RU" b="1">
                <a:solidFill>
                  <a:schemeClr val="accent2"/>
                </a:solidFill>
              </a:rPr>
              <a:t>)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uk-UA"/>
              <a:t>ланцюжок зв’язаних повідомлень, який містить запитання, відповідь на нього і коментарі</a:t>
            </a:r>
            <a:r>
              <a:rPr lang="ru-RU"/>
              <a:t>.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246791" name="AutoShape 7"/>
          <p:cNvSpPr>
            <a:spLocks noChangeArrowheads="1"/>
          </p:cNvSpPr>
          <p:nvPr/>
        </p:nvSpPr>
        <p:spPr bwMode="auto">
          <a:xfrm>
            <a:off x="5106988" y="869950"/>
            <a:ext cx="1238250" cy="388938"/>
          </a:xfrm>
          <a:prstGeom prst="wedgeRoundRectCallout">
            <a:avLst>
              <a:gd name="adj1" fmla="val -514"/>
              <a:gd name="adj2" fmla="val 184287"/>
              <a:gd name="adj3" fmla="val 16667"/>
            </a:avLst>
          </a:prstGeom>
          <a:solidFill>
            <a:srgbClr val="FFFFC1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uk-UA"/>
              <a:t>аватар</a:t>
            </a:r>
          </a:p>
        </p:txBody>
      </p:sp>
      <p:sp>
        <p:nvSpPr>
          <p:cNvPr id="246792" name="AutoShape 8"/>
          <p:cNvSpPr>
            <a:spLocks noChangeArrowheads="1"/>
          </p:cNvSpPr>
          <p:nvPr/>
        </p:nvSpPr>
        <p:spPr bwMode="auto">
          <a:xfrm>
            <a:off x="6831013" y="860425"/>
            <a:ext cx="2057400" cy="388938"/>
          </a:xfrm>
          <a:prstGeom prst="wedgeRoundRectCallout">
            <a:avLst>
              <a:gd name="adj1" fmla="val -83486"/>
              <a:gd name="adj2" fmla="val 189157"/>
              <a:gd name="adj3" fmla="val 16667"/>
            </a:avLst>
          </a:prstGeom>
          <a:solidFill>
            <a:srgbClr val="FFFFC1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uk-UA"/>
              <a:t>нік (псевдонім)</a:t>
            </a:r>
          </a:p>
        </p:txBody>
      </p:sp>
      <p:sp>
        <p:nvSpPr>
          <p:cNvPr id="246793" name="AutoShape 9"/>
          <p:cNvSpPr>
            <a:spLocks noChangeArrowheads="1"/>
          </p:cNvSpPr>
          <p:nvPr/>
        </p:nvSpPr>
        <p:spPr bwMode="auto">
          <a:xfrm>
            <a:off x="6473825" y="2520950"/>
            <a:ext cx="2057400" cy="388938"/>
          </a:xfrm>
          <a:prstGeom prst="wedgeRoundRectCallout">
            <a:avLst>
              <a:gd name="adj1" fmla="val -68829"/>
              <a:gd name="adj2" fmla="val 254491"/>
              <a:gd name="adj3" fmla="val 16667"/>
            </a:avLst>
          </a:prstGeom>
          <a:solidFill>
            <a:srgbClr val="FFFFC1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uk-UA"/>
              <a:t>цитата</a:t>
            </a:r>
          </a:p>
        </p:txBody>
      </p:sp>
      <p:sp>
        <p:nvSpPr>
          <p:cNvPr id="246794" name="Rectangle 10"/>
          <p:cNvSpPr>
            <a:spLocks noChangeArrowheads="1"/>
          </p:cNvSpPr>
          <p:nvPr/>
        </p:nvSpPr>
        <p:spPr bwMode="auto">
          <a:xfrm>
            <a:off x="484188" y="4395788"/>
            <a:ext cx="5259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b="1" dirty="0">
                <a:solidFill>
                  <a:schemeClr val="accent2"/>
                </a:solidFill>
              </a:rPr>
              <a:t>Ник</a:t>
            </a:r>
            <a:r>
              <a:rPr lang="ru-RU" dirty="0"/>
              <a:t> (англ. </a:t>
            </a:r>
            <a:r>
              <a:rPr lang="en-US" i="1" dirty="0"/>
              <a:t>nickname</a:t>
            </a:r>
            <a:r>
              <a:rPr lang="ru-RU" dirty="0"/>
              <a:t>)</a:t>
            </a:r>
            <a:r>
              <a:rPr lang="en-US" dirty="0"/>
              <a:t> – </a:t>
            </a:r>
            <a:r>
              <a:rPr lang="uk-UA" dirty="0"/>
              <a:t>прозвище, </a:t>
            </a:r>
            <a:br>
              <a:rPr lang="uk-UA" dirty="0"/>
            </a:br>
            <a:r>
              <a:rPr lang="uk-UA" dirty="0"/>
              <a:t>                                 псевдонім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6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6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6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 build="p" bldLvl="2" autoUpdateAnimBg="0"/>
      <p:bldP spid="246790" grpId="0" build="p" bldLvl="2" autoUpdateAnimBg="0"/>
      <p:bldP spid="246791" grpId="0" animBg="1"/>
      <p:bldP spid="246792" grpId="0" animBg="1"/>
      <p:bldP spid="246793" grpId="0" animBg="1"/>
      <p:bldP spid="246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Пошукові системи</a:t>
            </a: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401638" y="936625"/>
            <a:ext cx="8482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>
                <a:solidFill>
                  <a:schemeClr val="accent2"/>
                </a:solidFill>
              </a:rPr>
              <a:t>Індекси</a:t>
            </a:r>
            <a:r>
              <a:rPr lang="uk-UA" sz="2400" b="1"/>
              <a:t> – </a:t>
            </a:r>
            <a:r>
              <a:rPr lang="uk-UA" sz="2400"/>
              <a:t>програми-роботи, які постійно проводять обслідування Інтернету і заповнюють бази даних.</a:t>
            </a:r>
            <a:endParaRPr lang="uk-UA" sz="2200"/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454025" y="3394075"/>
            <a:ext cx="848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>
                <a:solidFill>
                  <a:schemeClr val="accent2"/>
                </a:solidFill>
              </a:rPr>
              <a:t>Каталоги </a:t>
            </a:r>
            <a:r>
              <a:rPr lang="uk-UA" sz="2400"/>
              <a:t>– бази даних, які заповнюються вручну людьми-експертами (гідами).</a:t>
            </a:r>
            <a:endParaRPr lang="uk-UA" sz="2200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838200" y="1771650"/>
            <a:ext cx="385763" cy="385763"/>
            <a:chOff x="2816" y="2458"/>
            <a:chExt cx="1728" cy="1728"/>
          </a:xfrm>
        </p:grpSpPr>
        <p:sp>
          <p:nvSpPr>
            <p:cNvPr id="21530" name="Oval 7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8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153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4" name="Rectangle 10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532" name="Freeform 11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1309688" y="1817688"/>
            <a:ext cx="4054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uk-UA" sz="2000"/>
              <a:t>видають багато посилань</a:t>
            </a:r>
          </a:p>
        </p:txBody>
      </p:sp>
      <p:grpSp>
        <p:nvGrpSpPr>
          <p:cNvPr id="4" name="Group 13"/>
          <p:cNvGrpSpPr>
            <a:grpSpLocks noChangeAspect="1"/>
          </p:cNvGrpSpPr>
          <p:nvPr/>
        </p:nvGrpSpPr>
        <p:grpSpPr bwMode="auto">
          <a:xfrm>
            <a:off x="830263" y="2271713"/>
            <a:ext cx="395287" cy="395287"/>
            <a:chOff x="552" y="2523"/>
            <a:chExt cx="1728" cy="1728"/>
          </a:xfrm>
        </p:grpSpPr>
        <p:sp>
          <p:nvSpPr>
            <p:cNvPr id="21528" name="Oval 1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9" name="Rectangle 1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0897" name="Rectangle 17"/>
          <p:cNvSpPr>
            <a:spLocks noChangeArrowheads="1"/>
          </p:cNvSpPr>
          <p:nvPr/>
        </p:nvSpPr>
        <p:spPr bwMode="auto">
          <a:xfrm>
            <a:off x="1298575" y="2293938"/>
            <a:ext cx="69294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uk-UA" sz="2000"/>
              <a:t>деякі посилання не відповідають темі</a:t>
            </a:r>
          </a:p>
          <a:p>
            <a:pPr marL="342900" indent="-342900">
              <a:buFontTx/>
              <a:buAutoNum type="arabicParenR"/>
            </a:pPr>
            <a:r>
              <a:rPr lang="uk-UA" sz="2000"/>
              <a:t>складно відібрати потрібне</a:t>
            </a:r>
          </a:p>
        </p:txBody>
      </p:sp>
      <p:grpSp>
        <p:nvGrpSpPr>
          <p:cNvPr id="5" name="Group 18"/>
          <p:cNvGrpSpPr>
            <a:grpSpLocks noChangeAspect="1"/>
          </p:cNvGrpSpPr>
          <p:nvPr/>
        </p:nvGrpSpPr>
        <p:grpSpPr bwMode="auto">
          <a:xfrm>
            <a:off x="866775" y="4298950"/>
            <a:ext cx="385763" cy="385763"/>
            <a:chOff x="2816" y="2458"/>
            <a:chExt cx="1728" cy="1728"/>
          </a:xfrm>
        </p:grpSpPr>
        <p:sp>
          <p:nvSpPr>
            <p:cNvPr id="21523" name="Oval 19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20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1526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27" name="Rectangle 2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525" name="Freeform 23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0904" name="Rectangle 24"/>
          <p:cNvSpPr>
            <a:spLocks noChangeArrowheads="1"/>
          </p:cNvSpPr>
          <p:nvPr/>
        </p:nvSpPr>
        <p:spPr bwMode="auto">
          <a:xfrm>
            <a:off x="1338263" y="4279900"/>
            <a:ext cx="537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uk-UA" sz="2000"/>
              <a:t>посилання відповідають рубрикам каталогу</a:t>
            </a:r>
          </a:p>
        </p:txBody>
      </p:sp>
      <p:grpSp>
        <p:nvGrpSpPr>
          <p:cNvPr id="7" name="Group 25"/>
          <p:cNvGrpSpPr>
            <a:grpSpLocks noChangeAspect="1"/>
          </p:cNvGrpSpPr>
          <p:nvPr/>
        </p:nvGrpSpPr>
        <p:grpSpPr bwMode="auto">
          <a:xfrm>
            <a:off x="868363" y="4762500"/>
            <a:ext cx="395287" cy="395288"/>
            <a:chOff x="552" y="2523"/>
            <a:chExt cx="1728" cy="1728"/>
          </a:xfrm>
        </p:grpSpPr>
        <p:sp>
          <p:nvSpPr>
            <p:cNvPr id="21521" name="Oval 26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2" name="Rectangle 27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0908" name="Rectangle 28"/>
          <p:cNvSpPr>
            <a:spLocks noChangeArrowheads="1"/>
          </p:cNvSpPr>
          <p:nvPr/>
        </p:nvSpPr>
        <p:spPr bwMode="auto">
          <a:xfrm>
            <a:off x="1355725" y="4783138"/>
            <a:ext cx="6929438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uk-UA" sz="2000"/>
              <a:t>менша кількість посилань</a:t>
            </a:r>
          </a:p>
        </p:txBody>
      </p:sp>
      <p:sp>
        <p:nvSpPr>
          <p:cNvPr id="250909" name="Rectangle 29"/>
          <p:cNvSpPr>
            <a:spLocks noChangeArrowheads="1"/>
          </p:cNvSpPr>
          <p:nvPr/>
        </p:nvSpPr>
        <p:spPr bwMode="auto">
          <a:xfrm>
            <a:off x="1073150" y="2878138"/>
            <a:ext cx="7642225" cy="45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>
                <a:hlinkClick r:id="rId3"/>
              </a:rPr>
              <a:t>www.google.com</a:t>
            </a:r>
            <a:r>
              <a:rPr lang="en-US" sz="2400" b="1"/>
              <a:t>, </a:t>
            </a:r>
            <a:r>
              <a:rPr lang="en-US" sz="2400" b="1">
                <a:hlinkClick r:id="rId4"/>
              </a:rPr>
              <a:t>www.yandex.ru</a:t>
            </a:r>
            <a:r>
              <a:rPr lang="en-US" sz="2400" b="1"/>
              <a:t>, </a:t>
            </a:r>
            <a:r>
              <a:rPr lang="en-US" sz="2400" b="1">
                <a:hlinkClick r:id="rId5"/>
              </a:rPr>
              <a:t>www.rambler.ru</a:t>
            </a:r>
            <a:r>
              <a:rPr lang="en-US" sz="2400" b="1"/>
              <a:t> </a:t>
            </a:r>
            <a:endParaRPr lang="ru-RU" sz="2400" b="1"/>
          </a:p>
        </p:txBody>
      </p:sp>
      <p:sp>
        <p:nvSpPr>
          <p:cNvPr id="250910" name="Rectangle 30"/>
          <p:cNvSpPr>
            <a:spLocks noChangeArrowheads="1"/>
          </p:cNvSpPr>
          <p:nvPr/>
        </p:nvSpPr>
        <p:spPr bwMode="auto">
          <a:xfrm>
            <a:off x="1016000" y="5180013"/>
            <a:ext cx="7115175" cy="8223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>
                <a:hlinkClick r:id="rId6"/>
              </a:rPr>
              <a:t>www.yahoo.com</a:t>
            </a:r>
            <a:r>
              <a:rPr lang="en-US" sz="2400" b="1"/>
              <a:t>, </a:t>
            </a:r>
            <a:r>
              <a:rPr lang="en-US" sz="2400" b="1">
                <a:hlinkClick r:id="rId3"/>
              </a:rPr>
              <a:t>www.google.com</a:t>
            </a:r>
            <a:r>
              <a:rPr lang="ru-RU" sz="2400" b="1"/>
              <a:t>,</a:t>
            </a:r>
            <a:r>
              <a:rPr lang="en-US" sz="2400" b="1"/>
              <a:t> </a:t>
            </a:r>
            <a:r>
              <a:rPr lang="en-US" sz="2400" b="1">
                <a:hlinkClick r:id="rId7"/>
              </a:rPr>
              <a:t>list.mail.ru</a:t>
            </a:r>
            <a:r>
              <a:rPr lang="en-US" sz="2400" b="1"/>
              <a:t>, </a:t>
            </a:r>
            <a:r>
              <a:rPr lang="ru-RU" sz="2400" b="1"/>
              <a:t/>
            </a:r>
            <a:br>
              <a:rPr lang="ru-RU" sz="2400" b="1"/>
            </a:br>
            <a:r>
              <a:rPr lang="en-US" sz="2400" b="1">
                <a:hlinkClick r:id="rId4"/>
              </a:rPr>
              <a:t>www.yandex.ru</a:t>
            </a:r>
            <a:r>
              <a:rPr lang="en-US" sz="2400" b="1"/>
              <a:t> </a:t>
            </a:r>
            <a:endParaRPr lang="ru-RU" sz="2400" b="1"/>
          </a:p>
        </p:txBody>
      </p:sp>
      <p:sp>
        <p:nvSpPr>
          <p:cNvPr id="250911" name="Text Box 31"/>
          <p:cNvSpPr txBox="1">
            <a:spLocks noChangeArrowheads="1"/>
          </p:cNvSpPr>
          <p:nvPr/>
        </p:nvSpPr>
        <p:spPr bwMode="auto">
          <a:xfrm>
            <a:off x="527050" y="6045200"/>
            <a:ext cx="667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>
                <a:solidFill>
                  <a:schemeClr val="accent2"/>
                </a:solidFill>
              </a:rPr>
              <a:t>Гібридні системи </a:t>
            </a:r>
            <a:r>
              <a:rPr lang="uk-UA" sz="2400"/>
              <a:t>– індекс + каталог.</a:t>
            </a:r>
            <a:endParaRPr lang="uk-UA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0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build="p" autoUpdateAnimBg="0"/>
      <p:bldP spid="250885" grpId="0" build="p" autoUpdateAnimBg="0"/>
      <p:bldP spid="250892" grpId="0"/>
      <p:bldP spid="250897" grpId="0"/>
      <p:bldP spid="250904" grpId="0"/>
      <p:bldP spid="250908" grpId="0"/>
      <p:bldP spid="250909" grpId="0"/>
      <p:bldP spid="250910" grpId="0"/>
      <p:bldP spid="2509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Спілкування в реальному часі</a:t>
            </a:r>
            <a:r>
              <a:rPr lang="ru-RU" sz="3000" b="1"/>
              <a:t> (</a:t>
            </a:r>
            <a:r>
              <a:rPr lang="en-US" sz="3000" b="1" i="1"/>
              <a:t>online</a:t>
            </a:r>
            <a:r>
              <a:rPr lang="ru-RU" sz="3000" b="1"/>
              <a:t>)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401638" y="936625"/>
            <a:ext cx="8482012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>
                <a:solidFill>
                  <a:schemeClr val="accent2"/>
                </a:solidFill>
              </a:rPr>
              <a:t>Чати</a:t>
            </a:r>
            <a:r>
              <a:rPr lang="uk-UA" sz="2400" b="1"/>
              <a:t> (англ. </a:t>
            </a:r>
            <a:r>
              <a:rPr lang="en-US" sz="2400" b="1" i="1"/>
              <a:t>chat</a:t>
            </a:r>
            <a:r>
              <a:rPr lang="uk-UA" sz="2400" b="1" i="1"/>
              <a:t> </a:t>
            </a:r>
            <a:r>
              <a:rPr lang="uk-UA" sz="2400" b="1"/>
              <a:t>– базікання) обмін текстовими повідомленнями в реальному часі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/>
              <a:t>Web-</a:t>
            </a:r>
            <a:r>
              <a:rPr lang="uk-UA" sz="2200"/>
              <a:t>чати</a:t>
            </a:r>
            <a:r>
              <a:rPr lang="ru-RU" sz="2200"/>
              <a:t> (на </a:t>
            </a:r>
            <a:r>
              <a:rPr lang="en-US" sz="2200"/>
              <a:t>Web</a:t>
            </a:r>
            <a:r>
              <a:rPr lang="uk-UA" sz="2200"/>
              <a:t>-сторінках</a:t>
            </a:r>
            <a:r>
              <a:rPr lang="en-US" sz="2200"/>
              <a:t>)</a:t>
            </a:r>
            <a:r>
              <a:rPr lang="ru-RU" sz="2200"/>
              <a:t>: </a:t>
            </a:r>
            <a:r>
              <a:rPr lang="uk-UA" sz="2200"/>
              <a:t>всі рівноправні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200"/>
              <a:t>IRC-</a:t>
            </a:r>
            <a:r>
              <a:rPr lang="uk-UA" sz="2200"/>
              <a:t>чати</a:t>
            </a:r>
            <a:r>
              <a:rPr lang="ru-RU" sz="2200"/>
              <a:t> (</a:t>
            </a:r>
            <a:r>
              <a:rPr lang="en-US" sz="2200" i="1"/>
              <a:t>Internet relay Chat, </a:t>
            </a:r>
            <a:r>
              <a:rPr lang="ru-RU" sz="2200"/>
              <a:t>1988) «</a:t>
            </a:r>
            <a:r>
              <a:rPr lang="uk-UA" sz="2200"/>
              <a:t>розмова» на каналах, всі оператори каналу з привілеями</a:t>
            </a:r>
          </a:p>
        </p:txBody>
      </p:sp>
      <p:pic>
        <p:nvPicPr>
          <p:cNvPr id="2488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3025" y="3063875"/>
            <a:ext cx="6615113" cy="312102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8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Спілкування в реальному часі</a:t>
            </a:r>
            <a:r>
              <a:rPr lang="ru-RU" sz="3000" b="1"/>
              <a:t> (</a:t>
            </a:r>
            <a:r>
              <a:rPr lang="en-US" sz="3000" b="1" i="1"/>
              <a:t>online</a:t>
            </a:r>
            <a:r>
              <a:rPr lang="ru-RU" sz="3000" b="1"/>
              <a:t>)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382588" y="936625"/>
            <a:ext cx="586105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ICQ</a:t>
            </a:r>
            <a:r>
              <a:rPr lang="en-US" sz="2400" b="1"/>
              <a:t> </a:t>
            </a:r>
            <a:r>
              <a:rPr lang="ru-RU" sz="2400" b="1"/>
              <a:t>(англ. </a:t>
            </a:r>
            <a:r>
              <a:rPr lang="en-US" sz="2400" b="1" i="1"/>
              <a:t>I Seek You</a:t>
            </a:r>
            <a:r>
              <a:rPr lang="ru-RU" sz="2400" b="1"/>
              <a:t>),</a:t>
            </a:r>
            <a:r>
              <a:rPr lang="en-US" sz="2400" b="1" i="1"/>
              <a:t> </a:t>
            </a:r>
            <a:r>
              <a:rPr lang="ru-RU" sz="2400" b="1"/>
              <a:t>«</a:t>
            </a:r>
            <a:r>
              <a:rPr lang="uk-UA" sz="2400" b="1"/>
              <a:t>аська</a:t>
            </a:r>
            <a:r>
              <a:rPr lang="ru-RU" sz="2400" b="1"/>
              <a:t>», </a:t>
            </a:r>
            <a:r>
              <a:rPr lang="uk-UA" sz="2400" b="1"/>
              <a:t>Інтернет-пейджер.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uk-UA" sz="2000" b="1"/>
              <a:t>    </a:t>
            </a:r>
            <a:r>
              <a:rPr lang="uk-UA" sz="2200" b="1"/>
              <a:t>Реєстрація</a:t>
            </a:r>
            <a:r>
              <a:rPr lang="ru-RU" sz="2200" b="1"/>
              <a:t>: </a:t>
            </a:r>
            <a:r>
              <a:rPr lang="en-US" sz="2200" b="1">
                <a:solidFill>
                  <a:schemeClr val="accent2"/>
                </a:solidFill>
                <a:hlinkClick r:id="rId3"/>
              </a:rPr>
              <a:t>www.mirabilis.com</a:t>
            </a:r>
            <a:r>
              <a:rPr lang="ru-RU" sz="2200" b="1">
                <a:solidFill>
                  <a:schemeClr val="accent2"/>
                </a:solidFill>
              </a:rPr>
              <a:t>,</a:t>
            </a:r>
            <a:endParaRPr lang="en-US" sz="2200" b="1">
              <a:solidFill>
                <a:schemeClr val="accent2"/>
              </a:solidFill>
            </a:endParaRP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200" b="1">
                <a:solidFill>
                  <a:schemeClr val="accent2"/>
                </a:solidFill>
              </a:rPr>
              <a:t>    </a:t>
            </a:r>
            <a:r>
              <a:rPr lang="ru-RU" sz="2200" b="1"/>
              <a:t>номер 123456789</a:t>
            </a:r>
          </a:p>
          <a:p>
            <a:pPr marL="450850" indent="-4508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uk-UA" sz="2400" b="1"/>
              <a:t>Можливості</a:t>
            </a:r>
            <a:r>
              <a:rPr lang="ru-RU" sz="2400" b="1"/>
              <a:t>: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200"/>
              <a:t>діалог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200"/>
              <a:t>обговорення в групі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200"/>
              <a:t>обмін файлами</a:t>
            </a:r>
          </a:p>
          <a:p>
            <a:pPr marL="450850" indent="-450850"/>
            <a:r>
              <a:rPr lang="uk-UA" sz="2400" b="1"/>
              <a:t>Російська версія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en-US" sz="2400" b="1">
                <a:solidFill>
                  <a:schemeClr val="accent2"/>
                </a:solidFill>
                <a:hlinkClick r:id="rId4"/>
              </a:rPr>
              <a:t>icq.rambler.ru</a:t>
            </a:r>
            <a:r>
              <a:rPr lang="en-US" sz="2400" b="1">
                <a:solidFill>
                  <a:schemeClr val="accent2"/>
                </a:solidFill>
              </a:rPr>
              <a:t>   </a:t>
            </a:r>
            <a:endParaRPr lang="en-US" sz="2600"/>
          </a:p>
        </p:txBody>
      </p:sp>
      <p:pic>
        <p:nvPicPr>
          <p:cNvPr id="26522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BB44BB"/>
              </a:clrFrom>
              <a:clrTo>
                <a:srgbClr val="BB44B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2075" y="854075"/>
            <a:ext cx="214312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5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5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5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5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5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5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5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22" name="Freeform 94"/>
          <p:cNvSpPr>
            <a:spLocks/>
          </p:cNvSpPr>
          <p:nvPr/>
        </p:nvSpPr>
        <p:spPr bwMode="auto">
          <a:xfrm>
            <a:off x="5740400" y="2670175"/>
            <a:ext cx="396875" cy="676275"/>
          </a:xfrm>
          <a:custGeom>
            <a:avLst/>
            <a:gdLst>
              <a:gd name="T0" fmla="*/ 0 w 250"/>
              <a:gd name="T1" fmla="*/ 4 h 426"/>
              <a:gd name="T2" fmla="*/ 208 w 250"/>
              <a:gd name="T3" fmla="*/ 70 h 426"/>
              <a:gd name="T4" fmla="*/ 250 w 250"/>
              <a:gd name="T5" fmla="*/ 426 h 426"/>
              <a:gd name="T6" fmla="*/ 0 60000 65536"/>
              <a:gd name="T7" fmla="*/ 0 60000 65536"/>
              <a:gd name="T8" fmla="*/ 0 60000 65536"/>
              <a:gd name="T9" fmla="*/ 0 w 250"/>
              <a:gd name="T10" fmla="*/ 0 h 426"/>
              <a:gd name="T11" fmla="*/ 250 w 250"/>
              <a:gd name="T12" fmla="*/ 426 h 4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426">
                <a:moveTo>
                  <a:pt x="0" y="4"/>
                </a:moveTo>
                <a:cubicBezTo>
                  <a:pt x="83" y="2"/>
                  <a:pt x="166" y="0"/>
                  <a:pt x="208" y="70"/>
                </a:cubicBezTo>
                <a:cubicBezTo>
                  <a:pt x="250" y="140"/>
                  <a:pt x="243" y="367"/>
                  <a:pt x="250" y="42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3018" name="Freeform 90"/>
          <p:cNvSpPr>
            <a:spLocks/>
          </p:cNvSpPr>
          <p:nvPr/>
        </p:nvSpPr>
        <p:spPr bwMode="auto">
          <a:xfrm>
            <a:off x="1781175" y="2640013"/>
            <a:ext cx="1235075" cy="376237"/>
          </a:xfrm>
          <a:custGeom>
            <a:avLst/>
            <a:gdLst>
              <a:gd name="T0" fmla="*/ 0 w 778"/>
              <a:gd name="T1" fmla="*/ 237 h 237"/>
              <a:gd name="T2" fmla="*/ 333 w 778"/>
              <a:gd name="T3" fmla="*/ 196 h 237"/>
              <a:gd name="T4" fmla="*/ 529 w 778"/>
              <a:gd name="T5" fmla="*/ 35 h 237"/>
              <a:gd name="T6" fmla="*/ 778 w 778"/>
              <a:gd name="T7" fmla="*/ 0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778"/>
              <a:gd name="T13" fmla="*/ 0 h 237"/>
              <a:gd name="T14" fmla="*/ 778 w 778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8" h="237">
                <a:moveTo>
                  <a:pt x="0" y="237"/>
                </a:moveTo>
                <a:cubicBezTo>
                  <a:pt x="122" y="233"/>
                  <a:pt x="245" y="230"/>
                  <a:pt x="333" y="196"/>
                </a:cubicBezTo>
                <a:cubicBezTo>
                  <a:pt x="421" y="162"/>
                  <a:pt x="455" y="68"/>
                  <a:pt x="529" y="35"/>
                </a:cubicBezTo>
                <a:cubicBezTo>
                  <a:pt x="603" y="2"/>
                  <a:pt x="690" y="1"/>
                  <a:pt x="77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3019" name="Freeform 91"/>
          <p:cNvSpPr>
            <a:spLocks/>
          </p:cNvSpPr>
          <p:nvPr/>
        </p:nvSpPr>
        <p:spPr bwMode="auto">
          <a:xfrm>
            <a:off x="5675313" y="2041525"/>
            <a:ext cx="1187450" cy="371475"/>
          </a:xfrm>
          <a:custGeom>
            <a:avLst/>
            <a:gdLst>
              <a:gd name="T0" fmla="*/ 748 w 748"/>
              <a:gd name="T1" fmla="*/ 163 h 234"/>
              <a:gd name="T2" fmla="*/ 427 w 748"/>
              <a:gd name="T3" fmla="*/ 5 h 234"/>
              <a:gd name="T4" fmla="*/ 208 w 748"/>
              <a:gd name="T5" fmla="*/ 133 h 234"/>
              <a:gd name="T6" fmla="*/ 0 w 748"/>
              <a:gd name="T7" fmla="*/ 234 h 234"/>
              <a:gd name="T8" fmla="*/ 0 60000 65536"/>
              <a:gd name="T9" fmla="*/ 0 60000 65536"/>
              <a:gd name="T10" fmla="*/ 0 60000 65536"/>
              <a:gd name="T11" fmla="*/ 0 60000 65536"/>
              <a:gd name="T12" fmla="*/ 0 w 748"/>
              <a:gd name="T13" fmla="*/ 0 h 234"/>
              <a:gd name="T14" fmla="*/ 748 w 748"/>
              <a:gd name="T15" fmla="*/ 234 h 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8" h="234">
                <a:moveTo>
                  <a:pt x="748" y="163"/>
                </a:moveTo>
                <a:cubicBezTo>
                  <a:pt x="695" y="137"/>
                  <a:pt x="517" y="10"/>
                  <a:pt x="427" y="5"/>
                </a:cubicBezTo>
                <a:cubicBezTo>
                  <a:pt x="337" y="0"/>
                  <a:pt x="279" y="95"/>
                  <a:pt x="208" y="133"/>
                </a:cubicBezTo>
                <a:cubicBezTo>
                  <a:pt x="137" y="171"/>
                  <a:pt x="43" y="213"/>
                  <a:pt x="0" y="23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Інтернет-телефон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01638" y="936625"/>
            <a:ext cx="84820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Skype</a:t>
            </a:r>
            <a:r>
              <a:rPr lang="en-US" sz="2400" b="1"/>
              <a:t> </a:t>
            </a:r>
            <a:r>
              <a:rPr lang="ru-RU" sz="2400" b="1"/>
              <a:t>(</a:t>
            </a:r>
            <a:r>
              <a:rPr lang="en-US" sz="2400">
                <a:hlinkClick r:id="rId3"/>
              </a:rPr>
              <a:t>www.skype.com</a:t>
            </a:r>
            <a:r>
              <a:rPr lang="ru-RU" sz="2400"/>
              <a:t>, </a:t>
            </a:r>
            <a:r>
              <a:rPr lang="en-US" sz="2400">
                <a:hlinkClick r:id="rId4"/>
              </a:rPr>
              <a:t>www.skype.ru</a:t>
            </a:r>
            <a:r>
              <a:rPr lang="ru-RU" sz="2400" b="1"/>
              <a:t>) </a:t>
            </a:r>
            <a:r>
              <a:rPr lang="uk-UA" sz="2400" b="1"/>
              <a:t>розмова в реальному часі</a:t>
            </a:r>
          </a:p>
          <a:p>
            <a:pPr marL="990600" lvl="1" indent="-360363" eaLnBrk="0" hangingPunct="0">
              <a:spcBef>
                <a:spcPct val="20000"/>
              </a:spcBef>
              <a:buFont typeface="Wingdings" pitchFamily="2" charset="2"/>
              <a:buChar char="q"/>
            </a:pPr>
            <a:endParaRPr lang="ru-RU" sz="2200"/>
          </a:p>
        </p:txBody>
      </p:sp>
      <p:pic>
        <p:nvPicPr>
          <p:cNvPr id="252935" name="Picture 7" descr="Корпус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3988" y="1846263"/>
            <a:ext cx="57785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6" name="Picture 8" descr="Корпус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1827213"/>
            <a:ext cx="57785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5919788" y="3033713"/>
            <a:ext cx="2667000" cy="649287"/>
            <a:chOff x="3729" y="1911"/>
            <a:chExt cx="1680" cy="409"/>
          </a:xfrm>
        </p:grpSpPr>
        <p:sp>
          <p:nvSpPr>
            <p:cNvPr id="24601" name="Line 95"/>
            <p:cNvSpPr>
              <a:spLocks noChangeShapeType="1"/>
            </p:cNvSpPr>
            <p:nvPr/>
          </p:nvSpPr>
          <p:spPr bwMode="auto">
            <a:xfrm>
              <a:off x="4690" y="2143"/>
              <a:ext cx="4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046" y="1935"/>
              <a:ext cx="363" cy="266"/>
              <a:chOff x="2255" y="1955"/>
              <a:chExt cx="507" cy="380"/>
            </a:xfrm>
          </p:grpSpPr>
          <p:sp>
            <p:nvSpPr>
              <p:cNvPr id="24604" name="Freeform 12"/>
              <p:cNvSpPr>
                <a:spLocks/>
              </p:cNvSpPr>
              <p:nvPr/>
            </p:nvSpPr>
            <p:spPr bwMode="auto">
              <a:xfrm>
                <a:off x="2255" y="1955"/>
                <a:ext cx="507" cy="138"/>
              </a:xfrm>
              <a:custGeom>
                <a:avLst/>
                <a:gdLst>
                  <a:gd name="T0" fmla="*/ 246 w 507"/>
                  <a:gd name="T1" fmla="*/ 0 h 138"/>
                  <a:gd name="T2" fmla="*/ 175 w 507"/>
                  <a:gd name="T3" fmla="*/ 3 h 138"/>
                  <a:gd name="T4" fmla="*/ 146 w 507"/>
                  <a:gd name="T5" fmla="*/ 5 h 138"/>
                  <a:gd name="T6" fmla="*/ 115 w 507"/>
                  <a:gd name="T7" fmla="*/ 9 h 138"/>
                  <a:gd name="T8" fmla="*/ 96 w 507"/>
                  <a:gd name="T9" fmla="*/ 13 h 138"/>
                  <a:gd name="T10" fmla="*/ 77 w 507"/>
                  <a:gd name="T11" fmla="*/ 15 h 138"/>
                  <a:gd name="T12" fmla="*/ 56 w 507"/>
                  <a:gd name="T13" fmla="*/ 21 h 138"/>
                  <a:gd name="T14" fmla="*/ 42 w 507"/>
                  <a:gd name="T15" fmla="*/ 25 h 138"/>
                  <a:gd name="T16" fmla="*/ 35 w 507"/>
                  <a:gd name="T17" fmla="*/ 32 h 138"/>
                  <a:gd name="T18" fmla="*/ 29 w 507"/>
                  <a:gd name="T19" fmla="*/ 36 h 138"/>
                  <a:gd name="T20" fmla="*/ 25 w 507"/>
                  <a:gd name="T21" fmla="*/ 42 h 138"/>
                  <a:gd name="T22" fmla="*/ 0 w 507"/>
                  <a:gd name="T23" fmla="*/ 105 h 138"/>
                  <a:gd name="T24" fmla="*/ 0 w 507"/>
                  <a:gd name="T25" fmla="*/ 107 h 138"/>
                  <a:gd name="T26" fmla="*/ 2 w 507"/>
                  <a:gd name="T27" fmla="*/ 111 h 138"/>
                  <a:gd name="T28" fmla="*/ 12 w 507"/>
                  <a:gd name="T29" fmla="*/ 130 h 138"/>
                  <a:gd name="T30" fmla="*/ 16 w 507"/>
                  <a:gd name="T31" fmla="*/ 134 h 138"/>
                  <a:gd name="T32" fmla="*/ 19 w 507"/>
                  <a:gd name="T33" fmla="*/ 134 h 138"/>
                  <a:gd name="T34" fmla="*/ 121 w 507"/>
                  <a:gd name="T35" fmla="*/ 107 h 138"/>
                  <a:gd name="T36" fmla="*/ 127 w 507"/>
                  <a:gd name="T37" fmla="*/ 101 h 138"/>
                  <a:gd name="T38" fmla="*/ 127 w 507"/>
                  <a:gd name="T39" fmla="*/ 71 h 138"/>
                  <a:gd name="T40" fmla="*/ 135 w 507"/>
                  <a:gd name="T41" fmla="*/ 67 h 138"/>
                  <a:gd name="T42" fmla="*/ 150 w 507"/>
                  <a:gd name="T43" fmla="*/ 63 h 138"/>
                  <a:gd name="T44" fmla="*/ 161 w 507"/>
                  <a:gd name="T45" fmla="*/ 61 h 138"/>
                  <a:gd name="T46" fmla="*/ 183 w 507"/>
                  <a:gd name="T47" fmla="*/ 57 h 138"/>
                  <a:gd name="T48" fmla="*/ 204 w 507"/>
                  <a:gd name="T49" fmla="*/ 55 h 138"/>
                  <a:gd name="T50" fmla="*/ 229 w 507"/>
                  <a:gd name="T51" fmla="*/ 53 h 138"/>
                  <a:gd name="T52" fmla="*/ 254 w 507"/>
                  <a:gd name="T53" fmla="*/ 53 h 138"/>
                  <a:gd name="T54" fmla="*/ 277 w 507"/>
                  <a:gd name="T55" fmla="*/ 55 h 138"/>
                  <a:gd name="T56" fmla="*/ 302 w 507"/>
                  <a:gd name="T57" fmla="*/ 57 h 138"/>
                  <a:gd name="T58" fmla="*/ 325 w 507"/>
                  <a:gd name="T59" fmla="*/ 59 h 138"/>
                  <a:gd name="T60" fmla="*/ 350 w 507"/>
                  <a:gd name="T61" fmla="*/ 63 h 138"/>
                  <a:gd name="T62" fmla="*/ 363 w 507"/>
                  <a:gd name="T63" fmla="*/ 67 h 138"/>
                  <a:gd name="T64" fmla="*/ 373 w 507"/>
                  <a:gd name="T65" fmla="*/ 71 h 138"/>
                  <a:gd name="T66" fmla="*/ 380 w 507"/>
                  <a:gd name="T67" fmla="*/ 73 h 138"/>
                  <a:gd name="T68" fmla="*/ 382 w 507"/>
                  <a:gd name="T69" fmla="*/ 103 h 138"/>
                  <a:gd name="T70" fmla="*/ 382 w 507"/>
                  <a:gd name="T71" fmla="*/ 107 h 138"/>
                  <a:gd name="T72" fmla="*/ 386 w 507"/>
                  <a:gd name="T73" fmla="*/ 107 h 138"/>
                  <a:gd name="T74" fmla="*/ 488 w 507"/>
                  <a:gd name="T75" fmla="*/ 138 h 138"/>
                  <a:gd name="T76" fmla="*/ 490 w 507"/>
                  <a:gd name="T77" fmla="*/ 136 h 138"/>
                  <a:gd name="T78" fmla="*/ 494 w 507"/>
                  <a:gd name="T79" fmla="*/ 134 h 138"/>
                  <a:gd name="T80" fmla="*/ 497 w 507"/>
                  <a:gd name="T81" fmla="*/ 126 h 138"/>
                  <a:gd name="T82" fmla="*/ 507 w 507"/>
                  <a:gd name="T83" fmla="*/ 107 h 138"/>
                  <a:gd name="T84" fmla="*/ 494 w 507"/>
                  <a:gd name="T85" fmla="*/ 73 h 138"/>
                  <a:gd name="T86" fmla="*/ 476 w 507"/>
                  <a:gd name="T87" fmla="*/ 38 h 138"/>
                  <a:gd name="T88" fmla="*/ 472 w 507"/>
                  <a:gd name="T89" fmla="*/ 32 h 138"/>
                  <a:gd name="T90" fmla="*/ 467 w 507"/>
                  <a:gd name="T91" fmla="*/ 28 h 138"/>
                  <a:gd name="T92" fmla="*/ 457 w 507"/>
                  <a:gd name="T93" fmla="*/ 23 h 138"/>
                  <a:gd name="T94" fmla="*/ 446 w 507"/>
                  <a:gd name="T95" fmla="*/ 21 h 138"/>
                  <a:gd name="T96" fmla="*/ 428 w 507"/>
                  <a:gd name="T97" fmla="*/ 17 h 138"/>
                  <a:gd name="T98" fmla="*/ 411 w 507"/>
                  <a:gd name="T99" fmla="*/ 13 h 138"/>
                  <a:gd name="T100" fmla="*/ 378 w 507"/>
                  <a:gd name="T101" fmla="*/ 9 h 138"/>
                  <a:gd name="T102" fmla="*/ 344 w 507"/>
                  <a:gd name="T103" fmla="*/ 5 h 138"/>
                  <a:gd name="T104" fmla="*/ 311 w 507"/>
                  <a:gd name="T105" fmla="*/ 3 h 138"/>
                  <a:gd name="T106" fmla="*/ 279 w 507"/>
                  <a:gd name="T107" fmla="*/ 2 h 138"/>
                  <a:gd name="T108" fmla="*/ 246 w 507"/>
                  <a:gd name="T109" fmla="*/ 0 h 1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07"/>
                  <a:gd name="T166" fmla="*/ 0 h 138"/>
                  <a:gd name="T167" fmla="*/ 507 w 507"/>
                  <a:gd name="T168" fmla="*/ 138 h 1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07" h="138">
                    <a:moveTo>
                      <a:pt x="246" y="0"/>
                    </a:moveTo>
                    <a:lnTo>
                      <a:pt x="175" y="3"/>
                    </a:lnTo>
                    <a:lnTo>
                      <a:pt x="146" y="5"/>
                    </a:lnTo>
                    <a:lnTo>
                      <a:pt x="115" y="9"/>
                    </a:lnTo>
                    <a:lnTo>
                      <a:pt x="96" y="13"/>
                    </a:lnTo>
                    <a:lnTo>
                      <a:pt x="77" y="15"/>
                    </a:lnTo>
                    <a:lnTo>
                      <a:pt x="56" y="21"/>
                    </a:lnTo>
                    <a:lnTo>
                      <a:pt x="42" y="25"/>
                    </a:lnTo>
                    <a:lnTo>
                      <a:pt x="35" y="32"/>
                    </a:lnTo>
                    <a:lnTo>
                      <a:pt x="29" y="36"/>
                    </a:lnTo>
                    <a:lnTo>
                      <a:pt x="25" y="42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2" y="111"/>
                    </a:lnTo>
                    <a:lnTo>
                      <a:pt x="12" y="130"/>
                    </a:lnTo>
                    <a:lnTo>
                      <a:pt x="16" y="134"/>
                    </a:lnTo>
                    <a:lnTo>
                      <a:pt x="19" y="134"/>
                    </a:lnTo>
                    <a:lnTo>
                      <a:pt x="121" y="107"/>
                    </a:lnTo>
                    <a:lnTo>
                      <a:pt x="127" y="101"/>
                    </a:lnTo>
                    <a:lnTo>
                      <a:pt x="127" y="71"/>
                    </a:lnTo>
                    <a:lnTo>
                      <a:pt x="135" y="67"/>
                    </a:lnTo>
                    <a:lnTo>
                      <a:pt x="150" y="63"/>
                    </a:lnTo>
                    <a:lnTo>
                      <a:pt x="161" y="61"/>
                    </a:lnTo>
                    <a:lnTo>
                      <a:pt x="183" y="57"/>
                    </a:lnTo>
                    <a:lnTo>
                      <a:pt x="204" y="55"/>
                    </a:lnTo>
                    <a:lnTo>
                      <a:pt x="229" y="53"/>
                    </a:lnTo>
                    <a:lnTo>
                      <a:pt x="254" y="53"/>
                    </a:lnTo>
                    <a:lnTo>
                      <a:pt x="277" y="55"/>
                    </a:lnTo>
                    <a:lnTo>
                      <a:pt x="302" y="57"/>
                    </a:lnTo>
                    <a:lnTo>
                      <a:pt x="325" y="59"/>
                    </a:lnTo>
                    <a:lnTo>
                      <a:pt x="350" y="63"/>
                    </a:lnTo>
                    <a:lnTo>
                      <a:pt x="363" y="67"/>
                    </a:lnTo>
                    <a:lnTo>
                      <a:pt x="373" y="71"/>
                    </a:lnTo>
                    <a:lnTo>
                      <a:pt x="380" y="73"/>
                    </a:lnTo>
                    <a:lnTo>
                      <a:pt x="382" y="103"/>
                    </a:lnTo>
                    <a:lnTo>
                      <a:pt x="382" y="107"/>
                    </a:lnTo>
                    <a:lnTo>
                      <a:pt x="386" y="107"/>
                    </a:lnTo>
                    <a:lnTo>
                      <a:pt x="488" y="138"/>
                    </a:lnTo>
                    <a:lnTo>
                      <a:pt x="490" y="136"/>
                    </a:lnTo>
                    <a:lnTo>
                      <a:pt x="494" y="134"/>
                    </a:lnTo>
                    <a:lnTo>
                      <a:pt x="497" y="126"/>
                    </a:lnTo>
                    <a:lnTo>
                      <a:pt x="507" y="107"/>
                    </a:lnTo>
                    <a:lnTo>
                      <a:pt x="494" y="73"/>
                    </a:lnTo>
                    <a:lnTo>
                      <a:pt x="476" y="38"/>
                    </a:lnTo>
                    <a:lnTo>
                      <a:pt x="472" y="32"/>
                    </a:lnTo>
                    <a:lnTo>
                      <a:pt x="467" y="28"/>
                    </a:lnTo>
                    <a:lnTo>
                      <a:pt x="457" y="23"/>
                    </a:lnTo>
                    <a:lnTo>
                      <a:pt x="446" y="21"/>
                    </a:lnTo>
                    <a:lnTo>
                      <a:pt x="428" y="17"/>
                    </a:lnTo>
                    <a:lnTo>
                      <a:pt x="411" y="13"/>
                    </a:lnTo>
                    <a:lnTo>
                      <a:pt x="378" y="9"/>
                    </a:lnTo>
                    <a:lnTo>
                      <a:pt x="344" y="5"/>
                    </a:lnTo>
                    <a:lnTo>
                      <a:pt x="311" y="3"/>
                    </a:lnTo>
                    <a:lnTo>
                      <a:pt x="279" y="2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B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5" name="Rectangle 13"/>
              <p:cNvSpPr>
                <a:spLocks noChangeArrowheads="1"/>
              </p:cNvSpPr>
              <p:nvPr/>
            </p:nvSpPr>
            <p:spPr bwMode="auto">
              <a:xfrm>
                <a:off x="2445" y="2118"/>
                <a:ext cx="33" cy="21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6" name="Rectangle 14"/>
              <p:cNvSpPr>
                <a:spLocks noChangeArrowheads="1"/>
              </p:cNvSpPr>
              <p:nvPr/>
            </p:nvSpPr>
            <p:spPr bwMode="auto">
              <a:xfrm>
                <a:off x="2493" y="2118"/>
                <a:ext cx="33" cy="21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7" name="Rectangle 15"/>
              <p:cNvSpPr>
                <a:spLocks noChangeArrowheads="1"/>
              </p:cNvSpPr>
              <p:nvPr/>
            </p:nvSpPr>
            <p:spPr bwMode="auto">
              <a:xfrm>
                <a:off x="2541" y="2118"/>
                <a:ext cx="33" cy="21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8" name="Rectangle 16"/>
              <p:cNvSpPr>
                <a:spLocks noChangeArrowheads="1"/>
              </p:cNvSpPr>
              <p:nvPr/>
            </p:nvSpPr>
            <p:spPr bwMode="auto">
              <a:xfrm>
                <a:off x="2445" y="2156"/>
                <a:ext cx="33" cy="19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9" name="Rectangle 17"/>
              <p:cNvSpPr>
                <a:spLocks noChangeArrowheads="1"/>
              </p:cNvSpPr>
              <p:nvPr/>
            </p:nvSpPr>
            <p:spPr bwMode="auto">
              <a:xfrm>
                <a:off x="2493" y="2156"/>
                <a:ext cx="33" cy="19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0" name="Rectangle 18"/>
              <p:cNvSpPr>
                <a:spLocks noChangeArrowheads="1"/>
              </p:cNvSpPr>
              <p:nvPr/>
            </p:nvSpPr>
            <p:spPr bwMode="auto">
              <a:xfrm>
                <a:off x="2541" y="2156"/>
                <a:ext cx="33" cy="19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1" name="Rectangle 19"/>
              <p:cNvSpPr>
                <a:spLocks noChangeArrowheads="1"/>
              </p:cNvSpPr>
              <p:nvPr/>
            </p:nvSpPr>
            <p:spPr bwMode="auto">
              <a:xfrm>
                <a:off x="2445" y="2191"/>
                <a:ext cx="33" cy="23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2" name="Rectangle 20"/>
              <p:cNvSpPr>
                <a:spLocks noChangeArrowheads="1"/>
              </p:cNvSpPr>
              <p:nvPr/>
            </p:nvSpPr>
            <p:spPr bwMode="auto">
              <a:xfrm>
                <a:off x="2493" y="2191"/>
                <a:ext cx="33" cy="23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3" name="Rectangle 21"/>
              <p:cNvSpPr>
                <a:spLocks noChangeArrowheads="1"/>
              </p:cNvSpPr>
              <p:nvPr/>
            </p:nvSpPr>
            <p:spPr bwMode="auto">
              <a:xfrm>
                <a:off x="2541" y="2191"/>
                <a:ext cx="33" cy="23"/>
              </a:xfrm>
              <a:prstGeom prst="rect">
                <a:avLst/>
              </a:prstGeom>
              <a:solidFill>
                <a:srgbClr val="B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4" name="Freeform 22"/>
              <p:cNvSpPr>
                <a:spLocks/>
              </p:cNvSpPr>
              <p:nvPr/>
            </p:nvSpPr>
            <p:spPr bwMode="auto">
              <a:xfrm>
                <a:off x="2319" y="2035"/>
                <a:ext cx="380" cy="300"/>
              </a:xfrm>
              <a:custGeom>
                <a:avLst/>
                <a:gdLst>
                  <a:gd name="T0" fmla="*/ 32 w 380"/>
                  <a:gd name="T1" fmla="*/ 192 h 300"/>
                  <a:gd name="T2" fmla="*/ 28 w 380"/>
                  <a:gd name="T3" fmla="*/ 190 h 300"/>
                  <a:gd name="T4" fmla="*/ 25 w 380"/>
                  <a:gd name="T5" fmla="*/ 188 h 300"/>
                  <a:gd name="T6" fmla="*/ 25 w 380"/>
                  <a:gd name="T7" fmla="*/ 181 h 300"/>
                  <a:gd name="T8" fmla="*/ 53 w 380"/>
                  <a:gd name="T9" fmla="*/ 75 h 300"/>
                  <a:gd name="T10" fmla="*/ 53 w 380"/>
                  <a:gd name="T11" fmla="*/ 73 h 300"/>
                  <a:gd name="T12" fmla="*/ 57 w 380"/>
                  <a:gd name="T13" fmla="*/ 69 h 300"/>
                  <a:gd name="T14" fmla="*/ 318 w 380"/>
                  <a:gd name="T15" fmla="*/ 69 h 300"/>
                  <a:gd name="T16" fmla="*/ 322 w 380"/>
                  <a:gd name="T17" fmla="*/ 71 h 300"/>
                  <a:gd name="T18" fmla="*/ 324 w 380"/>
                  <a:gd name="T19" fmla="*/ 73 h 300"/>
                  <a:gd name="T20" fmla="*/ 324 w 380"/>
                  <a:gd name="T21" fmla="*/ 75 h 300"/>
                  <a:gd name="T22" fmla="*/ 334 w 380"/>
                  <a:gd name="T23" fmla="*/ 108 h 300"/>
                  <a:gd name="T24" fmla="*/ 353 w 380"/>
                  <a:gd name="T25" fmla="*/ 184 h 300"/>
                  <a:gd name="T26" fmla="*/ 353 w 380"/>
                  <a:gd name="T27" fmla="*/ 188 h 300"/>
                  <a:gd name="T28" fmla="*/ 351 w 380"/>
                  <a:gd name="T29" fmla="*/ 190 h 300"/>
                  <a:gd name="T30" fmla="*/ 347 w 380"/>
                  <a:gd name="T31" fmla="*/ 192 h 300"/>
                  <a:gd name="T32" fmla="*/ 32 w 380"/>
                  <a:gd name="T33" fmla="*/ 192 h 300"/>
                  <a:gd name="T34" fmla="*/ 23 w 380"/>
                  <a:gd name="T35" fmla="*/ 286 h 300"/>
                  <a:gd name="T36" fmla="*/ 23 w 380"/>
                  <a:gd name="T37" fmla="*/ 300 h 300"/>
                  <a:gd name="T38" fmla="*/ 69 w 380"/>
                  <a:gd name="T39" fmla="*/ 300 h 300"/>
                  <a:gd name="T40" fmla="*/ 69 w 380"/>
                  <a:gd name="T41" fmla="*/ 286 h 300"/>
                  <a:gd name="T42" fmla="*/ 309 w 380"/>
                  <a:gd name="T43" fmla="*/ 286 h 300"/>
                  <a:gd name="T44" fmla="*/ 309 w 380"/>
                  <a:gd name="T45" fmla="*/ 300 h 300"/>
                  <a:gd name="T46" fmla="*/ 355 w 380"/>
                  <a:gd name="T47" fmla="*/ 300 h 300"/>
                  <a:gd name="T48" fmla="*/ 355 w 380"/>
                  <a:gd name="T49" fmla="*/ 286 h 300"/>
                  <a:gd name="T50" fmla="*/ 380 w 380"/>
                  <a:gd name="T51" fmla="*/ 286 h 300"/>
                  <a:gd name="T52" fmla="*/ 380 w 380"/>
                  <a:gd name="T53" fmla="*/ 190 h 300"/>
                  <a:gd name="T54" fmla="*/ 345 w 380"/>
                  <a:gd name="T55" fmla="*/ 62 h 300"/>
                  <a:gd name="T56" fmla="*/ 343 w 380"/>
                  <a:gd name="T57" fmla="*/ 56 h 300"/>
                  <a:gd name="T58" fmla="*/ 339 w 380"/>
                  <a:gd name="T59" fmla="*/ 50 h 300"/>
                  <a:gd name="T60" fmla="*/ 335 w 380"/>
                  <a:gd name="T61" fmla="*/ 48 h 300"/>
                  <a:gd name="T62" fmla="*/ 332 w 380"/>
                  <a:gd name="T63" fmla="*/ 46 h 300"/>
                  <a:gd name="T64" fmla="*/ 324 w 380"/>
                  <a:gd name="T65" fmla="*/ 44 h 300"/>
                  <a:gd name="T66" fmla="*/ 293 w 380"/>
                  <a:gd name="T67" fmla="*/ 44 h 300"/>
                  <a:gd name="T68" fmla="*/ 293 w 380"/>
                  <a:gd name="T69" fmla="*/ 0 h 300"/>
                  <a:gd name="T70" fmla="*/ 255 w 380"/>
                  <a:gd name="T71" fmla="*/ 0 h 300"/>
                  <a:gd name="T72" fmla="*/ 255 w 380"/>
                  <a:gd name="T73" fmla="*/ 44 h 300"/>
                  <a:gd name="T74" fmla="*/ 126 w 380"/>
                  <a:gd name="T75" fmla="*/ 44 h 300"/>
                  <a:gd name="T76" fmla="*/ 126 w 380"/>
                  <a:gd name="T77" fmla="*/ 0 h 300"/>
                  <a:gd name="T78" fmla="*/ 84 w 380"/>
                  <a:gd name="T79" fmla="*/ 0 h 300"/>
                  <a:gd name="T80" fmla="*/ 84 w 380"/>
                  <a:gd name="T81" fmla="*/ 44 h 300"/>
                  <a:gd name="T82" fmla="*/ 51 w 380"/>
                  <a:gd name="T83" fmla="*/ 44 h 300"/>
                  <a:gd name="T84" fmla="*/ 44 w 380"/>
                  <a:gd name="T85" fmla="*/ 46 h 300"/>
                  <a:gd name="T86" fmla="*/ 34 w 380"/>
                  <a:gd name="T87" fmla="*/ 56 h 300"/>
                  <a:gd name="T88" fmla="*/ 32 w 380"/>
                  <a:gd name="T89" fmla="*/ 60 h 300"/>
                  <a:gd name="T90" fmla="*/ 0 w 380"/>
                  <a:gd name="T91" fmla="*/ 194 h 300"/>
                  <a:gd name="T92" fmla="*/ 0 w 380"/>
                  <a:gd name="T93" fmla="*/ 286 h 300"/>
                  <a:gd name="T94" fmla="*/ 23 w 380"/>
                  <a:gd name="T95" fmla="*/ 286 h 300"/>
                  <a:gd name="T96" fmla="*/ 32 w 380"/>
                  <a:gd name="T97" fmla="*/ 192 h 3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80"/>
                  <a:gd name="T148" fmla="*/ 0 h 300"/>
                  <a:gd name="T149" fmla="*/ 380 w 380"/>
                  <a:gd name="T150" fmla="*/ 300 h 3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80" h="300">
                    <a:moveTo>
                      <a:pt x="32" y="192"/>
                    </a:moveTo>
                    <a:lnTo>
                      <a:pt x="28" y="190"/>
                    </a:lnTo>
                    <a:lnTo>
                      <a:pt x="25" y="188"/>
                    </a:lnTo>
                    <a:lnTo>
                      <a:pt x="25" y="181"/>
                    </a:lnTo>
                    <a:lnTo>
                      <a:pt x="53" y="75"/>
                    </a:lnTo>
                    <a:lnTo>
                      <a:pt x="53" y="73"/>
                    </a:lnTo>
                    <a:lnTo>
                      <a:pt x="57" y="69"/>
                    </a:lnTo>
                    <a:lnTo>
                      <a:pt x="318" y="69"/>
                    </a:lnTo>
                    <a:lnTo>
                      <a:pt x="322" y="71"/>
                    </a:lnTo>
                    <a:lnTo>
                      <a:pt x="324" y="73"/>
                    </a:lnTo>
                    <a:lnTo>
                      <a:pt x="324" y="75"/>
                    </a:lnTo>
                    <a:lnTo>
                      <a:pt x="334" y="108"/>
                    </a:lnTo>
                    <a:lnTo>
                      <a:pt x="353" y="184"/>
                    </a:lnTo>
                    <a:lnTo>
                      <a:pt x="353" y="188"/>
                    </a:lnTo>
                    <a:lnTo>
                      <a:pt x="351" y="190"/>
                    </a:lnTo>
                    <a:lnTo>
                      <a:pt x="347" y="192"/>
                    </a:lnTo>
                    <a:lnTo>
                      <a:pt x="32" y="192"/>
                    </a:lnTo>
                    <a:lnTo>
                      <a:pt x="23" y="286"/>
                    </a:lnTo>
                    <a:lnTo>
                      <a:pt x="23" y="300"/>
                    </a:lnTo>
                    <a:lnTo>
                      <a:pt x="69" y="300"/>
                    </a:lnTo>
                    <a:lnTo>
                      <a:pt x="69" y="286"/>
                    </a:lnTo>
                    <a:lnTo>
                      <a:pt x="309" y="286"/>
                    </a:lnTo>
                    <a:lnTo>
                      <a:pt x="309" y="300"/>
                    </a:lnTo>
                    <a:lnTo>
                      <a:pt x="355" y="300"/>
                    </a:lnTo>
                    <a:lnTo>
                      <a:pt x="355" y="286"/>
                    </a:lnTo>
                    <a:lnTo>
                      <a:pt x="380" y="286"/>
                    </a:lnTo>
                    <a:lnTo>
                      <a:pt x="380" y="190"/>
                    </a:lnTo>
                    <a:lnTo>
                      <a:pt x="345" y="62"/>
                    </a:lnTo>
                    <a:lnTo>
                      <a:pt x="343" y="56"/>
                    </a:lnTo>
                    <a:lnTo>
                      <a:pt x="339" y="50"/>
                    </a:lnTo>
                    <a:lnTo>
                      <a:pt x="335" y="48"/>
                    </a:lnTo>
                    <a:lnTo>
                      <a:pt x="332" y="46"/>
                    </a:lnTo>
                    <a:lnTo>
                      <a:pt x="324" y="44"/>
                    </a:lnTo>
                    <a:lnTo>
                      <a:pt x="293" y="44"/>
                    </a:lnTo>
                    <a:lnTo>
                      <a:pt x="293" y="0"/>
                    </a:lnTo>
                    <a:lnTo>
                      <a:pt x="255" y="0"/>
                    </a:lnTo>
                    <a:lnTo>
                      <a:pt x="255" y="44"/>
                    </a:lnTo>
                    <a:lnTo>
                      <a:pt x="126" y="44"/>
                    </a:lnTo>
                    <a:lnTo>
                      <a:pt x="126" y="0"/>
                    </a:lnTo>
                    <a:lnTo>
                      <a:pt x="84" y="0"/>
                    </a:lnTo>
                    <a:lnTo>
                      <a:pt x="84" y="44"/>
                    </a:lnTo>
                    <a:lnTo>
                      <a:pt x="51" y="44"/>
                    </a:lnTo>
                    <a:lnTo>
                      <a:pt x="44" y="46"/>
                    </a:lnTo>
                    <a:lnTo>
                      <a:pt x="34" y="56"/>
                    </a:lnTo>
                    <a:lnTo>
                      <a:pt x="32" y="60"/>
                    </a:lnTo>
                    <a:lnTo>
                      <a:pt x="0" y="194"/>
                    </a:lnTo>
                    <a:lnTo>
                      <a:pt x="0" y="286"/>
                    </a:lnTo>
                    <a:lnTo>
                      <a:pt x="23" y="286"/>
                    </a:lnTo>
                    <a:lnTo>
                      <a:pt x="32" y="192"/>
                    </a:lnTo>
                    <a:close/>
                  </a:path>
                </a:pathLst>
              </a:custGeom>
              <a:solidFill>
                <a:srgbClr val="B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03" name="Rectangle 69"/>
            <p:cNvSpPr>
              <a:spLocks noChangeArrowheads="1"/>
            </p:cNvSpPr>
            <p:nvPr/>
          </p:nvSpPr>
          <p:spPr bwMode="auto">
            <a:xfrm>
              <a:off x="3729" y="1911"/>
              <a:ext cx="1034" cy="409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uk-UA" sz="1600"/>
                <a:t>ТЕЛЕФОННА</a:t>
              </a:r>
            </a:p>
            <a:p>
              <a:pPr algn="ctr"/>
              <a:r>
                <a:rPr lang="uk-UA" sz="1600"/>
                <a:t>СТАНЦІЯ</a:t>
              </a:r>
            </a:p>
          </p:txBody>
        </p:sp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363538" y="2100263"/>
            <a:ext cx="1671637" cy="1096962"/>
            <a:chOff x="229" y="1323"/>
            <a:chExt cx="1053" cy="691"/>
          </a:xfrm>
        </p:grpSpPr>
        <p:sp>
          <p:nvSpPr>
            <p:cNvPr id="24597" name="Freeform 93"/>
            <p:cNvSpPr>
              <a:spLocks/>
            </p:cNvSpPr>
            <p:nvPr/>
          </p:nvSpPr>
          <p:spPr bwMode="auto">
            <a:xfrm>
              <a:off x="564" y="1705"/>
              <a:ext cx="303" cy="189"/>
            </a:xfrm>
            <a:custGeom>
              <a:avLst/>
              <a:gdLst>
                <a:gd name="T0" fmla="*/ 303 w 303"/>
                <a:gd name="T1" fmla="*/ 189 h 189"/>
                <a:gd name="T2" fmla="*/ 232 w 303"/>
                <a:gd name="T3" fmla="*/ 35 h 189"/>
                <a:gd name="T4" fmla="*/ 119 w 303"/>
                <a:gd name="T5" fmla="*/ 11 h 189"/>
                <a:gd name="T6" fmla="*/ 0 w 303"/>
                <a:gd name="T7" fmla="*/ 100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3"/>
                <a:gd name="T13" fmla="*/ 0 h 189"/>
                <a:gd name="T14" fmla="*/ 303 w 303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3" h="189">
                  <a:moveTo>
                    <a:pt x="303" y="189"/>
                  </a:moveTo>
                  <a:cubicBezTo>
                    <a:pt x="283" y="127"/>
                    <a:pt x="263" y="65"/>
                    <a:pt x="232" y="35"/>
                  </a:cubicBezTo>
                  <a:cubicBezTo>
                    <a:pt x="201" y="5"/>
                    <a:pt x="158" y="0"/>
                    <a:pt x="119" y="11"/>
                  </a:cubicBezTo>
                  <a:cubicBezTo>
                    <a:pt x="80" y="22"/>
                    <a:pt x="40" y="61"/>
                    <a:pt x="0" y="10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4598" name="Picture 5" descr="Наушники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9" y="1526"/>
              <a:ext cx="45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9" name="Picture 6" descr="Компьютер-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77" y="1563"/>
              <a:ext cx="50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3013" name="AutoShape 85"/>
            <p:cNvSpPr>
              <a:spLocks noChangeArrowheads="1"/>
            </p:cNvSpPr>
            <p:nvPr/>
          </p:nvSpPr>
          <p:spPr bwMode="auto">
            <a:xfrm>
              <a:off x="712" y="1323"/>
              <a:ext cx="570" cy="18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>
              <a:noFill/>
              <a:round/>
              <a:headEnd/>
              <a:tailEnd type="none" w="lg" len="lg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Skype</a:t>
              </a:r>
              <a:endParaRPr lang="ru-RU"/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6635750" y="1485900"/>
            <a:ext cx="1800225" cy="1109663"/>
            <a:chOff x="4180" y="936"/>
            <a:chExt cx="1134" cy="699"/>
          </a:xfrm>
        </p:grpSpPr>
        <p:sp>
          <p:nvSpPr>
            <p:cNvPr id="24593" name="Freeform 92"/>
            <p:cNvSpPr>
              <a:spLocks/>
            </p:cNvSpPr>
            <p:nvPr/>
          </p:nvSpPr>
          <p:spPr bwMode="auto">
            <a:xfrm>
              <a:off x="4560" y="1418"/>
              <a:ext cx="368" cy="106"/>
            </a:xfrm>
            <a:custGeom>
              <a:avLst/>
              <a:gdLst>
                <a:gd name="T0" fmla="*/ 368 w 368"/>
                <a:gd name="T1" fmla="*/ 106 h 106"/>
                <a:gd name="T2" fmla="*/ 190 w 368"/>
                <a:gd name="T3" fmla="*/ 5 h 106"/>
                <a:gd name="T4" fmla="*/ 0 w 368"/>
                <a:gd name="T5" fmla="*/ 77 h 106"/>
                <a:gd name="T6" fmla="*/ 0 60000 65536"/>
                <a:gd name="T7" fmla="*/ 0 60000 65536"/>
                <a:gd name="T8" fmla="*/ 0 60000 65536"/>
                <a:gd name="T9" fmla="*/ 0 w 368"/>
                <a:gd name="T10" fmla="*/ 0 h 106"/>
                <a:gd name="T11" fmla="*/ 368 w 368"/>
                <a:gd name="T12" fmla="*/ 106 h 1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" h="106">
                  <a:moveTo>
                    <a:pt x="368" y="106"/>
                  </a:moveTo>
                  <a:cubicBezTo>
                    <a:pt x="309" y="58"/>
                    <a:pt x="251" y="10"/>
                    <a:pt x="190" y="5"/>
                  </a:cubicBezTo>
                  <a:cubicBezTo>
                    <a:pt x="129" y="0"/>
                    <a:pt x="64" y="38"/>
                    <a:pt x="0" y="7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4594" name="Picture 9" descr="Компьютер-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80" y="1170"/>
              <a:ext cx="50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5" name="Picture 10" descr="Наушники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H="1">
              <a:off x="4855" y="1227"/>
              <a:ext cx="45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3014" name="AutoShape 86"/>
            <p:cNvSpPr>
              <a:spLocks noChangeArrowheads="1"/>
            </p:cNvSpPr>
            <p:nvPr/>
          </p:nvSpPr>
          <p:spPr bwMode="auto">
            <a:xfrm>
              <a:off x="4221" y="936"/>
              <a:ext cx="570" cy="18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>
              <a:noFill/>
              <a:round/>
              <a:headEnd/>
              <a:tailEnd type="none" w="lg" len="lg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Skype</a:t>
              </a:r>
              <a:endParaRPr lang="ru-RU"/>
            </a:p>
          </p:txBody>
        </p:sp>
      </p:grpSp>
      <p:sp>
        <p:nvSpPr>
          <p:cNvPr id="253015" name="AutoShape 87"/>
          <p:cNvSpPr>
            <a:spLocks noChangeArrowheads="1"/>
          </p:cNvSpPr>
          <p:nvPr/>
        </p:nvSpPr>
        <p:spPr bwMode="auto">
          <a:xfrm>
            <a:off x="3524250" y="2441575"/>
            <a:ext cx="1479550" cy="414338"/>
          </a:xfrm>
          <a:prstGeom prst="leftRightArrow">
            <a:avLst>
              <a:gd name="adj1" fmla="val 50000"/>
              <a:gd name="adj2" fmla="val 71418"/>
            </a:avLst>
          </a:prstGeom>
          <a:solidFill>
            <a:srgbClr val="000080"/>
          </a:solidFill>
          <a:ln w="12700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3045" name="Text Box 117"/>
          <p:cNvSpPr txBox="1">
            <a:spLocks noChangeArrowheads="1"/>
          </p:cNvSpPr>
          <p:nvPr/>
        </p:nvSpPr>
        <p:spPr bwMode="auto">
          <a:xfrm>
            <a:off x="2476500" y="3449638"/>
            <a:ext cx="50673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uk-UA" sz="2000" b="1">
                <a:solidFill>
                  <a:srgbClr val="33CC33"/>
                </a:solidFill>
              </a:rPr>
              <a:t>Безкоштовно</a:t>
            </a:r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 Дзвінки </a:t>
            </a:r>
            <a:r>
              <a:rPr lang="uk-UA" i="1"/>
              <a:t>Skype</a:t>
            </a:r>
            <a:r>
              <a:rPr lang="uk-UA"/>
              <a:t> – </a:t>
            </a:r>
            <a:r>
              <a:rPr lang="uk-UA" i="1"/>
              <a:t>Skype</a:t>
            </a:r>
            <a:r>
              <a:rPr lang="uk-UA"/>
              <a:t> </a:t>
            </a:r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 Пересилання файлів</a:t>
            </a:r>
            <a:endParaRPr lang="uk-UA" i="1"/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 Групові і індивідуальні чати</a:t>
            </a:r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 Телеконференції (до 9 чоловік)</a:t>
            </a:r>
          </a:p>
        </p:txBody>
      </p:sp>
      <p:sp>
        <p:nvSpPr>
          <p:cNvPr id="253046" name="Text Box 118"/>
          <p:cNvSpPr txBox="1">
            <a:spLocks noChangeArrowheads="1"/>
          </p:cNvSpPr>
          <p:nvPr/>
        </p:nvSpPr>
        <p:spPr bwMode="auto">
          <a:xfrm>
            <a:off x="2463800" y="5189538"/>
            <a:ext cx="66802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uk-UA" sz="2000" b="1">
                <a:solidFill>
                  <a:srgbClr val="FF0000"/>
                </a:solidFill>
              </a:rPr>
              <a:t>За оплату</a:t>
            </a:r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Дзвінки на стаціонарні і мобільні телефони </a:t>
            </a:r>
            <a:endParaRPr lang="uk-UA" sz="2000"/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Приймання дзвінків з звичайного телефона в </a:t>
            </a:r>
            <a:r>
              <a:rPr lang="uk-UA" i="1"/>
              <a:t>Skype</a:t>
            </a:r>
            <a:r>
              <a:rPr lang="uk-UA"/>
              <a:t> </a:t>
            </a:r>
          </a:p>
          <a:p>
            <a:pPr marL="358775" lvl="1" indent="-179388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uk-UA"/>
              <a:t>Відправлення і одержання голосових повідомлень і SMS</a:t>
            </a:r>
          </a:p>
        </p:txBody>
      </p:sp>
      <p:pic>
        <p:nvPicPr>
          <p:cNvPr id="253048" name="Picture 120" descr="Слайды Skype дл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3" y="3344863"/>
            <a:ext cx="2098675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3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3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3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3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3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53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3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3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3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022" grpId="0" animBg="1"/>
      <p:bldP spid="253018" grpId="0" animBg="1"/>
      <p:bldP spid="253019" grpId="0" animBg="1"/>
      <p:bldP spid="252932" grpId="0" build="p" autoUpdateAnimBg="0"/>
      <p:bldP spid="253015" grpId="0" animBg="1"/>
      <p:bldP spid="253045" grpId="0" build="p" autoUpdateAnimBg="0"/>
      <p:bldP spid="253046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620</Words>
  <Application>Microsoft Office PowerPoint</Application>
  <PresentationFormat>Экран (4:3)</PresentationFormat>
  <Paragraphs>103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Можливості інтернету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Мацаенко</dc:creator>
  <cp:lastModifiedBy>Ира</cp:lastModifiedBy>
  <cp:revision>60</cp:revision>
  <dcterms:created xsi:type="dcterms:W3CDTF">2011-09-09T07:54:25Z</dcterms:created>
  <dcterms:modified xsi:type="dcterms:W3CDTF">2015-03-12T17:20:34Z</dcterms:modified>
</cp:coreProperties>
</file>