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56" r:id="rId3"/>
    <p:sldId id="305" r:id="rId4"/>
    <p:sldId id="300" r:id="rId5"/>
    <p:sldId id="405" r:id="rId6"/>
    <p:sldId id="303" r:id="rId7"/>
    <p:sldId id="407" r:id="rId8"/>
    <p:sldId id="401" r:id="rId9"/>
    <p:sldId id="403" r:id="rId10"/>
    <p:sldId id="404" r:id="rId11"/>
    <p:sldId id="35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1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9" autoAdjust="0"/>
    <p:restoredTop sz="94660"/>
  </p:normalViewPr>
  <p:slideViewPr>
    <p:cSldViewPr>
      <p:cViewPr varScale="1">
        <p:scale>
          <a:sx n="69" d="100"/>
          <a:sy n="69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E0D3C-8D4B-4267-BA04-4A4ED10314C4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430B3-501F-4F53-8E7A-1FA42C0EF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96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68295-3714-465D-9A1A-AD15957A603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8282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A09E1-B3A6-41CD-BF82-01D06B6984F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02548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1DA37-4F1A-41AF-AE71-1AE71F91F8F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63329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DA6AC-5031-495E-BC83-A49D79FE7D5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31810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41EF4-E62D-4B35-8934-6A6C0CC10C8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484416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231BD-8EBE-4639-9A01-E76AF2AC4B8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614573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E4E23-5BE7-4902-A699-58DAF339888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69531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061D6-A5BA-4C40-9F09-92CB7EF03E8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97720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67263-AFFF-47DC-B7F8-76BD68A472A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47794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C0B0-FA70-48FF-9F5E-36516474EEB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44397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77599-69E6-4CFE-BF38-5E40FAEB2B7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37113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12D452-3095-4441-B6E5-596A9FB3F49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3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21" Type="http://schemas.openxmlformats.org/officeDocument/2006/relationships/slide" Target="slide3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23" Type="http://schemas.openxmlformats.org/officeDocument/2006/relationships/slide" Target="slide5.xml"/><Relationship Id="rId10" Type="http://schemas.openxmlformats.org/officeDocument/2006/relationships/image" Target="../media/image14.png"/><Relationship Id="rId19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jpeg"/><Relationship Id="rId22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slide" Target="slide5.xml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slide" Target="slide6.xml"/><Relationship Id="rId2" Type="http://schemas.openxmlformats.org/officeDocument/2006/relationships/image" Target="../media/image6.jpeg"/><Relationship Id="rId16" Type="http://schemas.openxmlformats.org/officeDocument/2006/relationships/slide" Target="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slide" Target="slide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4572008"/>
            <a:ext cx="6143636" cy="571504"/>
          </a:xfrm>
        </p:spPr>
        <p:txBody>
          <a:bodyPr/>
          <a:lstStyle/>
          <a:p>
            <a:r>
              <a:rPr lang="uk-UA" dirty="0" smtClean="0"/>
              <a:t>Сходинки до інформатики 4 клас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6578" y="5929330"/>
            <a:ext cx="235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Урок №1</a:t>
            </a:r>
            <a:r>
              <a:rPr lang="en-US" dirty="0"/>
              <a:t>9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607220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Навчальна презентація</a:t>
            </a:r>
          </a:p>
          <a:p>
            <a:r>
              <a:rPr lang="uk-UA" dirty="0" err="1" smtClean="0"/>
              <a:t>Мацаєнка</a:t>
            </a:r>
            <a:r>
              <a:rPr lang="uk-UA" dirty="0" smtClean="0"/>
              <a:t> Сергія Васильовича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3999" cy="206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87" y="2784624"/>
            <a:ext cx="317182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 descr="доска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138113"/>
            <a:ext cx="915670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5826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Домашнє завдання</a:t>
            </a:r>
            <a:endParaRPr lang="ru-RU" sz="48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571472" y="2071678"/>
            <a:ext cx="7286625" cy="4525963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uk-UA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С. 18, з</a:t>
            </a:r>
            <a:r>
              <a:rPr lang="en-US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r>
              <a:rPr lang="uk-UA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4</a:t>
            </a:r>
            <a:endParaRPr lang="ru-RU" sz="66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Техніка безпеки в </a:t>
            </a:r>
            <a:r>
              <a:rPr lang="uk-UA" b="1" dirty="0" err="1" smtClean="0"/>
              <a:t>комп</a:t>
            </a:r>
            <a:r>
              <a:rPr lang="en-US" b="1" dirty="0" smtClean="0"/>
              <a:t>’</a:t>
            </a:r>
            <a:r>
              <a:rPr lang="uk-UA" b="1" dirty="0" err="1" smtClean="0"/>
              <a:t>ютерному</a:t>
            </a:r>
            <a:r>
              <a:rPr lang="uk-UA" b="1" dirty="0" smtClean="0"/>
              <a:t> класі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8"/>
            <a:ext cx="9144000" cy="223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9652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БУДЬТЕ УВАЖНІ, </a:t>
            </a:r>
            <a:r>
              <a:rPr lang="uk-UA" b="1" dirty="0" smtClean="0"/>
              <a:t>ДИСЦИПЛІНОВАНІ</a:t>
            </a:r>
            <a:r>
              <a:rPr lang="ru-RU" b="1" dirty="0" smtClean="0"/>
              <a:t>, ОБЕРЕЖНІ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00174"/>
            <a:ext cx="4643470" cy="477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489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НЕ РОЗМІЩУЙТЕ НА РОБОЧОМУ СТОЛІ </a:t>
            </a:r>
            <a:r>
              <a:rPr lang="ru-RU" b="1" dirty="0" err="1" smtClean="0"/>
              <a:t>Сторонні</a:t>
            </a:r>
            <a:r>
              <a:rPr lang="ru-RU" b="1" dirty="0" smtClean="0"/>
              <a:t> </a:t>
            </a:r>
            <a:r>
              <a:rPr lang="ru-RU" b="1" dirty="0" err="1" smtClean="0"/>
              <a:t>предмети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00174"/>
            <a:ext cx="458393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7801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НЕ </a:t>
            </a:r>
            <a:r>
              <a:rPr lang="ru-RU" b="1" dirty="0" err="1" smtClean="0"/>
              <a:t>вмикати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не</a:t>
            </a:r>
            <a:r>
              <a:rPr lang="ru-RU" b="1" dirty="0" smtClean="0"/>
              <a:t> </a:t>
            </a:r>
            <a:r>
              <a:rPr lang="ru-RU" b="1" dirty="0" err="1" smtClean="0"/>
              <a:t>вимикати</a:t>
            </a:r>
            <a:r>
              <a:rPr lang="ru-RU" b="1" dirty="0" smtClean="0"/>
              <a:t> КОМП'ЮТЕР БЕЗ ДОЗВОЛУ ВЧИТЕЛЯ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00174"/>
            <a:ext cx="4572032" cy="463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8397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HE ТОРКАТИСЬ ПРОВОДІВ І РОЗ'ЄМИ З‘ЄДНУВАЛЬНИХ КАБЕЛІВ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00174"/>
            <a:ext cx="4500594" cy="466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848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HE ТОРКАТИСЬ ПАЛЬЦЯМИ ЕКРАНА МОНІТОРА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00174"/>
            <a:ext cx="452127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763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Працюйте</a:t>
            </a:r>
            <a:r>
              <a:rPr lang="ru-RU" b="1" dirty="0" smtClean="0"/>
              <a:t> на </a:t>
            </a:r>
            <a:r>
              <a:rPr lang="ru-RU" b="1" dirty="0" err="1" smtClean="0"/>
              <a:t>клавіатурі</a:t>
            </a:r>
            <a:r>
              <a:rPr lang="ru-RU" b="1" dirty="0" smtClean="0"/>
              <a:t> та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мишою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Чистими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сухими руками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71611"/>
            <a:ext cx="4429156" cy="454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3633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Уникайте</a:t>
            </a:r>
            <a:r>
              <a:rPr lang="ru-RU" b="1" dirty="0" smtClean="0"/>
              <a:t> </a:t>
            </a:r>
            <a:r>
              <a:rPr lang="ru-RU" b="1" dirty="0" err="1" smtClean="0"/>
              <a:t>різких</a:t>
            </a:r>
            <a:r>
              <a:rPr lang="ru-RU" b="1" dirty="0" smtClean="0"/>
              <a:t> </a:t>
            </a:r>
            <a:r>
              <a:rPr lang="ru-RU" b="1" dirty="0" err="1" smtClean="0"/>
              <a:t>рухів</a:t>
            </a:r>
            <a:r>
              <a:rPr lang="ru-RU" b="1" dirty="0" smtClean="0"/>
              <a:t>,</a:t>
            </a:r>
            <a:br>
              <a:rPr lang="ru-RU" b="1" dirty="0" smtClean="0"/>
            </a:br>
            <a:r>
              <a:rPr lang="ru-RU" b="1" dirty="0" smtClean="0"/>
              <a:t>НЕ </a:t>
            </a:r>
            <a:r>
              <a:rPr lang="ru-RU" b="1" dirty="0" err="1" smtClean="0"/>
              <a:t>залишати</a:t>
            </a:r>
            <a:r>
              <a:rPr lang="ru-RU" b="1" dirty="0" smtClean="0"/>
              <a:t> </a:t>
            </a:r>
            <a:r>
              <a:rPr lang="ru-RU" b="1" dirty="0" err="1" smtClean="0"/>
              <a:t>робоче</a:t>
            </a:r>
            <a:r>
              <a:rPr lang="ru-RU" b="1" dirty="0" smtClean="0"/>
              <a:t> </a:t>
            </a:r>
            <a:r>
              <a:rPr lang="ru-RU" b="1" dirty="0" err="1" smtClean="0"/>
              <a:t>місце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БЕЗ ДОЗВОЛУ ВЧИТЕЛЯ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785926"/>
            <a:ext cx="4429156" cy="449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2966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НЕ НАМАГАЙТЕСЯ САМОСТІЙНО </a:t>
            </a:r>
            <a:r>
              <a:rPr lang="ru-RU" sz="3600" b="1" dirty="0" err="1" smtClean="0"/>
              <a:t>Усунути</a:t>
            </a:r>
            <a:r>
              <a:rPr lang="ru-RU" sz="3600" b="1" dirty="0" smtClean="0"/>
              <a:t> неполадки У РОБОТІ КОМП'ЮТЕРА – НЕГАЙНО </a:t>
            </a:r>
            <a:r>
              <a:rPr lang="ru-RU" sz="3600" b="1" dirty="0" err="1" smtClean="0"/>
              <a:t>Повідомити</a:t>
            </a:r>
            <a:r>
              <a:rPr lang="ru-RU" sz="3600" b="1" dirty="0" smtClean="0"/>
              <a:t> про них ВЧИТЕЛЯ</a:t>
            </a:r>
            <a:endParaRPr lang="ru-RU" sz="36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276872"/>
            <a:ext cx="444816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4981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chool01-1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5715040" cy="639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Найкращий</a:t>
            </a:r>
            <a:r>
              <a:rPr lang="ru-RU" b="1" dirty="0" smtClean="0"/>
              <a:t> </a:t>
            </a:r>
            <a:r>
              <a:rPr lang="ru-RU" b="1" dirty="0" err="1" smtClean="0"/>
              <a:t>спосіб</a:t>
            </a:r>
            <a:r>
              <a:rPr lang="ru-RU" b="1" dirty="0" smtClean="0"/>
              <a:t> </a:t>
            </a:r>
            <a:r>
              <a:rPr lang="ru-RU" b="1" dirty="0" err="1" smtClean="0"/>
              <a:t>сидіти</a:t>
            </a:r>
            <a:r>
              <a:rPr lang="ru-RU" b="1" dirty="0" smtClean="0"/>
              <a:t> за </a:t>
            </a:r>
            <a:r>
              <a:rPr lang="ru-RU" b="1" dirty="0" err="1" smtClean="0"/>
              <a:t>комп'ютером</a:t>
            </a:r>
            <a:endParaRPr lang="ru-R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00174"/>
            <a:ext cx="4286280" cy="489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493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 descr="доска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138113"/>
            <a:ext cx="915670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5826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Домашнє завдання</a:t>
            </a:r>
            <a:endParaRPr lang="ru-RU" sz="48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571472" y="2071678"/>
            <a:ext cx="7286625" cy="4525963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uk-UA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С. 16, з</a:t>
            </a:r>
            <a:r>
              <a:rPr lang="en-US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r>
              <a:rPr lang="uk-UA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4</a:t>
            </a:r>
            <a:endParaRPr lang="ru-RU" sz="66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Яку тему вивчали на минулому уроці?</a:t>
            </a:r>
          </a:p>
          <a:p>
            <a:pPr>
              <a:buNone/>
            </a:pPr>
            <a:r>
              <a:rPr lang="uk-UA" sz="3200" dirty="0" smtClean="0"/>
              <a:t>Логічне слідування</a:t>
            </a:r>
          </a:p>
          <a:p>
            <a:pPr>
              <a:buNone/>
            </a:pPr>
            <a:r>
              <a:rPr lang="uk-UA" sz="3200" dirty="0" smtClean="0"/>
              <a:t>З яких двох слів можна утворити логічне слідування?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Дайте відповіді на запитання: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4572008"/>
            <a:ext cx="6143636" cy="571504"/>
          </a:xfrm>
        </p:spPr>
        <p:txBody>
          <a:bodyPr/>
          <a:lstStyle/>
          <a:p>
            <a:r>
              <a:rPr lang="uk-UA" dirty="0" smtClean="0"/>
              <a:t>Сходинки до інформатики 4 клас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6578" y="5929330"/>
            <a:ext cx="235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Урок №1</a:t>
            </a:r>
            <a:r>
              <a:rPr lang="en-US" dirty="0"/>
              <a:t>8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607220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Навчальна презентація</a:t>
            </a:r>
          </a:p>
          <a:p>
            <a:r>
              <a:rPr lang="uk-UA" dirty="0" err="1" smtClean="0"/>
              <a:t>Мацаєнка</a:t>
            </a:r>
            <a:r>
              <a:rPr lang="uk-UA" dirty="0" smtClean="0"/>
              <a:t> Сергія Васильовича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3999" cy="206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87" y="2784624"/>
            <a:ext cx="317182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48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066470"/>
            <a:ext cx="1864653" cy="179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19506"/>
          </a:xfrm>
        </p:spPr>
        <p:txBody>
          <a:bodyPr>
            <a:normAutofit fontScale="92500"/>
          </a:bodyPr>
          <a:lstStyle/>
          <a:p>
            <a:pPr marL="0">
              <a:buNone/>
            </a:pPr>
            <a:r>
              <a:rPr lang="uk-UA" sz="3600" dirty="0"/>
              <a:t>Нещодавно в пошуках </a:t>
            </a:r>
            <a:r>
              <a:rPr lang="uk-UA" sz="3600" b="1" dirty="0"/>
              <a:t>інформації</a:t>
            </a:r>
            <a:r>
              <a:rPr lang="uk-UA" sz="3600" dirty="0"/>
              <a:t> про історію нашого краю ми завітали до районної бібліотеки. Ми ледь не розгубилися серед десятків стелажів із сотнями книжок. Але бібліотекарка швидко знайшла потрібну нам книжку. В її </a:t>
            </a:r>
            <a:r>
              <a:rPr lang="uk-UA" sz="3600" b="1" dirty="0"/>
              <a:t>комп'ютері</a:t>
            </a:r>
            <a:r>
              <a:rPr lang="uk-UA" sz="3600" dirty="0"/>
              <a:t> зберігаються дані про те, де знаходиться </a:t>
            </a:r>
            <a:r>
              <a:rPr lang="uk-UA" sz="3600" dirty="0" smtClean="0"/>
              <a:t>кожна</a:t>
            </a:r>
          </a:p>
          <a:p>
            <a:pPr marL="0">
              <a:buNone/>
            </a:pPr>
            <a:r>
              <a:rPr lang="uk-UA" sz="3600" dirty="0" smtClean="0"/>
              <a:t>книжка</a:t>
            </a:r>
            <a:r>
              <a:rPr lang="uk-UA" sz="3600" dirty="0"/>
              <a:t>.</a:t>
            </a:r>
            <a:endParaRPr lang="uk-UA" sz="3600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Лист з Дніпропетровська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1622425" y="0"/>
            <a:ext cx="7521575" cy="92075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88913" fontAlgn="base">
              <a:spcBef>
                <a:spcPct val="0"/>
              </a:spcBef>
              <a:spcAft>
                <a:spcPct val="0"/>
              </a:spcAft>
            </a:pPr>
            <a:r>
              <a:rPr lang="uk-UA" sz="3400" dirty="0" smtClean="0">
                <a:solidFill>
                  <a:srgbClr val="FFFFFF"/>
                </a:solidFill>
                <a:latin typeface="Arial Black" pitchFamily="34" charset="0"/>
              </a:rPr>
              <a:t>Інформація</a:t>
            </a:r>
            <a:endParaRPr lang="uk-UA" sz="3400" dirty="0">
              <a:solidFill>
                <a:srgbClr val="F0FF33"/>
              </a:solidFill>
              <a:latin typeface="Arial Black" pitchFamily="34" charset="0"/>
            </a:endParaRPr>
          </a:p>
        </p:txBody>
      </p:sp>
      <p:pic>
        <p:nvPicPr>
          <p:cNvPr id="143365" name="Picture 5" descr="computer-class-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0" b="14322"/>
          <a:stretch>
            <a:fillRect/>
          </a:stretch>
        </p:blipFill>
        <p:spPr bwMode="auto">
          <a:xfrm>
            <a:off x="0" y="0"/>
            <a:ext cx="1549400" cy="9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10" name="Line 150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76200">
            <a:solidFill>
              <a:srgbClr val="005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511" name="Line 151"/>
          <p:cNvSpPr>
            <a:spLocks noChangeShapeType="1"/>
          </p:cNvSpPr>
          <p:nvPr/>
        </p:nvSpPr>
        <p:spPr bwMode="auto">
          <a:xfrm>
            <a:off x="0" y="1614488"/>
            <a:ext cx="9144000" cy="0"/>
          </a:xfrm>
          <a:prstGeom prst="line">
            <a:avLst/>
          </a:prstGeom>
          <a:noFill/>
          <a:ln w="76200">
            <a:solidFill>
              <a:srgbClr val="005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513" name="Rectangle 153"/>
          <p:cNvSpPr>
            <a:spLocks noChangeArrowheads="1"/>
          </p:cNvSpPr>
          <p:nvPr/>
        </p:nvSpPr>
        <p:spPr bwMode="auto">
          <a:xfrm>
            <a:off x="0" y="1731963"/>
            <a:ext cx="1512888" cy="5126037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43520" name="AutoShape 16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025" y="1896197"/>
            <a:ext cx="1366838" cy="431800"/>
          </a:xfrm>
          <a:prstGeom prst="roundRect">
            <a:avLst>
              <a:gd name="adj" fmla="val 8227"/>
            </a:avLst>
          </a:prstGeom>
          <a:gradFill rotWithShape="1">
            <a:gsLst>
              <a:gs pos="0">
                <a:srgbClr val="003300"/>
              </a:gs>
              <a:gs pos="50000">
                <a:srgbClr val="005C00"/>
              </a:gs>
              <a:gs pos="100000">
                <a:srgbClr val="003300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Файл.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Типи файлів</a:t>
            </a:r>
          </a:p>
        </p:txBody>
      </p:sp>
      <p:sp>
        <p:nvSpPr>
          <p:cNvPr id="143521" name="AutoShape 16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3025" y="3421063"/>
            <a:ext cx="1366838" cy="431800"/>
          </a:xfrm>
          <a:prstGeom prst="roundRect">
            <a:avLst>
              <a:gd name="adj" fmla="val 8227"/>
            </a:avLst>
          </a:prstGeom>
          <a:gradFill rotWithShape="1">
            <a:gsLst>
              <a:gs pos="0">
                <a:srgbClr val="003300"/>
              </a:gs>
              <a:gs pos="50000">
                <a:srgbClr val="005C00"/>
              </a:gs>
              <a:gs pos="100000">
                <a:srgbClr val="003300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Керування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об'єктами ОС</a:t>
            </a:r>
          </a:p>
        </p:txBody>
      </p:sp>
      <p:sp>
        <p:nvSpPr>
          <p:cNvPr id="143522" name="AutoShape 16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3025" y="2492896"/>
            <a:ext cx="1366838" cy="287338"/>
          </a:xfrm>
          <a:prstGeom prst="roundRect">
            <a:avLst>
              <a:gd name="adj" fmla="val 8227"/>
            </a:avLst>
          </a:prstGeom>
          <a:gradFill rotWithShape="1">
            <a:gsLst>
              <a:gs pos="0">
                <a:srgbClr val="003300"/>
              </a:gs>
              <a:gs pos="50000">
                <a:srgbClr val="005C00"/>
              </a:gs>
              <a:gs pos="100000">
                <a:srgbClr val="003300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Дерево </a:t>
            </a:r>
            <a:r>
              <a:rPr lang="uk-UA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папок</a:t>
            </a:r>
            <a:endParaRPr lang="uk-UA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523" name="AutoShape 16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3025" y="2918619"/>
            <a:ext cx="1366838" cy="287337"/>
          </a:xfrm>
          <a:prstGeom prst="roundRect">
            <a:avLst>
              <a:gd name="adj" fmla="val 8227"/>
            </a:avLst>
          </a:prstGeom>
          <a:gradFill rotWithShape="1">
            <a:gsLst>
              <a:gs pos="0">
                <a:srgbClr val="003300"/>
              </a:gs>
              <a:gs pos="50000">
                <a:srgbClr val="005C00"/>
              </a:gs>
              <a:gs pos="100000">
                <a:srgbClr val="003300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Імена пристроїв</a:t>
            </a: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1604963" y="1689100"/>
            <a:ext cx="7527925" cy="346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14400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262063">
              <a:defRPr>
                <a:solidFill>
                  <a:schemeClr val="tx1"/>
                </a:solidFill>
                <a:latin typeface="Arial" charset="0"/>
              </a:defRPr>
            </a:lvl2pPr>
            <a:lvl3pPr marL="1441450">
              <a:defRPr>
                <a:solidFill>
                  <a:schemeClr val="tx1"/>
                </a:solidFill>
                <a:latin typeface="Arial" charset="0"/>
              </a:defRPr>
            </a:lvl3pPr>
            <a:lvl4pPr marL="1620838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rgbClr val="008000"/>
                </a:solidFill>
                <a:latin typeface="Arial Black" pitchFamily="34" charset="0"/>
              </a:rPr>
              <a:t>Що таке інформація?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 smtClean="0">
                <a:solidFill>
                  <a:srgbClr val="008000"/>
                </a:solidFill>
                <a:latin typeface="Arial Black" pitchFamily="34" charset="0"/>
              </a:rPr>
              <a:t>Що ми можемо робити з інформацією?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 smtClean="0">
                <a:solidFill>
                  <a:srgbClr val="008000"/>
                </a:solidFill>
                <a:latin typeface="Arial Black" pitchFamily="34" charset="0"/>
              </a:rPr>
              <a:t>Де людина зберігає інформацію?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17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1622425" y="0"/>
            <a:ext cx="7521575" cy="92075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88913" fontAlgn="base">
              <a:spcBef>
                <a:spcPct val="0"/>
              </a:spcBef>
              <a:spcAft>
                <a:spcPct val="0"/>
              </a:spcAft>
            </a:pPr>
            <a:r>
              <a:rPr lang="uk-UA" sz="3400" dirty="0">
                <a:solidFill>
                  <a:srgbClr val="FFFFFF"/>
                </a:solidFill>
                <a:latin typeface="Arial Black" pitchFamily="34" charset="0"/>
              </a:rPr>
              <a:t>Файл. Типи файлів</a:t>
            </a:r>
            <a:endParaRPr lang="uk-UA" sz="3400" dirty="0">
              <a:solidFill>
                <a:srgbClr val="F0FF33"/>
              </a:solidFill>
              <a:latin typeface="Arial Black" pitchFamily="34" charset="0"/>
            </a:endParaRPr>
          </a:p>
        </p:txBody>
      </p:sp>
      <p:pic>
        <p:nvPicPr>
          <p:cNvPr id="143365" name="Picture 5" descr="computer-class-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0" b="14322"/>
          <a:stretch>
            <a:fillRect/>
          </a:stretch>
        </p:blipFill>
        <p:spPr bwMode="auto">
          <a:xfrm>
            <a:off x="0" y="0"/>
            <a:ext cx="1549400" cy="9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1604963" y="1689100"/>
            <a:ext cx="75279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14400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262063">
              <a:defRPr>
                <a:solidFill>
                  <a:schemeClr val="tx1"/>
                </a:solidFill>
                <a:latin typeface="Arial" charset="0"/>
              </a:defRPr>
            </a:lvl2pPr>
            <a:lvl3pPr marL="1441450">
              <a:defRPr>
                <a:solidFill>
                  <a:schemeClr val="tx1"/>
                </a:solidFill>
                <a:latin typeface="Arial" charset="0"/>
              </a:defRPr>
            </a:lvl3pPr>
            <a:lvl4pPr marL="1620838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>
                <a:solidFill>
                  <a:srgbClr val="008000"/>
                </a:solidFill>
                <a:latin typeface="Arial Black" pitchFamily="34" charset="0"/>
              </a:rPr>
              <a:t>Файл</a:t>
            </a:r>
            <a:r>
              <a:rPr lang="uk-UA" sz="2000" b="1">
                <a:solidFill>
                  <a:srgbClr val="000000"/>
                </a:solidFill>
              </a:rPr>
              <a:t> – іменований блок інформації, який зберігається </a:t>
            </a:r>
          </a:p>
          <a:p>
            <a:pPr fontAlgn="base">
              <a:spcBef>
                <a:spcPct val="0"/>
              </a:spcBef>
              <a:spcAft>
                <a:spcPct val="20000"/>
              </a:spcAft>
            </a:pPr>
            <a:r>
              <a:rPr lang="uk-UA" sz="2000" b="1">
                <a:solidFill>
                  <a:srgbClr val="000000"/>
                </a:solidFill>
              </a:rPr>
              <a:t>               на носії інформації.</a:t>
            </a:r>
            <a:endParaRPr lang="ru-RU" sz="20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solidFill>
                  <a:srgbClr val="008000"/>
                </a:solidFill>
                <a:latin typeface="Arial Black" pitchFamily="34" charset="0"/>
              </a:rPr>
              <a:t>Роз</a:t>
            </a:r>
            <a:r>
              <a:rPr lang="uk-UA" sz="2000">
                <a:solidFill>
                  <a:srgbClr val="008000"/>
                </a:solidFill>
                <a:latin typeface="Arial Black" pitchFamily="34" charset="0"/>
              </a:rPr>
              <a:t>ширення файлу</a:t>
            </a:r>
            <a:r>
              <a:rPr lang="uk-UA" sz="2000">
                <a:solidFill>
                  <a:srgbClr val="000000"/>
                </a:solidFill>
              </a:rPr>
              <a:t> </a:t>
            </a:r>
            <a:r>
              <a:rPr lang="uk-UA" sz="2000" b="1">
                <a:solidFill>
                  <a:srgbClr val="000000"/>
                </a:solidFill>
              </a:rPr>
              <a:t>– визначає структуру (тип) даних,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>
                <a:solidFill>
                  <a:srgbClr val="000000"/>
                </a:solidFill>
              </a:rPr>
              <a:t>                                             які зберігаються у файлі.</a:t>
            </a:r>
          </a:p>
        </p:txBody>
      </p:sp>
      <p:grpSp>
        <p:nvGrpSpPr>
          <p:cNvPr id="143466" name="Group 106"/>
          <p:cNvGrpSpPr>
            <a:grpSpLocks/>
          </p:cNvGrpSpPr>
          <p:nvPr/>
        </p:nvGrpSpPr>
        <p:grpSpPr bwMode="auto">
          <a:xfrm>
            <a:off x="1631950" y="3062288"/>
            <a:ext cx="7512050" cy="3649662"/>
            <a:chOff x="1028" y="1929"/>
            <a:chExt cx="4732" cy="2299"/>
          </a:xfrm>
        </p:grpSpPr>
        <p:pic>
          <p:nvPicPr>
            <p:cNvPr id="143446" name="Picture 86" descr="ht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45" r="15945"/>
            <a:stretch>
              <a:fillRect/>
            </a:stretch>
          </p:blipFill>
          <p:spPr bwMode="auto">
            <a:xfrm>
              <a:off x="4299" y="3728"/>
              <a:ext cx="355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3" name="Picture 103" descr="3ё11 4444copy cop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12" r="15945"/>
            <a:stretch>
              <a:fillRect/>
            </a:stretch>
          </p:blipFill>
          <p:spPr bwMode="auto">
            <a:xfrm>
              <a:off x="4856" y="1936"/>
              <a:ext cx="356" cy="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61" name="Picture 101" descr=",kjryj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12" r="15945"/>
            <a:stretch>
              <a:fillRect/>
            </a:stretch>
          </p:blipFill>
          <p:spPr bwMode="auto">
            <a:xfrm>
              <a:off x="1046" y="1929"/>
              <a:ext cx="356" cy="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391" name="Rectangle 31"/>
            <p:cNvSpPr>
              <a:spLocks noChangeArrowheads="1"/>
            </p:cNvSpPr>
            <p:nvPr/>
          </p:nvSpPr>
          <p:spPr bwMode="auto">
            <a:xfrm>
              <a:off x="1032" y="2916"/>
              <a:ext cx="4728" cy="336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25200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2800" dirty="0">
                  <a:solidFill>
                    <a:srgbClr val="FFFF00"/>
                  </a:solidFill>
                  <a:latin typeface="Arial Black" pitchFamily="34" charset="0"/>
                </a:rPr>
                <a:t>Т И П И         Ф А Й Л І В</a:t>
              </a:r>
              <a:endParaRPr lang="ru-RU" sz="2800" dirty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143393" name="Rectangle 33"/>
            <p:cNvSpPr>
              <a:spLocks noChangeArrowheads="1"/>
            </p:cNvSpPr>
            <p:nvPr/>
          </p:nvSpPr>
          <p:spPr bwMode="auto">
            <a:xfrm>
              <a:off x="2683" y="2479"/>
              <a:ext cx="971" cy="27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2400" b="1">
                  <a:solidFill>
                    <a:srgbClr val="000000"/>
                  </a:solidFill>
                </a:rPr>
                <a:t>Текстові</a:t>
              </a:r>
              <a:endParaRPr lang="ru-RU" sz="2400" b="1">
                <a:solidFill>
                  <a:srgbClr val="000000"/>
                </a:solidFill>
              </a:endParaRPr>
            </a:p>
          </p:txBody>
        </p:sp>
        <p:sp>
          <p:nvSpPr>
            <p:cNvPr id="143395" name="Rectangle 35"/>
            <p:cNvSpPr>
              <a:spLocks noChangeArrowheads="1"/>
            </p:cNvSpPr>
            <p:nvPr/>
          </p:nvSpPr>
          <p:spPr bwMode="auto">
            <a:xfrm>
              <a:off x="1028" y="3415"/>
              <a:ext cx="907" cy="27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2400" b="1">
                  <a:solidFill>
                    <a:srgbClr val="000000"/>
                  </a:solidFill>
                </a:rPr>
                <a:t>Архів</a:t>
              </a:r>
              <a:r>
                <a:rPr lang="ru-RU" sz="2400" b="1">
                  <a:solidFill>
                    <a:srgbClr val="000000"/>
                  </a:solidFill>
                </a:rPr>
                <a:t>н</a:t>
              </a:r>
              <a:r>
                <a:rPr lang="uk-UA" sz="2400" b="1">
                  <a:solidFill>
                    <a:srgbClr val="000000"/>
                  </a:solidFill>
                </a:rPr>
                <a:t>і</a:t>
              </a:r>
              <a:endParaRPr lang="ru-RU" sz="2400" b="1">
                <a:solidFill>
                  <a:srgbClr val="000000"/>
                </a:solidFill>
              </a:endParaRPr>
            </a:p>
          </p:txBody>
        </p:sp>
        <p:sp>
          <p:nvSpPr>
            <p:cNvPr id="143399" name="Rectangle 39"/>
            <p:cNvSpPr>
              <a:spLocks noChangeArrowheads="1"/>
            </p:cNvSpPr>
            <p:nvPr/>
          </p:nvSpPr>
          <p:spPr bwMode="auto">
            <a:xfrm>
              <a:off x="2230" y="3415"/>
              <a:ext cx="1768" cy="27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2400" b="1">
                  <a:solidFill>
                    <a:srgbClr val="000000"/>
                  </a:solidFill>
                </a:rPr>
                <a:t>Аудіо    Відео</a:t>
              </a:r>
            </a:p>
          </p:txBody>
        </p:sp>
        <p:sp>
          <p:nvSpPr>
            <p:cNvPr id="143400" name="AutoShape 40"/>
            <p:cNvSpPr>
              <a:spLocks noChangeArrowheads="1"/>
            </p:cNvSpPr>
            <p:nvPr/>
          </p:nvSpPr>
          <p:spPr bwMode="auto">
            <a:xfrm flipV="1">
              <a:off x="3048" y="2777"/>
              <a:ext cx="253" cy="176"/>
            </a:xfrm>
            <a:prstGeom prst="downArrow">
              <a:avLst>
                <a:gd name="adj1" fmla="val 49407"/>
                <a:gd name="adj2" fmla="val 76704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3402" name="AutoShape 42"/>
            <p:cNvSpPr>
              <a:spLocks noChangeArrowheads="1"/>
            </p:cNvSpPr>
            <p:nvPr/>
          </p:nvSpPr>
          <p:spPr bwMode="auto">
            <a:xfrm flipV="1">
              <a:off x="1141" y="2777"/>
              <a:ext cx="253" cy="200"/>
            </a:xfrm>
            <a:prstGeom prst="downArrow">
              <a:avLst>
                <a:gd name="adj1" fmla="val 49407"/>
                <a:gd name="adj2" fmla="val 67500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3403" name="AutoShape 43"/>
            <p:cNvSpPr>
              <a:spLocks noChangeArrowheads="1"/>
            </p:cNvSpPr>
            <p:nvPr/>
          </p:nvSpPr>
          <p:spPr bwMode="auto">
            <a:xfrm flipV="1">
              <a:off x="5341" y="2777"/>
              <a:ext cx="253" cy="200"/>
            </a:xfrm>
            <a:prstGeom prst="downArrow">
              <a:avLst>
                <a:gd name="adj1" fmla="val 49407"/>
                <a:gd name="adj2" fmla="val 67500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3404" name="Rectangle 44"/>
            <p:cNvSpPr>
              <a:spLocks noChangeArrowheads="1"/>
            </p:cNvSpPr>
            <p:nvPr/>
          </p:nvSpPr>
          <p:spPr bwMode="auto">
            <a:xfrm>
              <a:off x="3921" y="2480"/>
              <a:ext cx="1768" cy="27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2400" b="1">
                  <a:solidFill>
                    <a:srgbClr val="000000"/>
                  </a:solidFill>
                </a:rPr>
                <a:t>Графічні</a:t>
              </a:r>
            </a:p>
          </p:txBody>
        </p:sp>
        <p:sp>
          <p:nvSpPr>
            <p:cNvPr id="143405" name="Rectangle 45"/>
            <p:cNvSpPr>
              <a:spLocks noChangeArrowheads="1"/>
            </p:cNvSpPr>
            <p:nvPr/>
          </p:nvSpPr>
          <p:spPr bwMode="auto">
            <a:xfrm>
              <a:off x="1038" y="2481"/>
              <a:ext cx="1301" cy="27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2400" b="1" dirty="0">
                  <a:solidFill>
                    <a:srgbClr val="000000"/>
                  </a:solidFill>
                </a:rPr>
                <a:t>Програмні</a:t>
              </a:r>
            </a:p>
          </p:txBody>
        </p:sp>
        <p:sp>
          <p:nvSpPr>
            <p:cNvPr id="143406" name="Rectangle 46"/>
            <p:cNvSpPr>
              <a:spLocks noChangeArrowheads="1"/>
            </p:cNvSpPr>
            <p:nvPr/>
          </p:nvSpPr>
          <p:spPr bwMode="auto">
            <a:xfrm>
              <a:off x="4294" y="3415"/>
              <a:ext cx="1394" cy="27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2400" b="1">
                  <a:solidFill>
                    <a:srgbClr val="000000"/>
                  </a:solidFill>
                </a:rPr>
                <a:t>Інші</a:t>
              </a:r>
              <a:endParaRPr lang="ru-RU" sz="2400" b="1">
                <a:solidFill>
                  <a:srgbClr val="000000"/>
                </a:solidFill>
              </a:endParaRPr>
            </a:p>
          </p:txBody>
        </p:sp>
        <p:pic>
          <p:nvPicPr>
            <p:cNvPr id="143425" name="Picture 65" descr="icon-site33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r="16211"/>
            <a:stretch>
              <a:fillRect/>
            </a:stretch>
          </p:blipFill>
          <p:spPr bwMode="auto">
            <a:xfrm>
              <a:off x="2716" y="1939"/>
              <a:ext cx="355" cy="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26" name="Picture 66" descr="3ё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3" r="15631"/>
            <a:stretch>
              <a:fillRect/>
            </a:stretch>
          </p:blipFill>
          <p:spPr bwMode="auto">
            <a:xfrm>
              <a:off x="3265" y="1939"/>
              <a:ext cx="362" cy="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21" name="Picture 61" descr="icon-sit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8" r="15918"/>
            <a:stretch>
              <a:fillRect/>
            </a:stretch>
          </p:blipFill>
          <p:spPr bwMode="auto">
            <a:xfrm>
              <a:off x="2236" y="3729"/>
              <a:ext cx="358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2" name="Picture 62" descr="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7" r="16406"/>
            <a:stretch>
              <a:fillRect/>
            </a:stretch>
          </p:blipFill>
          <p:spPr bwMode="auto">
            <a:xfrm>
              <a:off x="2696" y="3729"/>
              <a:ext cx="356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7" name="Picture 67" descr="33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5" r="15504"/>
            <a:stretch>
              <a:fillRect/>
            </a:stretch>
          </p:blipFill>
          <p:spPr bwMode="auto">
            <a:xfrm>
              <a:off x="3154" y="3729"/>
              <a:ext cx="35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6" name="Picture 76" descr="icon-site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7" r="16682"/>
            <a:stretch>
              <a:fillRect/>
            </a:stretch>
          </p:blipFill>
          <p:spPr bwMode="auto">
            <a:xfrm>
              <a:off x="3940" y="1939"/>
              <a:ext cx="353" cy="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37" name="Picture 77" descr="icon-site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7" r="16536"/>
            <a:stretch>
              <a:fillRect/>
            </a:stretch>
          </p:blipFill>
          <p:spPr bwMode="auto">
            <a:xfrm>
              <a:off x="4398" y="1938"/>
              <a:ext cx="353" cy="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38" name="Picture 78" descr="icon-site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68" r="16280"/>
            <a:stretch>
              <a:fillRect/>
            </a:stretch>
          </p:blipFill>
          <p:spPr bwMode="auto">
            <a:xfrm>
              <a:off x="5318" y="1939"/>
              <a:ext cx="353" cy="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41" name="Picture 81" descr="1113ё11 copy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3" t="1218" r="15945"/>
            <a:stretch>
              <a:fillRect/>
            </a:stretch>
          </p:blipFill>
          <p:spPr bwMode="auto">
            <a:xfrm>
              <a:off x="1974" y="1939"/>
              <a:ext cx="361" cy="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45" name="Picture 85" descr="nero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12" r="15945"/>
            <a:stretch>
              <a:fillRect/>
            </a:stretch>
          </p:blipFill>
          <p:spPr bwMode="auto">
            <a:xfrm>
              <a:off x="5310" y="3729"/>
              <a:ext cx="356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9" name="Picture 89" descr="rar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" y="3728"/>
              <a:ext cx="362" cy="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51" name="Picture 91" descr="hlp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" y="3729"/>
              <a:ext cx="362" cy="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52" name="Picture 92" descr="Untitled-111111 copy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0" y="1932"/>
              <a:ext cx="362" cy="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53" name="Picture 93" descr="Untitled-1 copy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6" y="3728"/>
              <a:ext cx="362" cy="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54" name="Picture 94" descr="zip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12" t="996" r="15945"/>
            <a:stretch>
              <a:fillRect/>
            </a:stretch>
          </p:blipFill>
          <p:spPr bwMode="auto">
            <a:xfrm>
              <a:off x="1554" y="3729"/>
              <a:ext cx="360" cy="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55" name="AutoShape 95"/>
            <p:cNvSpPr>
              <a:spLocks noChangeArrowheads="1"/>
            </p:cNvSpPr>
            <p:nvPr/>
          </p:nvSpPr>
          <p:spPr bwMode="auto">
            <a:xfrm>
              <a:off x="3048" y="3209"/>
              <a:ext cx="253" cy="176"/>
            </a:xfrm>
            <a:prstGeom prst="downArrow">
              <a:avLst>
                <a:gd name="adj1" fmla="val 49407"/>
                <a:gd name="adj2" fmla="val 76704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3456" name="AutoShape 96"/>
            <p:cNvSpPr>
              <a:spLocks noChangeArrowheads="1"/>
            </p:cNvSpPr>
            <p:nvPr/>
          </p:nvSpPr>
          <p:spPr bwMode="auto">
            <a:xfrm>
              <a:off x="1141" y="3188"/>
              <a:ext cx="253" cy="200"/>
            </a:xfrm>
            <a:prstGeom prst="downArrow">
              <a:avLst>
                <a:gd name="adj1" fmla="val 49407"/>
                <a:gd name="adj2" fmla="val 67500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3457" name="AutoShape 97"/>
            <p:cNvSpPr>
              <a:spLocks noChangeArrowheads="1"/>
            </p:cNvSpPr>
            <p:nvPr/>
          </p:nvSpPr>
          <p:spPr bwMode="auto">
            <a:xfrm>
              <a:off x="5341" y="3188"/>
              <a:ext cx="253" cy="200"/>
            </a:xfrm>
            <a:prstGeom prst="downArrow">
              <a:avLst>
                <a:gd name="adj1" fmla="val 49407"/>
                <a:gd name="adj2" fmla="val 67500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43510" name="Line 150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76200">
            <a:solidFill>
              <a:srgbClr val="005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511" name="Line 151"/>
          <p:cNvSpPr>
            <a:spLocks noChangeShapeType="1"/>
          </p:cNvSpPr>
          <p:nvPr/>
        </p:nvSpPr>
        <p:spPr bwMode="auto">
          <a:xfrm>
            <a:off x="0" y="1614488"/>
            <a:ext cx="9144000" cy="0"/>
          </a:xfrm>
          <a:prstGeom prst="line">
            <a:avLst/>
          </a:prstGeom>
          <a:noFill/>
          <a:ln w="76200">
            <a:solidFill>
              <a:srgbClr val="005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513" name="Rectangle 153"/>
          <p:cNvSpPr>
            <a:spLocks noChangeArrowheads="1"/>
          </p:cNvSpPr>
          <p:nvPr/>
        </p:nvSpPr>
        <p:spPr bwMode="auto">
          <a:xfrm>
            <a:off x="0" y="1731963"/>
            <a:ext cx="1512888" cy="5126037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43520" name="AutoShape 160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3025" y="1896197"/>
            <a:ext cx="1366838" cy="431800"/>
          </a:xfrm>
          <a:prstGeom prst="roundRect">
            <a:avLst>
              <a:gd name="adj" fmla="val 8227"/>
            </a:avLst>
          </a:prstGeom>
          <a:gradFill rotWithShape="1">
            <a:gsLst>
              <a:gs pos="0">
                <a:srgbClr val="003300"/>
              </a:gs>
              <a:gs pos="50000">
                <a:srgbClr val="005C00"/>
              </a:gs>
              <a:gs pos="100000">
                <a:srgbClr val="003300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Файл.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Типи файлів</a:t>
            </a:r>
          </a:p>
        </p:txBody>
      </p:sp>
      <p:sp>
        <p:nvSpPr>
          <p:cNvPr id="143521" name="AutoShape 16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3025" y="3421063"/>
            <a:ext cx="1366838" cy="431800"/>
          </a:xfrm>
          <a:prstGeom prst="roundRect">
            <a:avLst>
              <a:gd name="adj" fmla="val 8227"/>
            </a:avLst>
          </a:prstGeom>
          <a:gradFill rotWithShape="1">
            <a:gsLst>
              <a:gs pos="0">
                <a:srgbClr val="003300"/>
              </a:gs>
              <a:gs pos="50000">
                <a:srgbClr val="005C00"/>
              </a:gs>
              <a:gs pos="100000">
                <a:srgbClr val="003300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Керування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об'єктами ОС</a:t>
            </a:r>
          </a:p>
        </p:txBody>
      </p:sp>
      <p:sp>
        <p:nvSpPr>
          <p:cNvPr id="143522" name="AutoShape 162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3025" y="2492896"/>
            <a:ext cx="1366838" cy="287338"/>
          </a:xfrm>
          <a:prstGeom prst="roundRect">
            <a:avLst>
              <a:gd name="adj" fmla="val 8227"/>
            </a:avLst>
          </a:prstGeom>
          <a:gradFill rotWithShape="1">
            <a:gsLst>
              <a:gs pos="0">
                <a:srgbClr val="003300"/>
              </a:gs>
              <a:gs pos="50000">
                <a:srgbClr val="005C00"/>
              </a:gs>
              <a:gs pos="100000">
                <a:srgbClr val="003300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Дерево </a:t>
            </a:r>
            <a:r>
              <a:rPr lang="uk-UA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папок</a:t>
            </a:r>
            <a:endParaRPr lang="uk-UA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523" name="AutoShape 163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3025" y="2918619"/>
            <a:ext cx="1366838" cy="287337"/>
          </a:xfrm>
          <a:prstGeom prst="roundRect">
            <a:avLst>
              <a:gd name="adj" fmla="val 8227"/>
            </a:avLst>
          </a:prstGeom>
          <a:gradFill rotWithShape="1">
            <a:gsLst>
              <a:gs pos="0">
                <a:srgbClr val="003300"/>
              </a:gs>
              <a:gs pos="50000">
                <a:srgbClr val="005C00"/>
              </a:gs>
              <a:gs pos="100000">
                <a:srgbClr val="003300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Імена пристроїв</a:t>
            </a:r>
          </a:p>
        </p:txBody>
      </p:sp>
    </p:spTree>
    <p:extLst>
      <p:ext uri="{BB962C8B-B14F-4D97-AF65-F5344CB8AC3E}">
        <p14:creationId xmlns:p14="http://schemas.microsoft.com/office/powerpoint/2010/main" val="22039079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1622425" y="0"/>
            <a:ext cx="7521575" cy="92075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88913" fontAlgn="base">
              <a:spcBef>
                <a:spcPct val="0"/>
              </a:spcBef>
              <a:spcAft>
                <a:spcPct val="0"/>
              </a:spcAft>
            </a:pPr>
            <a:r>
              <a:rPr lang="uk-UA" sz="3400">
                <a:solidFill>
                  <a:srgbClr val="FFFFFF"/>
                </a:solidFill>
                <a:latin typeface="Arial Black" pitchFamily="34" charset="0"/>
              </a:rPr>
              <a:t>Файлова система</a:t>
            </a:r>
            <a:endParaRPr lang="uk-UA" sz="3400">
              <a:solidFill>
                <a:srgbClr val="F0FF33"/>
              </a:solidFill>
              <a:latin typeface="Arial Black" pitchFamily="34" charset="0"/>
            </a:endParaRPr>
          </a:p>
        </p:txBody>
      </p:sp>
      <p:pic>
        <p:nvPicPr>
          <p:cNvPr id="145414" name="Picture 6" descr="computer-class-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0" b="14322"/>
          <a:stretch>
            <a:fillRect/>
          </a:stretch>
        </p:blipFill>
        <p:spPr bwMode="auto">
          <a:xfrm>
            <a:off x="0" y="0"/>
            <a:ext cx="1549400" cy="9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596" name="Text Box 188"/>
          <p:cNvSpPr txBox="1">
            <a:spLocks noChangeArrowheads="1"/>
          </p:cNvSpPr>
          <p:nvPr/>
        </p:nvSpPr>
        <p:spPr bwMode="auto">
          <a:xfrm>
            <a:off x="6100763" y="2063750"/>
            <a:ext cx="3043237" cy="4681538"/>
          </a:xfrm>
          <a:prstGeom prst="rect">
            <a:avLst/>
          </a:prstGeom>
          <a:solidFill>
            <a:schemeClr val="bg1"/>
          </a:solidFill>
          <a:ln w="317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14400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262063">
              <a:defRPr>
                <a:solidFill>
                  <a:schemeClr val="tx1"/>
                </a:solidFill>
                <a:latin typeface="Arial" charset="0"/>
              </a:defRPr>
            </a:lvl2pPr>
            <a:lvl3pPr marL="1441450">
              <a:defRPr>
                <a:solidFill>
                  <a:schemeClr val="tx1"/>
                </a:solidFill>
                <a:latin typeface="Arial" charset="0"/>
              </a:defRPr>
            </a:lvl3pPr>
            <a:lvl4pPr marL="1620838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>
              <a:solidFill>
                <a:srgbClr val="000000"/>
              </a:solidFill>
            </a:endParaRPr>
          </a:p>
        </p:txBody>
      </p:sp>
      <p:sp>
        <p:nvSpPr>
          <p:cNvPr id="145595" name="Text Box 187"/>
          <p:cNvSpPr txBox="1">
            <a:spLocks noChangeArrowheads="1"/>
          </p:cNvSpPr>
          <p:nvPr/>
        </p:nvSpPr>
        <p:spPr bwMode="auto">
          <a:xfrm>
            <a:off x="6100763" y="1733550"/>
            <a:ext cx="3043237" cy="395288"/>
          </a:xfrm>
          <a:prstGeom prst="rect">
            <a:avLst/>
          </a:prstGeom>
          <a:solidFill>
            <a:srgbClr val="008000"/>
          </a:solidFill>
          <a:ln w="317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262063">
              <a:defRPr>
                <a:solidFill>
                  <a:schemeClr val="tx1"/>
                </a:solidFill>
                <a:latin typeface="Arial" charset="0"/>
              </a:defRPr>
            </a:lvl2pPr>
            <a:lvl3pPr marL="1441450">
              <a:defRPr>
                <a:solidFill>
                  <a:schemeClr val="tx1"/>
                </a:solidFill>
                <a:latin typeface="Arial" charset="0"/>
              </a:defRPr>
            </a:lvl3pPr>
            <a:lvl4pPr marL="1620838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>
                <a:solidFill>
                  <a:srgbClr val="FFFF00"/>
                </a:solidFill>
              </a:rPr>
              <a:t>ІМЕНА ПРИСТРОЇВ</a:t>
            </a:r>
            <a:endParaRPr lang="ru-RU" sz="2000" b="1">
              <a:solidFill>
                <a:srgbClr val="FFFF00"/>
              </a:solidFill>
            </a:endParaRPr>
          </a:p>
        </p:txBody>
      </p:sp>
      <p:pic>
        <p:nvPicPr>
          <p:cNvPr id="145600" name="Picture 192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5778500"/>
            <a:ext cx="769937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601" name="Picture 193"/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3516313"/>
            <a:ext cx="752475" cy="4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602" name="Picture 194"/>
          <p:cNvPicPr>
            <a:picLocks noChangeAspect="1" noChangeArrowheads="1"/>
          </p:cNvPicPr>
          <p:nvPr/>
        </p:nvPicPr>
        <p:blipFill>
          <a:blip r:embed="rId5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4521200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603" name="Picture 195"/>
          <p:cNvPicPr>
            <a:picLocks noChangeAspect="1" noChangeArrowheads="1"/>
          </p:cNvPicPr>
          <p:nvPr/>
        </p:nvPicPr>
        <p:blipFill>
          <a:blip r:embed="rId6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2274888"/>
            <a:ext cx="733425" cy="67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604" name="Text Box 196"/>
          <p:cNvSpPr txBox="1">
            <a:spLocks noChangeArrowheads="1"/>
          </p:cNvSpPr>
          <p:nvPr/>
        </p:nvSpPr>
        <p:spPr bwMode="auto">
          <a:xfrm>
            <a:off x="6237288" y="4068763"/>
            <a:ext cx="2546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>
                <a:solidFill>
                  <a:srgbClr val="000000"/>
                </a:solidFill>
              </a:rPr>
              <a:t>Локальний диск (С:)</a:t>
            </a:r>
            <a:endParaRPr lang="ru-RU" sz="2000" b="1">
              <a:solidFill>
                <a:srgbClr val="000000"/>
              </a:solidFill>
            </a:endParaRPr>
          </a:p>
        </p:txBody>
      </p:sp>
      <p:sp>
        <p:nvSpPr>
          <p:cNvPr id="145605" name="Text Box 197"/>
          <p:cNvSpPr txBox="1">
            <a:spLocks noChangeArrowheads="1"/>
          </p:cNvSpPr>
          <p:nvPr/>
        </p:nvSpPr>
        <p:spPr bwMode="auto">
          <a:xfrm>
            <a:off x="6237288" y="5299075"/>
            <a:ext cx="2752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DVD</a:t>
            </a:r>
            <a:r>
              <a:rPr lang="uk-UA" sz="2000" b="1">
                <a:solidFill>
                  <a:srgbClr val="000000"/>
                </a:solidFill>
              </a:rPr>
              <a:t>/</a:t>
            </a:r>
            <a:r>
              <a:rPr lang="en-US" sz="2000" b="1">
                <a:solidFill>
                  <a:srgbClr val="000000"/>
                </a:solidFill>
              </a:rPr>
              <a:t>CD</a:t>
            </a:r>
            <a:r>
              <a:rPr lang="uk-UA" sz="2000" b="1">
                <a:solidFill>
                  <a:srgbClr val="000000"/>
                </a:solidFill>
              </a:rPr>
              <a:t> дисковод (</a:t>
            </a:r>
            <a:r>
              <a:rPr lang="en-US" sz="2000" b="1">
                <a:solidFill>
                  <a:srgbClr val="000000"/>
                </a:solidFill>
              </a:rPr>
              <a:t>E</a:t>
            </a:r>
            <a:r>
              <a:rPr lang="ru-RU" sz="2000" b="1">
                <a:solidFill>
                  <a:srgbClr val="000000"/>
                </a:solidFill>
              </a:rPr>
              <a:t>:</a:t>
            </a:r>
            <a:r>
              <a:rPr lang="uk-UA" sz="2000" b="1">
                <a:solidFill>
                  <a:srgbClr val="000000"/>
                </a:solidFill>
              </a:rPr>
              <a:t>)</a:t>
            </a:r>
            <a:endParaRPr lang="ru-RU" sz="2000" b="1">
              <a:solidFill>
                <a:srgbClr val="000000"/>
              </a:solidFill>
            </a:endParaRPr>
          </a:p>
        </p:txBody>
      </p:sp>
      <p:sp>
        <p:nvSpPr>
          <p:cNvPr id="145606" name="Text Box 198"/>
          <p:cNvSpPr txBox="1">
            <a:spLocks noChangeArrowheads="1"/>
          </p:cNvSpPr>
          <p:nvPr/>
        </p:nvSpPr>
        <p:spPr bwMode="auto">
          <a:xfrm>
            <a:off x="6237288" y="6256338"/>
            <a:ext cx="216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>
                <a:solidFill>
                  <a:srgbClr val="000000"/>
                </a:solidFill>
              </a:rPr>
              <a:t>Змінний диск (</a:t>
            </a:r>
            <a:r>
              <a:rPr lang="en-US" sz="2000" b="1">
                <a:solidFill>
                  <a:srgbClr val="000000"/>
                </a:solidFill>
              </a:rPr>
              <a:t>F</a:t>
            </a:r>
            <a:r>
              <a:rPr lang="uk-UA" sz="2000" b="1">
                <a:solidFill>
                  <a:srgbClr val="000000"/>
                </a:solidFill>
              </a:rPr>
              <a:t>:)</a:t>
            </a:r>
          </a:p>
        </p:txBody>
      </p:sp>
      <p:sp>
        <p:nvSpPr>
          <p:cNvPr id="145607" name="Text Box 199"/>
          <p:cNvSpPr txBox="1">
            <a:spLocks noChangeArrowheads="1"/>
          </p:cNvSpPr>
          <p:nvPr/>
        </p:nvSpPr>
        <p:spPr bwMode="auto">
          <a:xfrm>
            <a:off x="6237288" y="3055938"/>
            <a:ext cx="1533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>
                <a:solidFill>
                  <a:srgbClr val="000000"/>
                </a:solidFill>
              </a:rPr>
              <a:t>Диск 3,5 (А:)</a:t>
            </a:r>
            <a:endParaRPr lang="ru-RU" sz="2000" b="1">
              <a:solidFill>
                <a:srgbClr val="000000"/>
              </a:solidFill>
            </a:endParaRPr>
          </a:p>
        </p:txBody>
      </p:sp>
      <p:grpSp>
        <p:nvGrpSpPr>
          <p:cNvPr id="145644" name="Group 236"/>
          <p:cNvGrpSpPr>
            <a:grpSpLocks/>
          </p:cNvGrpSpPr>
          <p:nvPr/>
        </p:nvGrpSpPr>
        <p:grpSpPr bwMode="auto">
          <a:xfrm>
            <a:off x="1622425" y="1733550"/>
            <a:ext cx="4376738" cy="4976813"/>
            <a:chOff x="1018" y="1092"/>
            <a:chExt cx="2757" cy="3135"/>
          </a:xfrm>
        </p:grpSpPr>
        <p:sp>
          <p:nvSpPr>
            <p:cNvPr id="145467" name="Text Box 59"/>
            <p:cNvSpPr txBox="1">
              <a:spLocks noChangeArrowheads="1"/>
            </p:cNvSpPr>
            <p:nvPr/>
          </p:nvSpPr>
          <p:spPr bwMode="auto">
            <a:xfrm>
              <a:off x="1018" y="1092"/>
              <a:ext cx="2757" cy="249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2620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44145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20838"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2000" b="1">
                  <a:solidFill>
                    <a:srgbClr val="FFFF00"/>
                  </a:solidFill>
                </a:rPr>
                <a:t>ДЕРЕВО ПАПОК</a:t>
              </a:r>
              <a:endParaRPr lang="ru-RU" sz="2000" b="1">
                <a:solidFill>
                  <a:srgbClr val="FFFF00"/>
                </a:solidFill>
              </a:endParaRPr>
            </a:p>
          </p:txBody>
        </p:sp>
        <p:grpSp>
          <p:nvGrpSpPr>
            <p:cNvPr id="145642" name="Group 234"/>
            <p:cNvGrpSpPr>
              <a:grpSpLocks/>
            </p:cNvGrpSpPr>
            <p:nvPr/>
          </p:nvGrpSpPr>
          <p:grpSpPr bwMode="auto">
            <a:xfrm>
              <a:off x="1040" y="1388"/>
              <a:ext cx="2580" cy="2839"/>
              <a:chOff x="1040" y="1388"/>
              <a:chExt cx="2580" cy="2839"/>
            </a:xfrm>
          </p:grpSpPr>
          <p:sp>
            <p:nvSpPr>
              <p:cNvPr id="145622" name="Freeform 214"/>
              <p:cNvSpPr>
                <a:spLocks/>
              </p:cNvSpPr>
              <p:nvPr/>
            </p:nvSpPr>
            <p:spPr bwMode="auto">
              <a:xfrm>
                <a:off x="1124" y="1485"/>
                <a:ext cx="222" cy="2665"/>
              </a:xfrm>
              <a:custGeom>
                <a:avLst/>
                <a:gdLst>
                  <a:gd name="T0" fmla="*/ 0 w 222"/>
                  <a:gd name="T1" fmla="*/ 0 h 2443"/>
                  <a:gd name="T2" fmla="*/ 0 w 222"/>
                  <a:gd name="T3" fmla="*/ 2443 h 2443"/>
                  <a:gd name="T4" fmla="*/ 222 w 222"/>
                  <a:gd name="T5" fmla="*/ 2443 h 2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2" h="2443">
                    <a:moveTo>
                      <a:pt x="0" y="0"/>
                    </a:moveTo>
                    <a:lnTo>
                      <a:pt x="0" y="2443"/>
                    </a:lnTo>
                    <a:lnTo>
                      <a:pt x="222" y="2443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5623" name="Line 215"/>
              <p:cNvSpPr>
                <a:spLocks noChangeShapeType="1"/>
              </p:cNvSpPr>
              <p:nvPr/>
            </p:nvSpPr>
            <p:spPr bwMode="auto">
              <a:xfrm flipH="1">
                <a:off x="1117" y="2144"/>
                <a:ext cx="22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5625" name="Freeform 217"/>
              <p:cNvSpPr>
                <a:spLocks/>
              </p:cNvSpPr>
              <p:nvPr/>
            </p:nvSpPr>
            <p:spPr bwMode="auto">
              <a:xfrm>
                <a:off x="1124" y="2374"/>
                <a:ext cx="451" cy="430"/>
              </a:xfrm>
              <a:custGeom>
                <a:avLst/>
                <a:gdLst>
                  <a:gd name="T0" fmla="*/ 0 w 451"/>
                  <a:gd name="T1" fmla="*/ 0 h 430"/>
                  <a:gd name="T2" fmla="*/ 215 w 451"/>
                  <a:gd name="T3" fmla="*/ 0 h 430"/>
                  <a:gd name="T4" fmla="*/ 215 w 451"/>
                  <a:gd name="T5" fmla="*/ 430 h 430"/>
                  <a:gd name="T6" fmla="*/ 451 w 451"/>
                  <a:gd name="T7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1" h="430">
                    <a:moveTo>
                      <a:pt x="0" y="0"/>
                    </a:moveTo>
                    <a:lnTo>
                      <a:pt x="215" y="0"/>
                    </a:lnTo>
                    <a:lnTo>
                      <a:pt x="215" y="430"/>
                    </a:lnTo>
                    <a:lnTo>
                      <a:pt x="451" y="43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5626" name="Line 218"/>
              <p:cNvSpPr>
                <a:spLocks noChangeShapeType="1"/>
              </p:cNvSpPr>
              <p:nvPr/>
            </p:nvSpPr>
            <p:spPr bwMode="auto">
              <a:xfrm flipH="1">
                <a:off x="1339" y="2575"/>
                <a:ext cx="22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5628" name="Line 220"/>
              <p:cNvSpPr>
                <a:spLocks noChangeShapeType="1"/>
              </p:cNvSpPr>
              <p:nvPr/>
            </p:nvSpPr>
            <p:spPr bwMode="auto">
              <a:xfrm flipH="1">
                <a:off x="1117" y="3928"/>
                <a:ext cx="22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5630" name="Freeform 222"/>
              <p:cNvSpPr>
                <a:spLocks/>
              </p:cNvSpPr>
              <p:nvPr/>
            </p:nvSpPr>
            <p:spPr bwMode="auto">
              <a:xfrm>
                <a:off x="1124" y="3033"/>
                <a:ext cx="646" cy="687"/>
              </a:xfrm>
              <a:custGeom>
                <a:avLst/>
                <a:gdLst>
                  <a:gd name="T0" fmla="*/ 0 w 646"/>
                  <a:gd name="T1" fmla="*/ 0 h 687"/>
                  <a:gd name="T2" fmla="*/ 229 w 646"/>
                  <a:gd name="T3" fmla="*/ 0 h 687"/>
                  <a:gd name="T4" fmla="*/ 229 w 646"/>
                  <a:gd name="T5" fmla="*/ 444 h 687"/>
                  <a:gd name="T6" fmla="*/ 458 w 646"/>
                  <a:gd name="T7" fmla="*/ 444 h 687"/>
                  <a:gd name="T8" fmla="*/ 458 w 646"/>
                  <a:gd name="T9" fmla="*/ 687 h 687"/>
                  <a:gd name="T10" fmla="*/ 646 w 646"/>
                  <a:gd name="T11" fmla="*/ 687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6" h="687">
                    <a:moveTo>
                      <a:pt x="0" y="0"/>
                    </a:moveTo>
                    <a:lnTo>
                      <a:pt x="229" y="0"/>
                    </a:lnTo>
                    <a:lnTo>
                      <a:pt x="229" y="444"/>
                    </a:lnTo>
                    <a:lnTo>
                      <a:pt x="458" y="444"/>
                    </a:lnTo>
                    <a:lnTo>
                      <a:pt x="458" y="687"/>
                    </a:lnTo>
                    <a:lnTo>
                      <a:pt x="646" y="687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5631" name="Line 223"/>
              <p:cNvSpPr>
                <a:spLocks noChangeShapeType="1"/>
              </p:cNvSpPr>
              <p:nvPr/>
            </p:nvSpPr>
            <p:spPr bwMode="auto">
              <a:xfrm flipH="1">
                <a:off x="1354" y="3241"/>
                <a:ext cx="22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pic>
            <p:nvPicPr>
              <p:cNvPr id="145530" name="Picture 122" descr="FreeIcon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26" y="1815"/>
                <a:ext cx="227" cy="2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5531" name="Text Box 123"/>
              <p:cNvSpPr txBox="1">
                <a:spLocks noChangeArrowheads="1"/>
              </p:cNvSpPr>
              <p:nvPr/>
            </p:nvSpPr>
            <p:spPr bwMode="auto">
              <a:xfrm>
                <a:off x="1491" y="1838"/>
                <a:ext cx="103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uk-UA" b="1">
                    <a:solidFill>
                      <a:srgbClr val="000000"/>
                    </a:solidFill>
                  </a:rPr>
                  <a:t>Мій комп'ютер</a:t>
                </a:r>
                <a:endParaRPr lang="ru-RU" b="1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45543" name="Group 135"/>
              <p:cNvGrpSpPr>
                <a:grpSpLocks/>
              </p:cNvGrpSpPr>
              <p:nvPr/>
            </p:nvGrpSpPr>
            <p:grpSpPr bwMode="auto">
              <a:xfrm>
                <a:off x="1068" y="1883"/>
                <a:ext cx="113" cy="113"/>
                <a:chOff x="3836" y="3401"/>
                <a:chExt cx="113" cy="113"/>
              </a:xfrm>
            </p:grpSpPr>
            <p:sp>
              <p:nvSpPr>
                <p:cNvPr id="145533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3836" y="3401"/>
                  <a:ext cx="113" cy="11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534" name="Line 126"/>
                <p:cNvSpPr>
                  <a:spLocks noChangeShapeType="1"/>
                </p:cNvSpPr>
                <p:nvPr/>
              </p:nvSpPr>
              <p:spPr bwMode="auto">
                <a:xfrm>
                  <a:off x="3860" y="3456"/>
                  <a:ext cx="6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5538" name="Group 130"/>
              <p:cNvGrpSpPr>
                <a:grpSpLocks/>
              </p:cNvGrpSpPr>
              <p:nvPr/>
            </p:nvGrpSpPr>
            <p:grpSpPr bwMode="auto">
              <a:xfrm>
                <a:off x="1290" y="2087"/>
                <a:ext cx="113" cy="113"/>
                <a:chOff x="3197" y="3068"/>
                <a:chExt cx="113" cy="113"/>
              </a:xfrm>
            </p:grpSpPr>
            <p:sp>
              <p:nvSpPr>
                <p:cNvPr id="145532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3197" y="3068"/>
                  <a:ext cx="113" cy="11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536" name="Line 128"/>
                <p:cNvSpPr>
                  <a:spLocks noChangeShapeType="1"/>
                </p:cNvSpPr>
                <p:nvPr/>
              </p:nvSpPr>
              <p:spPr bwMode="auto">
                <a:xfrm>
                  <a:off x="3220" y="3124"/>
                  <a:ext cx="6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537" name="Line 129"/>
                <p:cNvSpPr>
                  <a:spLocks noChangeShapeType="1"/>
                </p:cNvSpPr>
                <p:nvPr/>
              </p:nvSpPr>
              <p:spPr bwMode="auto">
                <a:xfrm rot="-5400000">
                  <a:off x="3220" y="3124"/>
                  <a:ext cx="6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5539" name="Group 131"/>
              <p:cNvGrpSpPr>
                <a:grpSpLocks/>
              </p:cNvGrpSpPr>
              <p:nvPr/>
            </p:nvGrpSpPr>
            <p:grpSpPr bwMode="auto">
              <a:xfrm>
                <a:off x="1072" y="1656"/>
                <a:ext cx="113" cy="113"/>
                <a:chOff x="3197" y="3068"/>
                <a:chExt cx="113" cy="113"/>
              </a:xfrm>
            </p:grpSpPr>
            <p:sp>
              <p:nvSpPr>
                <p:cNvPr id="145540" name="Text Box 132"/>
                <p:cNvSpPr txBox="1">
                  <a:spLocks noChangeArrowheads="1"/>
                </p:cNvSpPr>
                <p:nvPr/>
              </p:nvSpPr>
              <p:spPr bwMode="auto">
                <a:xfrm>
                  <a:off x="3197" y="3068"/>
                  <a:ext cx="113" cy="11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541" name="Line 133"/>
                <p:cNvSpPr>
                  <a:spLocks noChangeShapeType="1"/>
                </p:cNvSpPr>
                <p:nvPr/>
              </p:nvSpPr>
              <p:spPr bwMode="auto">
                <a:xfrm>
                  <a:off x="3220" y="3124"/>
                  <a:ext cx="6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542" name="Line 134"/>
                <p:cNvSpPr>
                  <a:spLocks noChangeShapeType="1"/>
                </p:cNvSpPr>
                <p:nvPr/>
              </p:nvSpPr>
              <p:spPr bwMode="auto">
                <a:xfrm rot="-5400000">
                  <a:off x="3220" y="3124"/>
                  <a:ext cx="6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145544" name="Picture 136" descr="icon-site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7" y="1596"/>
                <a:ext cx="227" cy="2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5545" name="Text Box 137"/>
              <p:cNvSpPr txBox="1">
                <a:spLocks noChangeArrowheads="1"/>
              </p:cNvSpPr>
              <p:nvPr/>
            </p:nvSpPr>
            <p:spPr bwMode="auto">
              <a:xfrm>
                <a:off x="1491" y="1620"/>
                <a:ext cx="105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uk-UA" b="1">
                    <a:solidFill>
                      <a:srgbClr val="000000"/>
                    </a:solidFill>
                  </a:rPr>
                  <a:t>Мої документи</a:t>
                </a: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45546" name="Text Box 138"/>
              <p:cNvSpPr txBox="1">
                <a:spLocks noChangeArrowheads="1"/>
              </p:cNvSpPr>
              <p:nvPr/>
            </p:nvSpPr>
            <p:spPr bwMode="auto">
              <a:xfrm>
                <a:off x="1752" y="2282"/>
                <a:ext cx="144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uk-UA" b="1">
                    <a:solidFill>
                      <a:srgbClr val="000000"/>
                    </a:solidFill>
                  </a:rPr>
                  <a:t>Локальний диск (С:)</a:t>
                </a: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45547" name="Text Box 139"/>
              <p:cNvSpPr txBox="1">
                <a:spLocks noChangeArrowheads="1"/>
              </p:cNvSpPr>
              <p:nvPr/>
            </p:nvSpPr>
            <p:spPr bwMode="auto">
              <a:xfrm>
                <a:off x="1752" y="2057"/>
                <a:ext cx="8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uk-UA" b="1">
                    <a:solidFill>
                      <a:srgbClr val="000000"/>
                    </a:solidFill>
                  </a:rPr>
                  <a:t>Диск 3,5 (А:)</a:t>
                </a:r>
                <a:endParaRPr lang="ru-RU" b="1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45548" name="Group 140"/>
              <p:cNvGrpSpPr>
                <a:grpSpLocks/>
              </p:cNvGrpSpPr>
              <p:nvPr/>
            </p:nvGrpSpPr>
            <p:grpSpPr bwMode="auto">
              <a:xfrm>
                <a:off x="1289" y="2312"/>
                <a:ext cx="113" cy="113"/>
                <a:chOff x="3836" y="3401"/>
                <a:chExt cx="113" cy="113"/>
              </a:xfrm>
            </p:grpSpPr>
            <p:sp>
              <p:nvSpPr>
                <p:cNvPr id="145549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3836" y="3401"/>
                  <a:ext cx="113" cy="11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550" name="Line 142"/>
                <p:cNvSpPr>
                  <a:spLocks noChangeShapeType="1"/>
                </p:cNvSpPr>
                <p:nvPr/>
              </p:nvSpPr>
              <p:spPr bwMode="auto">
                <a:xfrm>
                  <a:off x="3860" y="3456"/>
                  <a:ext cx="6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45552" name="Text Box 144"/>
              <p:cNvSpPr txBox="1">
                <a:spLocks noChangeArrowheads="1"/>
              </p:cNvSpPr>
              <p:nvPr/>
            </p:nvSpPr>
            <p:spPr bwMode="auto">
              <a:xfrm>
                <a:off x="1932" y="2495"/>
                <a:ext cx="63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0000"/>
                    </a:solidFill>
                  </a:rPr>
                  <a:t>Windows</a:t>
                </a:r>
                <a:endParaRPr lang="ru-RU" b="1">
                  <a:solidFill>
                    <a:srgbClr val="000000"/>
                  </a:solidFill>
                </a:endParaRPr>
              </a:p>
            </p:txBody>
          </p:sp>
          <p:pic>
            <p:nvPicPr>
              <p:cNvPr id="145554" name="Picture 146" descr="30bd7260257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0" y="3125"/>
                <a:ext cx="227" cy="2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5555" name="Text Box 147"/>
              <p:cNvSpPr txBox="1">
                <a:spLocks noChangeArrowheads="1"/>
              </p:cNvSpPr>
              <p:nvPr/>
            </p:nvSpPr>
            <p:spPr bwMode="auto">
              <a:xfrm>
                <a:off x="1938" y="3149"/>
                <a:ext cx="40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0000"/>
                    </a:solidFill>
                  </a:rPr>
                  <a:t>Audio</a:t>
                </a:r>
                <a:endParaRPr lang="ru-RU" b="1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45556" name="Group 148"/>
              <p:cNvGrpSpPr>
                <a:grpSpLocks/>
              </p:cNvGrpSpPr>
              <p:nvPr/>
            </p:nvGrpSpPr>
            <p:grpSpPr bwMode="auto">
              <a:xfrm>
                <a:off x="1522" y="2525"/>
                <a:ext cx="113" cy="113"/>
                <a:chOff x="3197" y="3068"/>
                <a:chExt cx="113" cy="113"/>
              </a:xfrm>
            </p:grpSpPr>
            <p:sp>
              <p:nvSpPr>
                <p:cNvPr id="145557" name="Text Box 149"/>
                <p:cNvSpPr txBox="1">
                  <a:spLocks noChangeArrowheads="1"/>
                </p:cNvSpPr>
                <p:nvPr/>
              </p:nvSpPr>
              <p:spPr bwMode="auto">
                <a:xfrm>
                  <a:off x="3197" y="3068"/>
                  <a:ext cx="113" cy="11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558" name="Line 150"/>
                <p:cNvSpPr>
                  <a:spLocks noChangeShapeType="1"/>
                </p:cNvSpPr>
                <p:nvPr/>
              </p:nvSpPr>
              <p:spPr bwMode="auto">
                <a:xfrm>
                  <a:off x="3220" y="3124"/>
                  <a:ext cx="6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559" name="Line 151"/>
                <p:cNvSpPr>
                  <a:spLocks noChangeShapeType="1"/>
                </p:cNvSpPr>
                <p:nvPr/>
              </p:nvSpPr>
              <p:spPr bwMode="auto">
                <a:xfrm rot="-5400000">
                  <a:off x="3220" y="3124"/>
                  <a:ext cx="6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5560" name="Group 152"/>
              <p:cNvGrpSpPr>
                <a:grpSpLocks/>
              </p:cNvGrpSpPr>
              <p:nvPr/>
            </p:nvGrpSpPr>
            <p:grpSpPr bwMode="auto">
              <a:xfrm>
                <a:off x="1522" y="3189"/>
                <a:ext cx="113" cy="113"/>
                <a:chOff x="3197" y="3068"/>
                <a:chExt cx="113" cy="113"/>
              </a:xfrm>
            </p:grpSpPr>
            <p:sp>
              <p:nvSpPr>
                <p:cNvPr id="145561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3197" y="3068"/>
                  <a:ext cx="113" cy="11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562" name="Line 154"/>
                <p:cNvSpPr>
                  <a:spLocks noChangeShapeType="1"/>
                </p:cNvSpPr>
                <p:nvPr/>
              </p:nvSpPr>
              <p:spPr bwMode="auto">
                <a:xfrm>
                  <a:off x="3220" y="3124"/>
                  <a:ext cx="6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563" name="Line 155"/>
                <p:cNvSpPr>
                  <a:spLocks noChangeShapeType="1"/>
                </p:cNvSpPr>
                <p:nvPr/>
              </p:nvSpPr>
              <p:spPr bwMode="auto">
                <a:xfrm rot="-5400000">
                  <a:off x="3220" y="3124"/>
                  <a:ext cx="6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45564" name="Text Box 156"/>
              <p:cNvSpPr txBox="1">
                <a:spLocks noChangeArrowheads="1"/>
              </p:cNvSpPr>
              <p:nvPr/>
            </p:nvSpPr>
            <p:spPr bwMode="auto">
              <a:xfrm>
                <a:off x="1244" y="1398"/>
                <a:ext cx="94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uk-UA" b="1">
                    <a:solidFill>
                      <a:srgbClr val="000000"/>
                    </a:solidFill>
                  </a:rPr>
                  <a:t>Робочий стіл</a:t>
                </a:r>
                <a:endParaRPr lang="ru-RU" b="1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45565" name="Group 157"/>
              <p:cNvGrpSpPr>
                <a:grpSpLocks/>
              </p:cNvGrpSpPr>
              <p:nvPr/>
            </p:nvGrpSpPr>
            <p:grpSpPr bwMode="auto">
              <a:xfrm>
                <a:off x="1302" y="3869"/>
                <a:ext cx="113" cy="113"/>
                <a:chOff x="3197" y="3068"/>
                <a:chExt cx="113" cy="113"/>
              </a:xfrm>
            </p:grpSpPr>
            <p:sp>
              <p:nvSpPr>
                <p:cNvPr id="145566" name="Text Box 158"/>
                <p:cNvSpPr txBox="1">
                  <a:spLocks noChangeArrowheads="1"/>
                </p:cNvSpPr>
                <p:nvPr/>
              </p:nvSpPr>
              <p:spPr bwMode="auto">
                <a:xfrm>
                  <a:off x="3197" y="3068"/>
                  <a:ext cx="113" cy="11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567" name="Line 159"/>
                <p:cNvSpPr>
                  <a:spLocks noChangeShapeType="1"/>
                </p:cNvSpPr>
                <p:nvPr/>
              </p:nvSpPr>
              <p:spPr bwMode="auto">
                <a:xfrm>
                  <a:off x="3220" y="3124"/>
                  <a:ext cx="6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568" name="Line 160"/>
                <p:cNvSpPr>
                  <a:spLocks noChangeShapeType="1"/>
                </p:cNvSpPr>
                <p:nvPr/>
              </p:nvSpPr>
              <p:spPr bwMode="auto">
                <a:xfrm rot="-5400000">
                  <a:off x="3220" y="3124"/>
                  <a:ext cx="6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45569" name="Text Box 161"/>
              <p:cNvSpPr txBox="1">
                <a:spLocks noChangeArrowheads="1"/>
              </p:cNvSpPr>
              <p:nvPr/>
            </p:nvSpPr>
            <p:spPr bwMode="auto">
              <a:xfrm>
                <a:off x="1745" y="3839"/>
                <a:ext cx="168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0000"/>
                    </a:solidFill>
                  </a:rPr>
                  <a:t>DVD</a:t>
                </a:r>
                <a:r>
                  <a:rPr lang="uk-UA" b="1">
                    <a:solidFill>
                      <a:srgbClr val="000000"/>
                    </a:solidFill>
                  </a:rPr>
                  <a:t>-</a:t>
                </a:r>
                <a:r>
                  <a:rPr lang="en-US" b="1">
                    <a:solidFill>
                      <a:srgbClr val="000000"/>
                    </a:solidFill>
                  </a:rPr>
                  <a:t>RAM</a:t>
                </a:r>
                <a:r>
                  <a:rPr lang="uk-UA" b="1">
                    <a:solidFill>
                      <a:srgbClr val="000000"/>
                    </a:solidFill>
                  </a:rPr>
                  <a:t> дисковод (</a:t>
                </a:r>
                <a:r>
                  <a:rPr lang="en-US" b="1">
                    <a:solidFill>
                      <a:srgbClr val="000000"/>
                    </a:solidFill>
                  </a:rPr>
                  <a:t>E</a:t>
                </a:r>
                <a:r>
                  <a:rPr lang="ru-RU" b="1">
                    <a:solidFill>
                      <a:srgbClr val="000000"/>
                    </a:solidFill>
                  </a:rPr>
                  <a:t>:</a:t>
                </a:r>
                <a:r>
                  <a:rPr lang="uk-UA" b="1">
                    <a:solidFill>
                      <a:srgbClr val="000000"/>
                    </a:solidFill>
                  </a:rPr>
                  <a:t>)</a:t>
                </a:r>
                <a:endParaRPr lang="ru-RU" b="1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45570" name="Group 162"/>
              <p:cNvGrpSpPr>
                <a:grpSpLocks/>
              </p:cNvGrpSpPr>
              <p:nvPr/>
            </p:nvGrpSpPr>
            <p:grpSpPr bwMode="auto">
              <a:xfrm>
                <a:off x="1302" y="4084"/>
                <a:ext cx="113" cy="113"/>
                <a:chOff x="3197" y="3068"/>
                <a:chExt cx="113" cy="113"/>
              </a:xfrm>
            </p:grpSpPr>
            <p:sp>
              <p:nvSpPr>
                <p:cNvPr id="145571" name="Text Box 163"/>
                <p:cNvSpPr txBox="1">
                  <a:spLocks noChangeArrowheads="1"/>
                </p:cNvSpPr>
                <p:nvPr/>
              </p:nvSpPr>
              <p:spPr bwMode="auto">
                <a:xfrm>
                  <a:off x="3197" y="3068"/>
                  <a:ext cx="113" cy="11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572" name="Line 164"/>
                <p:cNvSpPr>
                  <a:spLocks noChangeShapeType="1"/>
                </p:cNvSpPr>
                <p:nvPr/>
              </p:nvSpPr>
              <p:spPr bwMode="auto">
                <a:xfrm>
                  <a:off x="3220" y="3124"/>
                  <a:ext cx="6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573" name="Line 165"/>
                <p:cNvSpPr>
                  <a:spLocks noChangeShapeType="1"/>
                </p:cNvSpPr>
                <p:nvPr/>
              </p:nvSpPr>
              <p:spPr bwMode="auto">
                <a:xfrm rot="-5400000">
                  <a:off x="3220" y="3124"/>
                  <a:ext cx="6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45574" name="Text Box 166"/>
              <p:cNvSpPr txBox="1">
                <a:spLocks noChangeArrowheads="1"/>
              </p:cNvSpPr>
              <p:nvPr/>
            </p:nvSpPr>
            <p:spPr bwMode="auto">
              <a:xfrm>
                <a:off x="1745" y="4054"/>
                <a:ext cx="12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uk-UA" b="1">
                    <a:solidFill>
                      <a:srgbClr val="000000"/>
                    </a:solidFill>
                  </a:rPr>
                  <a:t>Змінний диск (</a:t>
                </a:r>
                <a:r>
                  <a:rPr lang="en-US" b="1">
                    <a:solidFill>
                      <a:srgbClr val="000000"/>
                    </a:solidFill>
                  </a:rPr>
                  <a:t>F</a:t>
                </a:r>
                <a:r>
                  <a:rPr lang="uk-UA" b="1">
                    <a:solidFill>
                      <a:srgbClr val="000000"/>
                    </a:solidFill>
                  </a:rPr>
                  <a:t>:)</a:t>
                </a:r>
              </a:p>
            </p:txBody>
          </p:sp>
          <p:sp>
            <p:nvSpPr>
              <p:cNvPr id="145575" name="Text Box 167"/>
              <p:cNvSpPr txBox="1">
                <a:spLocks noChangeArrowheads="1"/>
              </p:cNvSpPr>
              <p:nvPr/>
            </p:nvSpPr>
            <p:spPr bwMode="auto">
              <a:xfrm>
                <a:off x="1752" y="2938"/>
                <a:ext cx="144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uk-UA" b="1">
                    <a:solidFill>
                      <a:srgbClr val="000000"/>
                    </a:solidFill>
                  </a:rPr>
                  <a:t>Локальний диск (</a:t>
                </a:r>
                <a:r>
                  <a:rPr lang="en-US" b="1">
                    <a:solidFill>
                      <a:srgbClr val="000000"/>
                    </a:solidFill>
                  </a:rPr>
                  <a:t>D</a:t>
                </a:r>
                <a:r>
                  <a:rPr lang="uk-UA" b="1">
                    <a:solidFill>
                      <a:srgbClr val="000000"/>
                    </a:solidFill>
                  </a:rPr>
                  <a:t>:)</a:t>
                </a:r>
                <a:endParaRPr lang="ru-RU" b="1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45576" name="Group 168"/>
              <p:cNvGrpSpPr>
                <a:grpSpLocks/>
              </p:cNvGrpSpPr>
              <p:nvPr/>
            </p:nvGrpSpPr>
            <p:grpSpPr bwMode="auto">
              <a:xfrm>
                <a:off x="1295" y="2969"/>
                <a:ext cx="113" cy="113"/>
                <a:chOff x="3836" y="3401"/>
                <a:chExt cx="113" cy="113"/>
              </a:xfrm>
            </p:grpSpPr>
            <p:sp>
              <p:nvSpPr>
                <p:cNvPr id="145577" name="Text Box 169"/>
                <p:cNvSpPr txBox="1">
                  <a:spLocks noChangeArrowheads="1"/>
                </p:cNvSpPr>
                <p:nvPr/>
              </p:nvSpPr>
              <p:spPr bwMode="auto">
                <a:xfrm>
                  <a:off x="3836" y="3401"/>
                  <a:ext cx="113" cy="11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578" name="Line 170"/>
                <p:cNvSpPr>
                  <a:spLocks noChangeShapeType="1"/>
                </p:cNvSpPr>
                <p:nvPr/>
              </p:nvSpPr>
              <p:spPr bwMode="auto">
                <a:xfrm>
                  <a:off x="3860" y="3456"/>
                  <a:ext cx="6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45580" name="Text Box 172"/>
              <p:cNvSpPr txBox="1">
                <a:spLocks noChangeArrowheads="1"/>
              </p:cNvSpPr>
              <p:nvPr/>
            </p:nvSpPr>
            <p:spPr bwMode="auto">
              <a:xfrm>
                <a:off x="1932" y="2714"/>
                <a:ext cx="168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0000"/>
                    </a:solidFill>
                  </a:rPr>
                  <a:t>Documents and Settings</a:t>
                </a:r>
                <a:endParaRPr lang="ru-RU" b="1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45581" name="Group 173"/>
              <p:cNvGrpSpPr>
                <a:grpSpLocks/>
              </p:cNvGrpSpPr>
              <p:nvPr/>
            </p:nvGrpSpPr>
            <p:grpSpPr bwMode="auto">
              <a:xfrm>
                <a:off x="1522" y="2752"/>
                <a:ext cx="113" cy="113"/>
                <a:chOff x="3197" y="3068"/>
                <a:chExt cx="113" cy="113"/>
              </a:xfrm>
            </p:grpSpPr>
            <p:sp>
              <p:nvSpPr>
                <p:cNvPr id="145582" name="Text Box 174"/>
                <p:cNvSpPr txBox="1">
                  <a:spLocks noChangeArrowheads="1"/>
                </p:cNvSpPr>
                <p:nvPr/>
              </p:nvSpPr>
              <p:spPr bwMode="auto">
                <a:xfrm>
                  <a:off x="3197" y="3068"/>
                  <a:ext cx="113" cy="11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583" name="Line 175"/>
                <p:cNvSpPr>
                  <a:spLocks noChangeShapeType="1"/>
                </p:cNvSpPr>
                <p:nvPr/>
              </p:nvSpPr>
              <p:spPr bwMode="auto">
                <a:xfrm>
                  <a:off x="3220" y="3124"/>
                  <a:ext cx="6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584" name="Line 176"/>
                <p:cNvSpPr>
                  <a:spLocks noChangeShapeType="1"/>
                </p:cNvSpPr>
                <p:nvPr/>
              </p:nvSpPr>
              <p:spPr bwMode="auto">
                <a:xfrm rot="-5400000">
                  <a:off x="3220" y="3124"/>
                  <a:ext cx="6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45587" name="Text Box 179"/>
              <p:cNvSpPr txBox="1">
                <a:spLocks noChangeArrowheads="1"/>
              </p:cNvSpPr>
              <p:nvPr/>
            </p:nvSpPr>
            <p:spPr bwMode="auto">
              <a:xfrm>
                <a:off x="1938" y="3386"/>
                <a:ext cx="39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0000"/>
                    </a:solidFill>
                  </a:rPr>
                  <a:t>Video</a:t>
                </a:r>
                <a:endParaRPr lang="ru-RU" b="1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45592" name="Group 184"/>
              <p:cNvGrpSpPr>
                <a:grpSpLocks/>
              </p:cNvGrpSpPr>
              <p:nvPr/>
            </p:nvGrpSpPr>
            <p:grpSpPr bwMode="auto">
              <a:xfrm>
                <a:off x="1522" y="3416"/>
                <a:ext cx="113" cy="113"/>
                <a:chOff x="3836" y="3401"/>
                <a:chExt cx="113" cy="113"/>
              </a:xfrm>
            </p:grpSpPr>
            <p:sp>
              <p:nvSpPr>
                <p:cNvPr id="145593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3836" y="3401"/>
                  <a:ext cx="113" cy="11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594" name="Line 186"/>
                <p:cNvSpPr>
                  <a:spLocks noChangeShapeType="1"/>
                </p:cNvSpPr>
                <p:nvPr/>
              </p:nvSpPr>
              <p:spPr bwMode="auto">
                <a:xfrm>
                  <a:off x="3860" y="3456"/>
                  <a:ext cx="6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145597" name="Picture 189" descr="icon-site11111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0" y="3359"/>
                <a:ext cx="227" cy="2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598" name="Picture 19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8" y="2716"/>
                <a:ext cx="209" cy="2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599" name="Picture 19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8" y="2480"/>
                <a:ext cx="209" cy="2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5610" name="Text Box 202"/>
              <p:cNvSpPr txBox="1">
                <a:spLocks noChangeArrowheads="1"/>
              </p:cNvSpPr>
              <p:nvPr/>
            </p:nvSpPr>
            <p:spPr bwMode="auto">
              <a:xfrm>
                <a:off x="2154" y="3626"/>
                <a:ext cx="6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0000"/>
                    </a:solidFill>
                  </a:rPr>
                  <a:t>Star Wars</a:t>
                </a:r>
                <a:endParaRPr lang="ru-RU" b="1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45611" name="Group 203"/>
              <p:cNvGrpSpPr>
                <a:grpSpLocks/>
              </p:cNvGrpSpPr>
              <p:nvPr/>
            </p:nvGrpSpPr>
            <p:grpSpPr bwMode="auto">
              <a:xfrm>
                <a:off x="1726" y="3656"/>
                <a:ext cx="113" cy="113"/>
                <a:chOff x="3197" y="3068"/>
                <a:chExt cx="113" cy="113"/>
              </a:xfrm>
            </p:grpSpPr>
            <p:sp>
              <p:nvSpPr>
                <p:cNvPr id="145612" name="Text Box 204"/>
                <p:cNvSpPr txBox="1">
                  <a:spLocks noChangeArrowheads="1"/>
                </p:cNvSpPr>
                <p:nvPr/>
              </p:nvSpPr>
              <p:spPr bwMode="auto">
                <a:xfrm>
                  <a:off x="3197" y="3068"/>
                  <a:ext cx="113" cy="11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613" name="Line 205"/>
                <p:cNvSpPr>
                  <a:spLocks noChangeShapeType="1"/>
                </p:cNvSpPr>
                <p:nvPr/>
              </p:nvSpPr>
              <p:spPr bwMode="auto">
                <a:xfrm>
                  <a:off x="3220" y="3124"/>
                  <a:ext cx="6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614" name="Line 206"/>
                <p:cNvSpPr>
                  <a:spLocks noChangeShapeType="1"/>
                </p:cNvSpPr>
                <p:nvPr/>
              </p:nvSpPr>
              <p:spPr bwMode="auto">
                <a:xfrm rot="-5400000">
                  <a:off x="3220" y="3124"/>
                  <a:ext cx="6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145615" name="Picture 207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9" y="3611"/>
                <a:ext cx="209" cy="2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616" name="Picture 208"/>
              <p:cNvPicPr>
                <a:picLocks noChangeAspect="1" noChangeArrowheads="1"/>
              </p:cNvPicPr>
              <p:nvPr/>
            </p:nvPicPr>
            <p:blipFill>
              <a:blip r:embed="rId6">
                <a:lum bright="-12000" contras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5" y="2030"/>
                <a:ext cx="247" cy="2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617" name="Picture 209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 contras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5" y="2297"/>
                <a:ext cx="249" cy="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618" name="Picture 210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 contras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8" y="2953"/>
                <a:ext cx="249" cy="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619" name="Picture 211"/>
              <p:cNvPicPr>
                <a:picLocks noChangeAspect="1" noChangeArrowheads="1"/>
              </p:cNvPicPr>
              <p:nvPr/>
            </p:nvPicPr>
            <p:blipFill>
              <a:blip r:embed="rId5">
                <a:lum bright="-12000" contras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5" y="3812"/>
                <a:ext cx="227" cy="2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620" name="Picture 212"/>
              <p:cNvPicPr>
                <a:picLocks noChangeAspect="1" noChangeArrowheads="1"/>
              </p:cNvPicPr>
              <p:nvPr/>
            </p:nvPicPr>
            <p:blipFill>
              <a:blip r:embed="rId3">
                <a:lum bright="-12000"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5" y="4080"/>
                <a:ext cx="227" cy="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5640" name="Group 232"/>
              <p:cNvGrpSpPr>
                <a:grpSpLocks/>
              </p:cNvGrpSpPr>
              <p:nvPr/>
            </p:nvGrpSpPr>
            <p:grpSpPr bwMode="auto">
              <a:xfrm>
                <a:off x="1040" y="1388"/>
                <a:ext cx="194" cy="195"/>
                <a:chOff x="3074" y="1520"/>
                <a:chExt cx="631" cy="555"/>
              </a:xfrm>
            </p:grpSpPr>
            <p:sp>
              <p:nvSpPr>
                <p:cNvPr id="145633" name="Freeform 225"/>
                <p:cNvSpPr>
                  <a:spLocks/>
                </p:cNvSpPr>
                <p:nvPr/>
              </p:nvSpPr>
              <p:spPr bwMode="auto">
                <a:xfrm>
                  <a:off x="3074" y="1520"/>
                  <a:ext cx="500" cy="555"/>
                </a:xfrm>
                <a:custGeom>
                  <a:avLst/>
                  <a:gdLst>
                    <a:gd name="T0" fmla="*/ 7 w 549"/>
                    <a:gd name="T1" fmla="*/ 132 h 576"/>
                    <a:gd name="T2" fmla="*/ 549 w 549"/>
                    <a:gd name="T3" fmla="*/ 0 h 576"/>
                    <a:gd name="T4" fmla="*/ 549 w 549"/>
                    <a:gd name="T5" fmla="*/ 437 h 576"/>
                    <a:gd name="T6" fmla="*/ 0 w 549"/>
                    <a:gd name="T7" fmla="*/ 576 h 576"/>
                    <a:gd name="T8" fmla="*/ 7 w 549"/>
                    <a:gd name="T9" fmla="*/ 132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9" h="576">
                      <a:moveTo>
                        <a:pt x="7" y="132"/>
                      </a:moveTo>
                      <a:lnTo>
                        <a:pt x="549" y="0"/>
                      </a:lnTo>
                      <a:lnTo>
                        <a:pt x="549" y="437"/>
                      </a:lnTo>
                      <a:lnTo>
                        <a:pt x="0" y="576"/>
                      </a:lnTo>
                      <a:lnTo>
                        <a:pt x="7" y="1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 cmpd="sng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634" name="Freeform 226"/>
                <p:cNvSpPr>
                  <a:spLocks/>
                </p:cNvSpPr>
                <p:nvPr/>
              </p:nvSpPr>
              <p:spPr bwMode="auto">
                <a:xfrm>
                  <a:off x="3150" y="1583"/>
                  <a:ext cx="354" cy="417"/>
                </a:xfrm>
                <a:custGeom>
                  <a:avLst/>
                  <a:gdLst>
                    <a:gd name="T0" fmla="*/ 7 w 549"/>
                    <a:gd name="T1" fmla="*/ 132 h 576"/>
                    <a:gd name="T2" fmla="*/ 549 w 549"/>
                    <a:gd name="T3" fmla="*/ 0 h 576"/>
                    <a:gd name="T4" fmla="*/ 549 w 549"/>
                    <a:gd name="T5" fmla="*/ 437 h 576"/>
                    <a:gd name="T6" fmla="*/ 0 w 549"/>
                    <a:gd name="T7" fmla="*/ 576 h 576"/>
                    <a:gd name="T8" fmla="*/ 7 w 549"/>
                    <a:gd name="T9" fmla="*/ 132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9" h="576">
                      <a:moveTo>
                        <a:pt x="7" y="132"/>
                      </a:moveTo>
                      <a:lnTo>
                        <a:pt x="549" y="0"/>
                      </a:lnTo>
                      <a:lnTo>
                        <a:pt x="549" y="437"/>
                      </a:lnTo>
                      <a:lnTo>
                        <a:pt x="0" y="576"/>
                      </a:lnTo>
                      <a:lnTo>
                        <a:pt x="7" y="1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 cmpd="sng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45639" name="Group 231"/>
                <p:cNvGrpSpPr>
                  <a:grpSpLocks/>
                </p:cNvGrpSpPr>
                <p:nvPr/>
              </p:nvGrpSpPr>
              <p:grpSpPr bwMode="auto">
                <a:xfrm>
                  <a:off x="3234" y="1564"/>
                  <a:ext cx="471" cy="325"/>
                  <a:chOff x="3383" y="1968"/>
                  <a:chExt cx="471" cy="325"/>
                </a:xfrm>
              </p:grpSpPr>
              <p:sp>
                <p:nvSpPr>
                  <p:cNvPr id="145636" name="Freeform 228"/>
                  <p:cNvSpPr>
                    <a:spLocks/>
                  </p:cNvSpPr>
                  <p:nvPr/>
                </p:nvSpPr>
                <p:spPr bwMode="auto">
                  <a:xfrm rot="-132118">
                    <a:off x="3441" y="1981"/>
                    <a:ext cx="413" cy="302"/>
                  </a:xfrm>
                  <a:custGeom>
                    <a:avLst/>
                    <a:gdLst>
                      <a:gd name="T0" fmla="*/ 0 w 384"/>
                      <a:gd name="T1" fmla="*/ 183 h 269"/>
                      <a:gd name="T2" fmla="*/ 345 w 384"/>
                      <a:gd name="T3" fmla="*/ 0 h 269"/>
                      <a:gd name="T4" fmla="*/ 384 w 384"/>
                      <a:gd name="T5" fmla="*/ 72 h 269"/>
                      <a:gd name="T6" fmla="*/ 38 w 384"/>
                      <a:gd name="T7" fmla="*/ 269 h 269"/>
                      <a:gd name="T8" fmla="*/ 0 w 384"/>
                      <a:gd name="T9" fmla="*/ 183 h 2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84" h="269">
                        <a:moveTo>
                          <a:pt x="0" y="183"/>
                        </a:moveTo>
                        <a:lnTo>
                          <a:pt x="345" y="0"/>
                        </a:lnTo>
                        <a:lnTo>
                          <a:pt x="384" y="72"/>
                        </a:lnTo>
                        <a:lnTo>
                          <a:pt x="38" y="269"/>
                        </a:lnTo>
                        <a:lnTo>
                          <a:pt x="0" y="183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00FF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8100" cmpd="sng">
                        <a:solidFill>
                          <a:schemeClr val="accent2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5635" name="Freeform 227"/>
                  <p:cNvSpPr>
                    <a:spLocks/>
                  </p:cNvSpPr>
                  <p:nvPr/>
                </p:nvSpPr>
                <p:spPr bwMode="auto">
                  <a:xfrm rot="-279432">
                    <a:off x="3383" y="2196"/>
                    <a:ext cx="111" cy="97"/>
                  </a:xfrm>
                  <a:custGeom>
                    <a:avLst/>
                    <a:gdLst>
                      <a:gd name="T0" fmla="*/ 63 w 111"/>
                      <a:gd name="T1" fmla="*/ 0 h 97"/>
                      <a:gd name="T2" fmla="*/ 0 w 111"/>
                      <a:gd name="T3" fmla="*/ 97 h 97"/>
                      <a:gd name="T4" fmla="*/ 111 w 111"/>
                      <a:gd name="T5" fmla="*/ 97 h 97"/>
                      <a:gd name="T6" fmla="*/ 63 w 111"/>
                      <a:gd name="T7" fmla="*/ 0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1" h="97">
                        <a:moveTo>
                          <a:pt x="63" y="0"/>
                        </a:moveTo>
                        <a:lnTo>
                          <a:pt x="0" y="97"/>
                        </a:lnTo>
                        <a:lnTo>
                          <a:pt x="111" y="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5638" name="Freeform 230"/>
                  <p:cNvSpPr>
                    <a:spLocks/>
                  </p:cNvSpPr>
                  <p:nvPr/>
                </p:nvSpPr>
                <p:spPr bwMode="auto">
                  <a:xfrm>
                    <a:off x="3749" y="1968"/>
                    <a:ext cx="101" cy="125"/>
                  </a:xfrm>
                  <a:custGeom>
                    <a:avLst/>
                    <a:gdLst>
                      <a:gd name="T0" fmla="*/ 43 w 101"/>
                      <a:gd name="T1" fmla="*/ 0 h 125"/>
                      <a:gd name="T2" fmla="*/ 101 w 101"/>
                      <a:gd name="T3" fmla="*/ 91 h 125"/>
                      <a:gd name="T4" fmla="*/ 43 w 101"/>
                      <a:gd name="T5" fmla="*/ 125 h 125"/>
                      <a:gd name="T6" fmla="*/ 0 w 101"/>
                      <a:gd name="T7" fmla="*/ 43 h 125"/>
                      <a:gd name="T8" fmla="*/ 43 w 101"/>
                      <a:gd name="T9" fmla="*/ 0 h 1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1" h="125">
                        <a:moveTo>
                          <a:pt x="43" y="0"/>
                        </a:moveTo>
                        <a:lnTo>
                          <a:pt x="101" y="91"/>
                        </a:lnTo>
                        <a:lnTo>
                          <a:pt x="43" y="125"/>
                        </a:lnTo>
                        <a:lnTo>
                          <a:pt x="0" y="43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145645" name="Picture 23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3527425"/>
            <a:ext cx="8667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646" name="Picture 23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3054350"/>
            <a:ext cx="8858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647" name="Picture 23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5767388"/>
            <a:ext cx="8763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648" name="Picture 24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4454525"/>
            <a:ext cx="857250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649" name="Text Box 241"/>
          <p:cNvSpPr txBox="1">
            <a:spLocks noChangeArrowheads="1"/>
          </p:cNvSpPr>
          <p:nvPr/>
        </p:nvSpPr>
        <p:spPr bwMode="auto">
          <a:xfrm>
            <a:off x="8020050" y="2220913"/>
            <a:ext cx="8921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Windows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Vista</a:t>
            </a:r>
            <a:endParaRPr lang="ru-RU" sz="1600" b="1">
              <a:solidFill>
                <a:srgbClr val="000000"/>
              </a:solidFill>
            </a:endParaRPr>
          </a:p>
        </p:txBody>
      </p:sp>
      <p:sp>
        <p:nvSpPr>
          <p:cNvPr id="145650" name="AutoShape 242"/>
          <p:cNvSpPr>
            <a:spLocks noChangeArrowheads="1"/>
          </p:cNvSpPr>
          <p:nvPr/>
        </p:nvSpPr>
        <p:spPr bwMode="auto">
          <a:xfrm>
            <a:off x="8274050" y="2676525"/>
            <a:ext cx="401638" cy="317500"/>
          </a:xfrm>
          <a:prstGeom prst="downArrow">
            <a:avLst>
              <a:gd name="adj1" fmla="val 49407"/>
              <a:gd name="adj2" fmla="val 67500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5693" name="Line 285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76200">
            <a:solidFill>
              <a:srgbClr val="005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5694" name="Line 286"/>
          <p:cNvSpPr>
            <a:spLocks noChangeShapeType="1"/>
          </p:cNvSpPr>
          <p:nvPr/>
        </p:nvSpPr>
        <p:spPr bwMode="auto">
          <a:xfrm>
            <a:off x="0" y="1614488"/>
            <a:ext cx="9144000" cy="0"/>
          </a:xfrm>
          <a:prstGeom prst="line">
            <a:avLst/>
          </a:prstGeom>
          <a:noFill/>
          <a:ln w="76200">
            <a:solidFill>
              <a:srgbClr val="005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5695" name="Rectangle 287"/>
          <p:cNvSpPr>
            <a:spLocks noChangeArrowheads="1"/>
          </p:cNvSpPr>
          <p:nvPr/>
        </p:nvSpPr>
        <p:spPr bwMode="auto">
          <a:xfrm>
            <a:off x="0" y="1154113"/>
            <a:ext cx="1511300" cy="35877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>
                <a:solidFill>
                  <a:srgbClr val="FFFFFF"/>
                </a:solidFill>
              </a:rPr>
              <a:t>Розділ</a:t>
            </a:r>
          </a:p>
        </p:txBody>
      </p:sp>
      <p:sp>
        <p:nvSpPr>
          <p:cNvPr id="145696" name="Rectangle 288"/>
          <p:cNvSpPr>
            <a:spLocks noChangeArrowheads="1"/>
          </p:cNvSpPr>
          <p:nvPr/>
        </p:nvSpPr>
        <p:spPr bwMode="auto">
          <a:xfrm>
            <a:off x="0" y="1731963"/>
            <a:ext cx="1512888" cy="5126037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45697" name="Text Box 289"/>
          <p:cNvSpPr txBox="1">
            <a:spLocks noChangeArrowheads="1"/>
          </p:cNvSpPr>
          <p:nvPr/>
        </p:nvSpPr>
        <p:spPr bwMode="auto">
          <a:xfrm>
            <a:off x="1638300" y="1158875"/>
            <a:ext cx="7370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>
                <a:solidFill>
                  <a:srgbClr val="008000"/>
                </a:solidFill>
                <a:latin typeface="Arial Black" pitchFamily="34" charset="0"/>
              </a:rPr>
              <a:t>Системне програмне забезпечення</a:t>
            </a:r>
          </a:p>
        </p:txBody>
      </p:sp>
      <p:sp>
        <p:nvSpPr>
          <p:cNvPr id="120" name="AutoShape 1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3025" y="1896197"/>
            <a:ext cx="1366838" cy="431800"/>
          </a:xfrm>
          <a:prstGeom prst="roundRect">
            <a:avLst>
              <a:gd name="adj" fmla="val 8227"/>
            </a:avLst>
          </a:prstGeom>
          <a:gradFill rotWithShape="1">
            <a:gsLst>
              <a:gs pos="0">
                <a:srgbClr val="003300"/>
              </a:gs>
              <a:gs pos="50000">
                <a:srgbClr val="005C00"/>
              </a:gs>
              <a:gs pos="100000">
                <a:srgbClr val="003300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Файл.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Типи файлів</a:t>
            </a:r>
          </a:p>
        </p:txBody>
      </p:sp>
      <p:sp>
        <p:nvSpPr>
          <p:cNvPr id="121" name="AutoShape 1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025" y="3421063"/>
            <a:ext cx="1366838" cy="431800"/>
          </a:xfrm>
          <a:prstGeom prst="roundRect">
            <a:avLst>
              <a:gd name="adj" fmla="val 8227"/>
            </a:avLst>
          </a:prstGeom>
          <a:gradFill rotWithShape="1">
            <a:gsLst>
              <a:gs pos="0">
                <a:srgbClr val="003300"/>
              </a:gs>
              <a:gs pos="50000">
                <a:srgbClr val="005C00"/>
              </a:gs>
              <a:gs pos="100000">
                <a:srgbClr val="003300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Керування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об'єктами ОС</a:t>
            </a:r>
          </a:p>
        </p:txBody>
      </p:sp>
      <p:sp>
        <p:nvSpPr>
          <p:cNvPr id="122" name="AutoShape 1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025" y="2492896"/>
            <a:ext cx="1366838" cy="287338"/>
          </a:xfrm>
          <a:prstGeom prst="roundRect">
            <a:avLst>
              <a:gd name="adj" fmla="val 8227"/>
            </a:avLst>
          </a:prstGeom>
          <a:gradFill rotWithShape="1">
            <a:gsLst>
              <a:gs pos="0">
                <a:srgbClr val="003300"/>
              </a:gs>
              <a:gs pos="50000">
                <a:srgbClr val="005C00"/>
              </a:gs>
              <a:gs pos="100000">
                <a:srgbClr val="003300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Дерево </a:t>
            </a:r>
            <a:r>
              <a:rPr lang="uk-UA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папок</a:t>
            </a:r>
            <a:endParaRPr lang="uk-UA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" name="AutoShape 163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025" y="2918619"/>
            <a:ext cx="1366838" cy="287337"/>
          </a:xfrm>
          <a:prstGeom prst="roundRect">
            <a:avLst>
              <a:gd name="adj" fmla="val 8227"/>
            </a:avLst>
          </a:prstGeom>
          <a:gradFill rotWithShape="1">
            <a:gsLst>
              <a:gs pos="0">
                <a:srgbClr val="003300"/>
              </a:gs>
              <a:gs pos="50000">
                <a:srgbClr val="005C00"/>
              </a:gs>
              <a:gs pos="100000">
                <a:srgbClr val="003300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Імена пристроїв</a:t>
            </a:r>
          </a:p>
        </p:txBody>
      </p:sp>
    </p:spTree>
    <p:extLst>
      <p:ext uri="{BB962C8B-B14F-4D97-AF65-F5344CB8AC3E}">
        <p14:creationId xmlns:p14="http://schemas.microsoft.com/office/powerpoint/2010/main" val="42580419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1622425" y="0"/>
            <a:ext cx="7521575" cy="92075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88913" fontAlgn="base">
              <a:spcBef>
                <a:spcPct val="0"/>
              </a:spcBef>
              <a:spcAft>
                <a:spcPct val="0"/>
              </a:spcAft>
            </a:pPr>
            <a:r>
              <a:rPr lang="uk-UA" sz="3600">
                <a:solidFill>
                  <a:srgbClr val="FFFFFF"/>
                </a:solidFill>
                <a:latin typeface="Arial Black" pitchFamily="34" charset="0"/>
              </a:rPr>
              <a:t>Створення</a:t>
            </a:r>
            <a:endParaRPr lang="uk-UA" sz="2400">
              <a:solidFill>
                <a:srgbClr val="F0FF33"/>
              </a:solidFill>
              <a:latin typeface="Arial Black" pitchFamily="34" charset="0"/>
            </a:endParaRPr>
          </a:p>
        </p:txBody>
      </p:sp>
      <p:sp>
        <p:nvSpPr>
          <p:cNvPr id="146435" name="Line 3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76200">
            <a:solidFill>
              <a:srgbClr val="005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6436" name="Line 4"/>
          <p:cNvSpPr>
            <a:spLocks noChangeShapeType="1"/>
          </p:cNvSpPr>
          <p:nvPr/>
        </p:nvSpPr>
        <p:spPr bwMode="auto">
          <a:xfrm>
            <a:off x="0" y="1614488"/>
            <a:ext cx="9144000" cy="0"/>
          </a:xfrm>
          <a:prstGeom prst="line">
            <a:avLst/>
          </a:prstGeom>
          <a:noFill/>
          <a:ln w="76200">
            <a:solidFill>
              <a:srgbClr val="005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46437" name="Picture 5" descr="computer-class-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0" b="14322"/>
          <a:stretch>
            <a:fillRect/>
          </a:stretch>
        </p:blipFill>
        <p:spPr bwMode="auto">
          <a:xfrm>
            <a:off x="0" y="0"/>
            <a:ext cx="1549400" cy="9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476" name="Group 44"/>
          <p:cNvGrpSpPr>
            <a:grpSpLocks/>
          </p:cNvGrpSpPr>
          <p:nvPr/>
        </p:nvGrpSpPr>
        <p:grpSpPr bwMode="auto">
          <a:xfrm>
            <a:off x="3130550" y="1735138"/>
            <a:ext cx="6022975" cy="2476500"/>
            <a:chOff x="2135" y="1093"/>
            <a:chExt cx="3631" cy="1560"/>
          </a:xfrm>
        </p:grpSpPr>
        <p:sp>
          <p:nvSpPr>
            <p:cNvPr id="146439" name="Text Box 7"/>
            <p:cNvSpPr txBox="1">
              <a:spLocks noChangeArrowheads="1"/>
            </p:cNvSpPr>
            <p:nvPr/>
          </p:nvSpPr>
          <p:spPr bwMode="auto">
            <a:xfrm>
              <a:off x="2135" y="1093"/>
              <a:ext cx="3625" cy="249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8000" tIns="36000" rIns="108000" bIns="0"/>
            <a:lstStyle>
              <a:lvl1pPr marL="176213" indent="-176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2000" b="1">
                  <a:solidFill>
                    <a:srgbClr val="FFFF00"/>
                  </a:solidFill>
                </a:rPr>
                <a:t>Папка, файл</a:t>
              </a: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146440" name="Text Box 8"/>
            <p:cNvSpPr txBox="1">
              <a:spLocks noChangeArrowheads="1"/>
            </p:cNvSpPr>
            <p:nvPr/>
          </p:nvSpPr>
          <p:spPr bwMode="auto">
            <a:xfrm>
              <a:off x="2135" y="1335"/>
              <a:ext cx="3631" cy="1318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/>
            <a:lstStyle>
              <a:lvl1pPr marL="179388" indent="-179388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r>
                <a:rPr lang="uk-UA" sz="2000">
                  <a:solidFill>
                    <a:srgbClr val="000000"/>
                  </a:solidFill>
                </a:rPr>
                <a:t>Відкрити вікно папки, в якій необхідно створити файл або папку.</a:t>
              </a:r>
            </a:p>
            <a:p>
              <a:pPr fontAlgn="base"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r>
                <a:rPr lang="uk-UA" sz="2000">
                  <a:solidFill>
                    <a:srgbClr val="000000"/>
                  </a:solidFill>
                </a:rPr>
                <a:t>На робочий області вікна натиснути праву кнопку миші та вибрати пункт </a:t>
              </a:r>
              <a:r>
                <a:rPr lang="uk-UA" sz="2000" b="1">
                  <a:solidFill>
                    <a:srgbClr val="008000"/>
                  </a:solidFill>
                </a:rPr>
                <a:t>Створити</a:t>
              </a:r>
              <a:r>
                <a:rPr lang="uk-UA" sz="2000">
                  <a:solidFill>
                    <a:srgbClr val="000000"/>
                  </a:solidFill>
                </a:rPr>
                <a:t>. </a:t>
              </a:r>
            </a:p>
            <a:p>
              <a:pPr fontAlgn="base"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r>
                <a:rPr lang="uk-UA" sz="2000">
                  <a:solidFill>
                    <a:srgbClr val="000000"/>
                  </a:solidFill>
                </a:rPr>
                <a:t>У списку вибрати об'єкт, якій необхідно створити. Ввести ім'я. Натиснути </a:t>
              </a:r>
              <a:r>
                <a:rPr lang="en-US" sz="2000" b="1">
                  <a:solidFill>
                    <a:srgbClr val="008000"/>
                  </a:solidFill>
                </a:rPr>
                <a:t>[Enter]</a:t>
              </a:r>
              <a:r>
                <a:rPr lang="ru-RU" sz="2000">
                  <a:solidFill>
                    <a:srgbClr val="000000"/>
                  </a:solidFill>
                </a:rPr>
                <a:t>.</a:t>
              </a:r>
              <a:endParaRPr lang="uk-UA" sz="2000">
                <a:solidFill>
                  <a:srgbClr val="000000"/>
                </a:solidFill>
              </a:endParaRPr>
            </a:p>
          </p:txBody>
        </p:sp>
      </p:grpSp>
      <p:sp>
        <p:nvSpPr>
          <p:cNvPr id="146448" name="Rectangle 16"/>
          <p:cNvSpPr>
            <a:spLocks noChangeArrowheads="1"/>
          </p:cNvSpPr>
          <p:nvPr/>
        </p:nvSpPr>
        <p:spPr bwMode="auto">
          <a:xfrm>
            <a:off x="0" y="1731963"/>
            <a:ext cx="1512888" cy="5126037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146477" name="Group 45"/>
          <p:cNvGrpSpPr>
            <a:grpSpLocks/>
          </p:cNvGrpSpPr>
          <p:nvPr/>
        </p:nvGrpSpPr>
        <p:grpSpPr bwMode="auto">
          <a:xfrm>
            <a:off x="3130550" y="4510088"/>
            <a:ext cx="6022975" cy="2149475"/>
            <a:chOff x="2135" y="2813"/>
            <a:chExt cx="3631" cy="1354"/>
          </a:xfrm>
        </p:grpSpPr>
        <p:sp>
          <p:nvSpPr>
            <p:cNvPr id="146462" name="Text Box 30"/>
            <p:cNvSpPr txBox="1">
              <a:spLocks noChangeArrowheads="1"/>
            </p:cNvSpPr>
            <p:nvPr/>
          </p:nvSpPr>
          <p:spPr bwMode="auto">
            <a:xfrm>
              <a:off x="2135" y="3057"/>
              <a:ext cx="3631" cy="111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/>
            <a:lstStyle>
              <a:lvl1pPr marL="179388" indent="-179388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30000"/>
                </a:spcAft>
                <a:buFontTx/>
                <a:buChar char="•"/>
              </a:pPr>
              <a:r>
                <a:rPr lang="uk-UA" sz="2000">
                  <a:solidFill>
                    <a:srgbClr val="000000"/>
                  </a:solidFill>
                </a:rPr>
                <a:t>Відкрити вікно папки, в якій розташованій об'єкт для якого треба створити ярлик.</a:t>
              </a:r>
            </a:p>
            <a:p>
              <a:pPr fontAlgn="base">
                <a:spcBef>
                  <a:spcPct val="0"/>
                </a:spcBef>
                <a:spcAft>
                  <a:spcPct val="30000"/>
                </a:spcAft>
                <a:buFontTx/>
                <a:buChar char="•"/>
              </a:pPr>
              <a:r>
                <a:rPr lang="uk-UA" sz="2000">
                  <a:solidFill>
                    <a:srgbClr val="000000"/>
                  </a:solidFill>
                </a:rPr>
                <a:t>На об'єкті натиснути праву кнопку миші та в контекстному меню вибрати пункт </a:t>
              </a:r>
              <a:r>
                <a:rPr lang="uk-UA" sz="2000" b="1">
                  <a:solidFill>
                    <a:srgbClr val="008000"/>
                  </a:solidFill>
                </a:rPr>
                <a:t>Створити ярлик</a:t>
              </a:r>
              <a:r>
                <a:rPr lang="uk-UA" sz="2000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146463" name="Text Box 31"/>
            <p:cNvSpPr txBox="1">
              <a:spLocks noChangeArrowheads="1"/>
            </p:cNvSpPr>
            <p:nvPr/>
          </p:nvSpPr>
          <p:spPr bwMode="auto">
            <a:xfrm>
              <a:off x="2135" y="2813"/>
              <a:ext cx="3625" cy="249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8000" tIns="36000" rIns="108000" bIns="0"/>
            <a:lstStyle>
              <a:lvl1pPr marL="176213" indent="-176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2000" b="1">
                  <a:solidFill>
                    <a:srgbClr val="FFFF00"/>
                  </a:solidFill>
                </a:rPr>
                <a:t>Ярлик </a:t>
              </a:r>
              <a:endParaRPr lang="uk-UA"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146465" name="Group 33"/>
          <p:cNvGrpSpPr>
            <a:grpSpLocks/>
          </p:cNvGrpSpPr>
          <p:nvPr/>
        </p:nvGrpSpPr>
        <p:grpSpPr bwMode="auto">
          <a:xfrm>
            <a:off x="1514475" y="1762125"/>
            <a:ext cx="1482725" cy="4910138"/>
            <a:chOff x="1039" y="1127"/>
            <a:chExt cx="934" cy="3093"/>
          </a:xfrm>
        </p:grpSpPr>
        <p:pic>
          <p:nvPicPr>
            <p:cNvPr id="146466" name="Picture 34" descr="icon-si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" y="2115"/>
              <a:ext cx="934" cy="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467" name="Picture 35" descr="word"/>
            <p:cNvPicPr>
              <a:picLocks noChangeAspect="1" noChangeArrowheads="1"/>
            </p:cNvPicPr>
            <p:nvPr/>
          </p:nvPicPr>
          <p:blipFill>
            <a:blip r:embed="rId4" cstate="print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3" t="10001" r="5667" b="4333"/>
            <a:stretch>
              <a:fillRect/>
            </a:stretch>
          </p:blipFill>
          <p:spPr bwMode="auto">
            <a:xfrm>
              <a:off x="1129" y="1127"/>
              <a:ext cx="835" cy="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468" name="Picture 36" descr="kaspersk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" y="3222"/>
              <a:ext cx="810" cy="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469" name="Text Box 37"/>
            <p:cNvSpPr txBox="1">
              <a:spLocks noChangeArrowheads="1"/>
            </p:cNvSpPr>
            <p:nvPr/>
          </p:nvSpPr>
          <p:spPr bwMode="auto">
            <a:xfrm>
              <a:off x="1142" y="1895"/>
              <a:ext cx="3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b="1">
                  <a:solidFill>
                    <a:srgbClr val="008000"/>
                  </a:solidFill>
                </a:rPr>
                <a:t>Файл</a:t>
              </a:r>
              <a:endParaRPr lang="ru-RU" b="1">
                <a:solidFill>
                  <a:srgbClr val="008000"/>
                </a:solidFill>
              </a:endParaRPr>
            </a:p>
          </p:txBody>
        </p:sp>
        <p:sp>
          <p:nvSpPr>
            <p:cNvPr id="146470" name="Text Box 38"/>
            <p:cNvSpPr txBox="1">
              <a:spLocks noChangeArrowheads="1"/>
            </p:cNvSpPr>
            <p:nvPr/>
          </p:nvSpPr>
          <p:spPr bwMode="auto">
            <a:xfrm>
              <a:off x="1134" y="4047"/>
              <a:ext cx="4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b="1">
                  <a:solidFill>
                    <a:srgbClr val="008000"/>
                  </a:solidFill>
                </a:rPr>
                <a:t>Ярлик</a:t>
              </a:r>
              <a:endParaRPr lang="ru-RU" b="1">
                <a:solidFill>
                  <a:srgbClr val="008000"/>
                </a:solidFill>
              </a:endParaRPr>
            </a:p>
          </p:txBody>
        </p:sp>
        <p:sp>
          <p:nvSpPr>
            <p:cNvPr id="146471" name="Text Box 39"/>
            <p:cNvSpPr txBox="1">
              <a:spLocks noChangeArrowheads="1"/>
            </p:cNvSpPr>
            <p:nvPr/>
          </p:nvSpPr>
          <p:spPr bwMode="auto">
            <a:xfrm>
              <a:off x="1134" y="3007"/>
              <a:ext cx="42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b="1">
                  <a:solidFill>
                    <a:srgbClr val="008000"/>
                  </a:solidFill>
                </a:rPr>
                <a:t>Папка</a:t>
              </a:r>
              <a:endParaRPr lang="ru-RU" b="1">
                <a:solidFill>
                  <a:srgbClr val="008000"/>
                </a:solidFill>
              </a:endParaRPr>
            </a:p>
          </p:txBody>
        </p:sp>
      </p:grpSp>
      <p:grpSp>
        <p:nvGrpSpPr>
          <p:cNvPr id="146490" name="Group 58"/>
          <p:cNvGrpSpPr>
            <a:grpSpLocks/>
          </p:cNvGrpSpPr>
          <p:nvPr/>
        </p:nvGrpSpPr>
        <p:grpSpPr bwMode="auto">
          <a:xfrm>
            <a:off x="8467725" y="211138"/>
            <a:ext cx="501650" cy="501650"/>
            <a:chOff x="5334" y="133"/>
            <a:chExt cx="316" cy="316"/>
          </a:xfrm>
        </p:grpSpPr>
        <p:sp>
          <p:nvSpPr>
            <p:cNvPr id="146491" name="Oval 59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334" y="133"/>
              <a:ext cx="316" cy="3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6492" name="AutoShape 60">
              <a:hlinkClick r:id="rId6" action="ppaction://hlinksldjump" tooltip="Перехід до плану уроку"/>
            </p:cNvPr>
            <p:cNvSpPr>
              <a:spLocks noChangeArrowheads="1"/>
            </p:cNvSpPr>
            <p:nvPr/>
          </p:nvSpPr>
          <p:spPr bwMode="auto">
            <a:xfrm>
              <a:off x="5371" y="165"/>
              <a:ext cx="241" cy="234"/>
            </a:xfrm>
            <a:prstGeom prst="upArrow">
              <a:avLst>
                <a:gd name="adj1" fmla="val 45231"/>
                <a:gd name="adj2" fmla="val 60255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46501" name="AutoShape 69">
            <a:hlinkClick r:id="rId7" action="ppaction://hlinksldjump" tooltip="В одній папці не можна створити два однакових об'єкта з однаковими іменами"/>
          </p:cNvPr>
          <p:cNvSpPr>
            <a:spLocks noChangeArrowheads="1"/>
          </p:cNvSpPr>
          <p:nvPr/>
        </p:nvSpPr>
        <p:spPr bwMode="auto">
          <a:xfrm>
            <a:off x="8437563" y="1485900"/>
            <a:ext cx="581025" cy="581025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19050">
            <a:solidFill>
              <a:srgbClr val="005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>
                <a:solidFill>
                  <a:srgbClr val="FFFFFF"/>
                </a:solidFill>
                <a:latin typeface="Arial Black" pitchFamily="34" charset="0"/>
              </a:rPr>
              <a:t>!</a:t>
            </a:r>
            <a:endParaRPr lang="ru-RU" sz="28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46502" name="AutoShape 70">
            <a:hlinkClick r:id="rId7" action="ppaction://hlinksldjump" tooltip="Використання символів  \ / : * ? &quot; &lt; &gt; |  при введені імені об'єкту заборонено"/>
          </p:cNvPr>
          <p:cNvSpPr>
            <a:spLocks noChangeArrowheads="1"/>
          </p:cNvSpPr>
          <p:nvPr/>
        </p:nvSpPr>
        <p:spPr bwMode="auto">
          <a:xfrm>
            <a:off x="8439150" y="4260850"/>
            <a:ext cx="581025" cy="581025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19050">
            <a:solidFill>
              <a:srgbClr val="005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>
                <a:solidFill>
                  <a:srgbClr val="FFFFFF"/>
                </a:solidFill>
                <a:latin typeface="Arial Black" pitchFamily="34" charset="0"/>
              </a:rPr>
              <a:t>!</a:t>
            </a:r>
            <a:endParaRPr lang="ru-RU" sz="28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46507" name="AutoShape 7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3025" y="1809750"/>
            <a:ext cx="1366838" cy="287338"/>
          </a:xfrm>
          <a:prstGeom prst="roundRect">
            <a:avLst>
              <a:gd name="adj" fmla="val 8227"/>
            </a:avLst>
          </a:prstGeom>
          <a:gradFill rotWithShape="1">
            <a:gsLst>
              <a:gs pos="0">
                <a:srgbClr val="003300"/>
              </a:gs>
              <a:gs pos="50000">
                <a:srgbClr val="005C00"/>
              </a:gs>
              <a:gs pos="100000">
                <a:srgbClr val="003300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Створення</a:t>
            </a:r>
          </a:p>
        </p:txBody>
      </p:sp>
    </p:spTree>
    <p:extLst>
      <p:ext uri="{BB962C8B-B14F-4D97-AF65-F5344CB8AC3E}">
        <p14:creationId xmlns:p14="http://schemas.microsoft.com/office/powerpoint/2010/main" val="34212663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867</TotalTime>
  <Words>450</Words>
  <Application>Microsoft Office PowerPoint</Application>
  <PresentationFormat>Экран (4:3)</PresentationFormat>
  <Paragraphs>101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Открытая</vt:lpstr>
      <vt:lpstr>Оформление по умолчанию</vt:lpstr>
      <vt:lpstr>Презентация PowerPoint</vt:lpstr>
      <vt:lpstr>Презентация PowerPoint</vt:lpstr>
      <vt:lpstr>Дайте відповіді на запитання:</vt:lpstr>
      <vt:lpstr>Презентация PowerPoint</vt:lpstr>
      <vt:lpstr>Лист з Дніпропетровська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Домашнє завдання</vt:lpstr>
      <vt:lpstr>Техніка безпеки в комп’ютерному класі</vt:lpstr>
      <vt:lpstr>БУДЬТЕ УВАЖНІ, ДИСЦИПЛІНОВАНІ, ОБЕРЕЖНІ</vt:lpstr>
      <vt:lpstr>НЕ РОЗМІЩУЙТЕ НА РОБОЧОМУ СТОЛІ Сторонні предмети</vt:lpstr>
      <vt:lpstr>НЕ вмикати і не вимикати КОМП'ЮТЕР БЕЗ ДОЗВОЛУ ВЧИТЕЛЯ</vt:lpstr>
      <vt:lpstr>HE ТОРКАТИСЬ ПРОВОДІВ І РОЗ'ЄМИ З‘ЄДНУВАЛЬНИХ КАБЕЛІВ</vt:lpstr>
      <vt:lpstr>HE ТОРКАТИСЬ ПАЛЬЦЯМИ ЕКРАНА МОНІТОРА</vt:lpstr>
      <vt:lpstr>Працюйте на клавіатурі та з мишою Чистими і сухими руками</vt:lpstr>
      <vt:lpstr>Уникайте різких рухів, НЕ залишати робоче місце БЕЗ ДОЗВОЛУ ВЧИТЕЛЯ</vt:lpstr>
      <vt:lpstr>НЕ НАМАГАЙТЕСЯ САМОСТІЙНО Усунути неполадки У РОБОТІ КОМП'ЮТЕРА – НЕГАЙНО Повідомити про них ВЧИТЕЛЯ</vt:lpstr>
      <vt:lpstr>Найкращий спосіб сидіти за комп'ютером</vt:lpstr>
      <vt:lpstr>Домашнє завдання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Мацаенко</dc:creator>
  <cp:lastModifiedBy>Ира</cp:lastModifiedBy>
  <cp:revision>208</cp:revision>
  <dcterms:created xsi:type="dcterms:W3CDTF">2011-09-09T07:54:25Z</dcterms:created>
  <dcterms:modified xsi:type="dcterms:W3CDTF">2015-03-12T17:30:49Z</dcterms:modified>
</cp:coreProperties>
</file>