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6960A-0824-4970-837E-F1B50D11A526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A8C3-CEA6-4D2A-BA39-E99B01340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5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9CBDF2C-12EC-42D2-B99C-6794177FD1C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8C68A3B-98C8-4B3D-BA42-91B9CEB19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dirty="0" smtClean="0"/>
              <a:t>Становлення постіндустріального суспільства. НТР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Тонкушиної</a:t>
            </a:r>
            <a:r>
              <a:rPr lang="uk-UA" dirty="0" smtClean="0"/>
              <a:t> Катерини 11-Ф клас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748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76672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Хімія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2010 р. лауреатами Нобелівської премії стали американець Річард Хек та японці </a:t>
            </a:r>
            <a:r>
              <a:rPr lang="uk-UA" dirty="0" err="1" smtClean="0"/>
              <a:t>Еїті</a:t>
            </a:r>
            <a:r>
              <a:rPr lang="uk-UA" dirty="0" smtClean="0"/>
              <a:t> </a:t>
            </a:r>
            <a:r>
              <a:rPr lang="uk-UA" dirty="0" err="1" smtClean="0"/>
              <a:t>Негісі</a:t>
            </a:r>
            <a:r>
              <a:rPr lang="uk-UA" dirty="0" smtClean="0"/>
              <a:t> та </a:t>
            </a:r>
            <a:r>
              <a:rPr lang="uk-UA" dirty="0" err="1" smtClean="0"/>
              <a:t>Акіра</a:t>
            </a:r>
            <a:r>
              <a:rPr lang="uk-UA" dirty="0" smtClean="0"/>
              <a:t> </a:t>
            </a:r>
            <a:r>
              <a:rPr lang="uk-UA" dirty="0" err="1" smtClean="0"/>
              <a:t>Судзукі</a:t>
            </a:r>
            <a:r>
              <a:rPr lang="uk-UA" dirty="0" smtClean="0"/>
              <a:t> за роботи із створення паладієвих каталізаторів в органічному синтезі.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324869" cy="30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54" y="2648541"/>
            <a:ext cx="2441883" cy="30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48541"/>
            <a:ext cx="2320648" cy="30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18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0257" y="404664"/>
            <a:ext cx="408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Математика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Американський математик  К.</a:t>
            </a:r>
            <a:r>
              <a:rPr lang="uk-UA" dirty="0" err="1" smtClean="0"/>
              <a:t>Шеннон</a:t>
            </a:r>
            <a:r>
              <a:rPr lang="uk-UA" dirty="0" smtClean="0"/>
              <a:t> заклав основи теорії інформації Н.Вінер (США) створив нову науку-кібернетику. Всесвітнє визначення здобули роботи відомих радянських математиків і кібернетиків І.Виноградова, А.</a:t>
            </a:r>
            <a:r>
              <a:rPr lang="uk-UA" dirty="0" err="1" smtClean="0"/>
              <a:t>Колмогорова</a:t>
            </a:r>
            <a:r>
              <a:rPr lang="uk-UA" dirty="0" smtClean="0"/>
              <a:t>, М.</a:t>
            </a:r>
            <a:r>
              <a:rPr lang="uk-UA" dirty="0" err="1" smtClean="0"/>
              <a:t>Келдиша</a:t>
            </a:r>
            <a:r>
              <a:rPr lang="uk-UA" dirty="0" smtClean="0"/>
              <a:t>, В.Глушкова.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75892"/>
            <a:ext cx="2126097" cy="288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085863" cy="28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5892"/>
            <a:ext cx="2178316" cy="28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48" y="3294074"/>
            <a:ext cx="2179395" cy="28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Шеннон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63813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Вінер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64092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Келдиш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Глушков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41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452" y="548680"/>
            <a:ext cx="689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Біологія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медицина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Почали застосовувати </a:t>
            </a:r>
            <a:r>
              <a:rPr lang="uk-UA" dirty="0" err="1" smtClean="0"/>
              <a:t>гемодіалізатори</a:t>
            </a:r>
            <a:r>
              <a:rPr lang="uk-UA" dirty="0" smtClean="0"/>
              <a:t>. У 1950-ті рр. перше успішне пересадження нирки. Лемент і </a:t>
            </a:r>
            <a:r>
              <a:rPr lang="uk-UA" dirty="0" err="1" smtClean="0"/>
              <a:t>Уотсон</a:t>
            </a:r>
            <a:r>
              <a:rPr lang="uk-UA" dirty="0" smtClean="0"/>
              <a:t> в 1953 р. відкрили структуру ДНК. У 1996 році перший успішний експеримент з клонування. Винахід оптичних волокон у 1955 році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4" y="4077072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843"/>
            <a:ext cx="2250951" cy="16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30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953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Гуманітарні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науки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Основним напрямом сучасної філософії є екзистенціалізм (як жити, існувати людині). Значне пожвавлення спостерігається у сфері історичних, соціологічних і політологічних досліджень. Учені прагнуть дати об</a:t>
            </a:r>
            <a:r>
              <a:rPr lang="en-US" dirty="0" smtClean="0"/>
              <a:t>’</a:t>
            </a:r>
            <a:r>
              <a:rPr lang="uk-UA" dirty="0" err="1" smtClean="0"/>
              <a:t>єктивну</a:t>
            </a:r>
            <a:r>
              <a:rPr lang="uk-UA" dirty="0" smtClean="0"/>
              <a:t> картинку розвитку людського суспільства.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7" y="3645024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7" y="3789040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71" y="350675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45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7439" y="2967335"/>
            <a:ext cx="522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2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9263" y="476672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1960-1970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5040" y="1124744"/>
            <a:ext cx="1713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роки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79" y="2276872"/>
            <a:ext cx="4498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індустріальне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2248135" y="3200202"/>
            <a:ext cx="2683905" cy="1164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45290" y="4221088"/>
            <a:ext cx="6000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постіндустріальне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5632" y="3204394"/>
            <a:ext cx="436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суспільство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259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692696"/>
            <a:ext cx="289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060848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-</a:t>
            </a:r>
            <a:r>
              <a:rPr lang="uk-UA" sz="2000" b="1" i="1" dirty="0" err="1" smtClean="0"/>
              <a:t>ввели</a:t>
            </a:r>
            <a:r>
              <a:rPr lang="uk-UA" sz="2000" b="1" i="1" dirty="0" smtClean="0"/>
              <a:t> загальну середню освіту</a:t>
            </a:r>
          </a:p>
          <a:p>
            <a:endParaRPr lang="uk-UA" sz="2000" b="1" i="1" dirty="0"/>
          </a:p>
          <a:p>
            <a:r>
              <a:rPr lang="uk-UA" sz="2000" b="1" i="1" dirty="0" err="1" smtClean="0"/>
              <a:t>-освіта</a:t>
            </a:r>
            <a:r>
              <a:rPr lang="uk-UA" sz="2000" b="1" i="1" dirty="0" smtClean="0"/>
              <a:t> стала доступною</a:t>
            </a:r>
          </a:p>
          <a:p>
            <a:endParaRPr lang="uk-UA" sz="2000" b="1" i="1" dirty="0"/>
          </a:p>
          <a:p>
            <a:r>
              <a:rPr lang="uk-UA" sz="2000" b="1" i="1" dirty="0" err="1" smtClean="0"/>
              <a:t>-підняли</a:t>
            </a:r>
            <a:r>
              <a:rPr lang="uk-UA" sz="2000" b="1" i="1" dirty="0" smtClean="0"/>
              <a:t> освіту на рівень сучасних стандартів</a:t>
            </a:r>
          </a:p>
          <a:p>
            <a:endParaRPr lang="uk-UA" sz="2000" b="1" i="1" dirty="0"/>
          </a:p>
          <a:p>
            <a:r>
              <a:rPr lang="uk-UA" sz="2000" b="1" i="1" dirty="0" err="1" smtClean="0"/>
              <a:t>-ліквідація</a:t>
            </a:r>
            <a:r>
              <a:rPr lang="uk-UA" sz="2000" b="1" i="1" dirty="0" smtClean="0"/>
              <a:t> безграмотності в країнах «третього світу»</a:t>
            </a:r>
          </a:p>
          <a:p>
            <a:endParaRPr lang="uk-UA" sz="2000" b="1" i="1" dirty="0"/>
          </a:p>
          <a:p>
            <a:r>
              <a:rPr lang="uk-UA" sz="2000" b="1" i="1" dirty="0" err="1" smtClean="0"/>
              <a:t>-створюється</a:t>
            </a:r>
            <a:r>
              <a:rPr lang="uk-UA" sz="2000" b="1" i="1" dirty="0" smtClean="0"/>
              <a:t> система безперервної освіти</a:t>
            </a:r>
            <a:endParaRPr lang="ru-RU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14" y="1801433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36" y="2780928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86" y="433365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57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7696" y="260039"/>
            <a:ext cx="49754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напрямки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 НТР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А) Відкриття і використання нових технологій</a:t>
            </a:r>
          </a:p>
          <a:p>
            <a:r>
              <a:rPr lang="uk-UA" dirty="0" smtClean="0"/>
              <a:t>Активно </a:t>
            </a:r>
            <a:r>
              <a:rPr lang="uk-UA" dirty="0"/>
              <a:t>ведуться пошуки шляхів широкого використання енергії сонця, вітру та геотермальних вод. Це особливо актуально після аварії АЕС в Японії у 2011р. Внаслідок землетрусу.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4303"/>
            <a:ext cx="2805608" cy="155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96" y="3873186"/>
            <a:ext cx="2359968" cy="17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581128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29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Б) </a:t>
            </a:r>
            <a:r>
              <a:rPr lang="uk-UA" b="1" dirty="0" err="1" smtClean="0"/>
              <a:t>Комп</a:t>
            </a:r>
            <a:r>
              <a:rPr lang="en-US" b="1" dirty="0" smtClean="0"/>
              <a:t>’</a:t>
            </a:r>
            <a:r>
              <a:rPr lang="uk-UA" b="1" dirty="0" err="1" smtClean="0"/>
              <a:t>ютерна</a:t>
            </a:r>
            <a:r>
              <a:rPr lang="uk-UA" b="1" dirty="0" smtClean="0"/>
              <a:t> революція</a:t>
            </a:r>
            <a:endParaRPr lang="en-US" b="1" dirty="0" smtClean="0"/>
          </a:p>
          <a:p>
            <a:r>
              <a:rPr lang="ru-RU" dirty="0" smtClean="0"/>
              <a:t>З р</a:t>
            </a:r>
            <a:r>
              <a:rPr lang="uk-UA" dirty="0" err="1" smtClean="0"/>
              <a:t>ізким</a:t>
            </a:r>
            <a:r>
              <a:rPr lang="uk-UA" dirty="0" smtClean="0"/>
              <a:t> збільшенням кількості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ютерів</a:t>
            </a:r>
            <a:r>
              <a:rPr lang="uk-UA" dirty="0" smtClean="0"/>
              <a:t> та інформаційних терміналів на перше місце в економічній і соціальній політиці виходить проблема поєднання різних засобів і шляхів передачі інформації в суспільстві. Усе це дозволяє говорити про формування інформаційного суспільства.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3 червня право на доступ до Інтернету є одним з прав людини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08384"/>
            <a:ext cx="2292779" cy="1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75" y="4077072"/>
            <a:ext cx="2198619" cy="17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58" y="4270584"/>
            <a:ext cx="29876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24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В) Техніка та нові технології</a:t>
            </a:r>
          </a:p>
          <a:p>
            <a:r>
              <a:rPr lang="uk-UA" dirty="0" smtClean="0"/>
              <a:t>З 1970-х рр. почався процес комплексної автоматизації виробництва. Створювались та набули поширення штучні матеріали. Розвивається генна інженерія. Невід</a:t>
            </a:r>
            <a:r>
              <a:rPr lang="en-US" dirty="0" smtClean="0"/>
              <a:t>’</a:t>
            </a:r>
            <a:r>
              <a:rPr lang="uk-UA" dirty="0" smtClean="0"/>
              <a:t>ємною частиною життя – телебачення.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5033"/>
            <a:ext cx="3531308" cy="254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52254"/>
            <a:ext cx="2824627" cy="273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4" y="3965342"/>
            <a:ext cx="2952328" cy="222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8357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47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69269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Г) Освоєння космосу</a:t>
            </a:r>
          </a:p>
          <a:p>
            <a:r>
              <a:rPr lang="uk-UA" dirty="0" smtClean="0"/>
              <a:t>Запуск у СРСР 4 жовтня 1957 р. першого штучного супутника Землі. 12 квітня 1961 рік Ю. Гагарін вперше в історії облетів навколо Землі. Березень 1965 О. Леонов з космічного корабля вперше вийшов у відкритий космос. 20 липня 1969 р. </a:t>
            </a:r>
            <a:r>
              <a:rPr lang="uk-UA" dirty="0" err="1" smtClean="0"/>
              <a:t>Армстронг</a:t>
            </a:r>
            <a:r>
              <a:rPr lang="uk-UA" dirty="0" smtClean="0"/>
              <a:t> і </a:t>
            </a:r>
            <a:r>
              <a:rPr lang="uk-UA" dirty="0" err="1" smtClean="0"/>
              <a:t>Олдрін</a:t>
            </a:r>
            <a:r>
              <a:rPr lang="uk-UA" dirty="0" smtClean="0"/>
              <a:t> висадилися на Місяці.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53" y="4172457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96" y="2281985"/>
            <a:ext cx="22479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11673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95" y="2170024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63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797" y="260648"/>
            <a:ext cx="8080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Відкриття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 перше десятиліття 21ст.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>
            <a:off x="4572006" y="2014974"/>
            <a:ext cx="0" cy="477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27690" y="2708920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Картування геному людини</a:t>
            </a:r>
          </a:p>
          <a:p>
            <a:pPr algn="ctr"/>
            <a:r>
              <a:rPr lang="uk-UA" sz="2000" b="1" dirty="0" smtClean="0"/>
              <a:t>Виявлення води на Марсі</a:t>
            </a:r>
          </a:p>
          <a:p>
            <a:pPr algn="ctr"/>
            <a:r>
              <a:rPr lang="uk-UA" sz="2000" b="1" dirty="0" smtClean="0"/>
              <a:t>Отримання стовбурових клітин етичним шляхом</a:t>
            </a:r>
          </a:p>
          <a:p>
            <a:pPr algn="ctr"/>
            <a:r>
              <a:rPr lang="uk-UA" sz="2000" b="1" dirty="0" smtClean="0"/>
              <a:t>Управління протезами за допомогою сигналів мозку</a:t>
            </a:r>
          </a:p>
          <a:p>
            <a:pPr algn="ctr"/>
            <a:r>
              <a:rPr lang="uk-UA" sz="2000" b="1" dirty="0" smtClean="0"/>
              <a:t>Підтвердження існування темної матерії</a:t>
            </a:r>
          </a:p>
          <a:p>
            <a:pPr algn="ctr"/>
            <a:r>
              <a:rPr lang="uk-UA" sz="2000" b="1" dirty="0" smtClean="0"/>
              <a:t>Відкриття планети </a:t>
            </a:r>
            <a:r>
              <a:rPr lang="uk-UA" sz="2000" b="1" dirty="0" err="1" smtClean="0"/>
              <a:t>Еріди</a:t>
            </a:r>
            <a:r>
              <a:rPr lang="uk-UA" sz="2000" b="1" dirty="0" smtClean="0"/>
              <a:t> у Сонячній системі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8116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667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Фізика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останні десятиліття фізики відкрили високотемпературну надпровідність. Досліджували процес «холодного» термоядерного синтезу. У 2008 р. відбувся запуск Великого </a:t>
            </a:r>
            <a:r>
              <a:rPr lang="uk-UA" dirty="0" err="1" smtClean="0"/>
              <a:t>адронного</a:t>
            </a:r>
            <a:r>
              <a:rPr lang="uk-UA" dirty="0" smtClean="0"/>
              <a:t> </a:t>
            </a:r>
            <a:r>
              <a:rPr lang="uk-UA" dirty="0" err="1" smtClean="0"/>
              <a:t>колайдера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4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176</TotalTime>
  <Words>445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Становлення постіндустріального суспільства. НТР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постіндустріального суспільства. НТР</dc:title>
  <dc:creator>лариса</dc:creator>
  <cp:lastModifiedBy>Valera</cp:lastModifiedBy>
  <cp:revision>19</cp:revision>
  <dcterms:created xsi:type="dcterms:W3CDTF">2012-12-17T18:10:06Z</dcterms:created>
  <dcterms:modified xsi:type="dcterms:W3CDTF">2015-03-17T17:58:39Z</dcterms:modified>
</cp:coreProperties>
</file>