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66CCFF"/>
    <a:srgbClr val="FF7C80"/>
    <a:srgbClr val="99FFCC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843F2-2BE9-4166-902A-0FE648A76B98}" type="datetimeFigureOut">
              <a:rPr lang="ru-RU"/>
              <a:pPr>
                <a:defRPr/>
              </a:pPr>
              <a:t>04.06.2012</a:t>
            </a:fld>
            <a:endParaRPr lang="ru-RU"/>
          </a:p>
        </p:txBody>
      </p:sp>
      <p:sp>
        <p:nvSpPr>
          <p:cNvPr id="1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C6A1EEE-B2DD-4BE1-9CC3-605FFE663F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8596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345E1-74FB-4E51-B921-274E340F9B59}" type="datetimeFigureOut">
              <a:rPr lang="ru-RU"/>
              <a:pPr>
                <a:defRPr/>
              </a:pPr>
              <a:t>04.06.2012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B4FFB-5A16-40F6-B308-F201014278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886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Овал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4660F-2E28-424C-9B71-06E936F963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E8C64-4E99-41B5-B500-ED9683241351}" type="datetimeFigureOut">
              <a:rPr lang="ru-RU"/>
              <a:pPr>
                <a:defRPr/>
              </a:pPr>
              <a:t>04.06.2012</a:t>
            </a:fld>
            <a:endParaRPr lang="ru-RU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66055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DAAEC-57BC-4A6D-9AA7-B3BEB5472743}" type="datetimeFigureOut">
              <a:rPr lang="ru-RU"/>
              <a:pPr>
                <a:defRPr/>
              </a:pPr>
              <a:t>04.06.2012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85AF5-AD65-4F7D-933B-0FF2EBA22A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7078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C4441-BE3C-46F6-ACD9-E6DC5A326ADA}" type="datetimeFigureOut">
              <a:rPr lang="ru-RU"/>
              <a:pPr>
                <a:defRPr/>
              </a:pPr>
              <a:t>04.06.2012</a:t>
            </a:fld>
            <a:endParaRPr lang="ru-RU"/>
          </a:p>
        </p:txBody>
      </p:sp>
      <p:sp>
        <p:nvSpPr>
          <p:cNvPr id="1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9C98360-8164-4B88-AC3B-0452B50749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6527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BACAE-74CE-43F2-B374-5BB90E8048AA}" type="datetimeFigureOut">
              <a:rPr lang="ru-RU"/>
              <a:pPr>
                <a:defRPr/>
              </a:pPr>
              <a:t>04.06.2012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D396D-34C9-4B18-9096-8334C09E62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0579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Овал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4D202-AA51-4504-8869-26869527996A}" type="datetimeFigureOut">
              <a:rPr lang="ru-RU"/>
              <a:pPr>
                <a:defRPr/>
              </a:pPr>
              <a:t>04.06.2012</a:t>
            </a:fld>
            <a:endParaRPr lang="ru-RU"/>
          </a:p>
        </p:txBody>
      </p:sp>
      <p:sp>
        <p:nvSpPr>
          <p:cNvPr id="19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2DF831F-A546-43E6-BDED-C897FA2DA9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3022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16E97-7D10-49B3-B4A9-5A63FAE4B860}" type="datetimeFigureOut">
              <a:rPr lang="ru-RU"/>
              <a:pPr>
                <a:defRPr/>
              </a:pPr>
              <a:t>04.06.2012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7D115-B4E4-4F70-A015-C9D6168D6D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7790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7EB8E-6644-427B-B20F-3021D569C4F8}" type="datetimeFigureOut">
              <a:rPr lang="ru-RU"/>
              <a:pPr>
                <a:defRPr/>
              </a:pPr>
              <a:t>04.06.2012</a:t>
            </a:fld>
            <a:endParaRPr lang="ru-RU"/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90C5068-E9C7-46EC-86EC-130517CABF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560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3C73766-0BD1-4BD0-8269-F5D63E3813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F805C-216A-493B-89A3-62E280AC81E6}" type="datetimeFigureOut">
              <a:rPr lang="ru-RU"/>
              <a:pPr>
                <a:defRPr/>
              </a:pPr>
              <a:t>04.06.2012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8301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1ACDD-8FF9-4B52-B559-54B647C8DE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4CF48-8357-40C6-96E7-1C25DB95DCD8}" type="datetimeFigureOut">
              <a:rPr lang="ru-RU"/>
              <a:pPr>
                <a:defRPr/>
              </a:pPr>
              <a:t>04.06.2012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341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60AA5D5A-AF4F-4989-BEB1-D84BDDD3CF78}" type="datetimeFigureOut">
              <a:rPr lang="ru-RU"/>
              <a:pPr>
                <a:defRPr/>
              </a:pPr>
              <a:t>04.06.2012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Овал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F4A296E-57A6-4992-8E21-9BF95960F5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8" name="Заголовок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9" name="Текст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CBA523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CBA523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CBA523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CBA523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CBA523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CBA523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CBA523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CBA523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CBA523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E7BC29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B55475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9C85C0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 ?><Relationships xmlns="http://schemas.openxmlformats.org/package/2006/relationships"><Relationship Id="rId3" Target="../media/image23.jpeg" Type="http://schemas.openxmlformats.org/officeDocument/2006/relationships/image"/><Relationship Id="rId2" Target="../media/image22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50" y="142875"/>
            <a:ext cx="8715375" cy="13843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/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Ки</a:t>
            </a:r>
            <a:r>
              <a:rPr lang="uk-UA" sz="2800" b="1" dirty="0" err="1">
                <a:ln/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ївський</a:t>
            </a:r>
            <a:r>
              <a:rPr lang="uk-UA" sz="2800" b="1" dirty="0">
                <a:ln/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 університет ім.Б.Д.Грінченка</a:t>
            </a:r>
            <a:br>
              <a:rPr lang="uk-UA" sz="2800" b="1" dirty="0">
                <a:ln/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</a:br>
            <a:r>
              <a:rPr lang="uk-UA" sz="2800" b="1" dirty="0">
                <a:ln/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Гуманітарний інститут</a:t>
            </a:r>
            <a:r>
              <a:rPr lang="uk-UA" sz="2800" b="1" dirty="0">
                <a:ln/>
                <a:solidFill>
                  <a:schemeClr val="tx2">
                    <a:lumMod val="10000"/>
                  </a:schemeClr>
                </a:solidFill>
                <a:latin typeface="Cambria" pitchFamily="18" charset="0"/>
              </a:rPr>
              <a:t/>
            </a:r>
            <a:br>
              <a:rPr lang="uk-UA" sz="2800" b="1" dirty="0">
                <a:ln/>
                <a:solidFill>
                  <a:schemeClr val="tx2">
                    <a:lumMod val="10000"/>
                  </a:schemeClr>
                </a:solidFill>
                <a:latin typeface="Cambria" pitchFamily="18" charset="0"/>
              </a:rPr>
            </a:br>
            <a:endParaRPr lang="ru-RU" sz="2800" b="1" dirty="0">
              <a:solidFill>
                <a:schemeClr val="tx2">
                  <a:lumMod val="10000"/>
                </a:schemeClr>
              </a:solidFill>
              <a:latin typeface="Cambria" pitchFamily="18" charset="0"/>
            </a:endParaRPr>
          </a:p>
        </p:txBody>
      </p:sp>
      <p:sp>
        <p:nvSpPr>
          <p:cNvPr id="13315" name="Прямоугольник 4"/>
          <p:cNvSpPr>
            <a:spLocks noChangeArrowheads="1"/>
          </p:cNvSpPr>
          <p:nvPr/>
        </p:nvSpPr>
        <p:spPr bwMode="auto">
          <a:xfrm>
            <a:off x="4429125" y="5072063"/>
            <a:ext cx="4572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uk-UA" sz="2000">
                <a:latin typeface="Comic Sans MS" pitchFamily="66" charset="0"/>
              </a:rPr>
              <a:t>Виконала:</a:t>
            </a:r>
          </a:p>
          <a:p>
            <a:pPr algn="r"/>
            <a:r>
              <a:rPr lang="uk-UA" sz="2000">
                <a:latin typeface="Comic Sans MS" pitchFamily="66" charset="0"/>
              </a:rPr>
              <a:t>студентка </a:t>
            </a:r>
            <a:r>
              <a:rPr lang="en-US" sz="2000">
                <a:latin typeface="Comic Sans MS" pitchFamily="66" charset="0"/>
              </a:rPr>
              <a:t>II</a:t>
            </a:r>
            <a:r>
              <a:rPr lang="uk-UA" sz="2000">
                <a:latin typeface="Comic Sans MS" pitchFamily="66" charset="0"/>
              </a:rPr>
              <a:t>-ого курсу</a:t>
            </a:r>
          </a:p>
          <a:p>
            <a:pPr algn="r"/>
            <a:r>
              <a:rPr lang="uk-UA" sz="2000">
                <a:latin typeface="Comic Sans MS" pitchFamily="66" charset="0"/>
              </a:rPr>
              <a:t>групи ФАІСб-2-08-4д</a:t>
            </a:r>
          </a:p>
          <a:p>
            <a:pPr algn="r"/>
            <a:r>
              <a:rPr lang="uk-UA" sz="2000">
                <a:latin typeface="Comic Sans MS" pitchFamily="66" charset="0"/>
              </a:rPr>
              <a:t>Дайнеко Ірина</a:t>
            </a:r>
            <a:endParaRPr lang="ru-RU" sz="2000">
              <a:latin typeface="Comic Sans MS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85852" y="2357430"/>
            <a:ext cx="7335663" cy="193899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Цивільно-правові</a:t>
            </a:r>
            <a:r>
              <a:rPr lang="ru-RU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договори</a:t>
            </a:r>
          </a:p>
        </p:txBody>
      </p:sp>
      <p:pic>
        <p:nvPicPr>
          <p:cNvPr id="13317" name="Picture 5" descr="C:\Documents and Settings\Mind\Рабочий стол\договор\98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4414" y="4214818"/>
            <a:ext cx="2786082" cy="20882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642910" y="214290"/>
            <a:ext cx="8001056" cy="1000132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dirty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Види договорів</a:t>
            </a:r>
            <a:endParaRPr lang="ru-RU" sz="4400" b="1" dirty="0">
              <a:ln w="12700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28750" y="1428750"/>
            <a:ext cx="6429375" cy="714375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1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dirty="0">
                <a:solidFill>
                  <a:schemeClr val="tx1"/>
                </a:solidFill>
                <a:latin typeface="Comic Sans MS" pitchFamily="66" charset="0"/>
              </a:rPr>
              <a:t>За своєю формою договори можуть бути</a:t>
            </a:r>
            <a:endParaRPr lang="ru-RU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14375" y="2786063"/>
            <a:ext cx="2857500" cy="85725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1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dirty="0">
                <a:solidFill>
                  <a:schemeClr val="tx1"/>
                </a:solidFill>
                <a:latin typeface="Comic Sans MS" pitchFamily="66" charset="0"/>
              </a:rPr>
              <a:t>Усні</a:t>
            </a:r>
            <a:endParaRPr lang="ru-RU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572125" y="2786063"/>
            <a:ext cx="2857500" cy="85725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1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dirty="0">
                <a:solidFill>
                  <a:schemeClr val="tx1"/>
                </a:solidFill>
                <a:latin typeface="Comic Sans MS" pitchFamily="66" charset="0"/>
              </a:rPr>
              <a:t>Письмові</a:t>
            </a:r>
            <a:endParaRPr lang="ru-RU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714625" y="4214813"/>
            <a:ext cx="2857500" cy="85725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1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Прості</a:t>
            </a:r>
            <a:r>
              <a:rPr lang="ru-RU" sz="2400" dirty="0"/>
              <a:t> </a:t>
            </a:r>
            <a:endParaRPr lang="ru-RU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072188" y="4214813"/>
            <a:ext cx="2857500" cy="85725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1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Нотаріально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посвідчені</a:t>
            </a:r>
            <a:endParaRPr lang="ru-RU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cxnSp>
        <p:nvCxnSpPr>
          <p:cNvPr id="9" name="Прямая со стрелкой 8"/>
          <p:cNvCxnSpPr>
            <a:stCxn id="3" idx="2"/>
            <a:endCxn id="4" idx="0"/>
          </p:cNvCxnSpPr>
          <p:nvPr/>
        </p:nvCxnSpPr>
        <p:spPr>
          <a:xfrm rot="5400000">
            <a:off x="3071813" y="1214437"/>
            <a:ext cx="642938" cy="2500313"/>
          </a:xfrm>
          <a:prstGeom prst="straightConnector1">
            <a:avLst/>
          </a:prstGeom>
          <a:ln w="38100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3" idx="2"/>
            <a:endCxn id="5" idx="0"/>
          </p:cNvCxnSpPr>
          <p:nvPr/>
        </p:nvCxnSpPr>
        <p:spPr>
          <a:xfrm rot="16200000" flipH="1">
            <a:off x="5500688" y="1285875"/>
            <a:ext cx="642938" cy="2357437"/>
          </a:xfrm>
          <a:prstGeom prst="straightConnector1">
            <a:avLst/>
          </a:prstGeom>
          <a:ln w="38100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5" idx="2"/>
            <a:endCxn id="6" idx="0"/>
          </p:cNvCxnSpPr>
          <p:nvPr/>
        </p:nvCxnSpPr>
        <p:spPr>
          <a:xfrm rot="5400000">
            <a:off x="5286375" y="2500313"/>
            <a:ext cx="571500" cy="2857500"/>
          </a:xfrm>
          <a:prstGeom prst="straightConnector1">
            <a:avLst/>
          </a:prstGeom>
          <a:ln w="38100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5" idx="2"/>
            <a:endCxn id="7" idx="0"/>
          </p:cNvCxnSpPr>
          <p:nvPr/>
        </p:nvCxnSpPr>
        <p:spPr>
          <a:xfrm rot="16200000" flipH="1">
            <a:off x="6965157" y="3679031"/>
            <a:ext cx="571500" cy="500063"/>
          </a:xfrm>
          <a:prstGeom prst="straightConnector1">
            <a:avLst/>
          </a:prstGeom>
          <a:ln w="38100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540" name="Picture 13" descr="C:\Documents and Settings\Mind\Рабочий стол\договор\оге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0" y="2500313"/>
            <a:ext cx="1724025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2" name="Picture 14" descr="C:\Documents and Settings\Mind\Рабочий стол\договор\signature_contra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3857628"/>
            <a:ext cx="2360883" cy="25717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glow rad="139700">
              <a:schemeClr val="accent3">
                <a:satMod val="175000"/>
                <a:alpha val="40000"/>
              </a:schemeClr>
            </a:glow>
            <a:reflection blurRad="12700" stA="38000" endPos="28000" dist="5000" dir="5400000" sy="-100000" algn="bl" rotWithShape="0"/>
          </a:effectLst>
        </p:spPr>
      </p:pic>
      <p:pic>
        <p:nvPicPr>
          <p:cNvPr id="22543" name="Picture 15" descr="C:\Documents and Settings\Mind\Рабочий стол\договор\5(6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64" y="5143512"/>
            <a:ext cx="5786478" cy="1457313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642910" y="214290"/>
            <a:ext cx="8001056" cy="1000132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dirty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Види договорів</a:t>
            </a:r>
            <a:endParaRPr lang="ru-RU" sz="4400" b="1" dirty="0">
              <a:ln w="12700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2875" y="1428750"/>
            <a:ext cx="8858250" cy="2357438"/>
          </a:xfrm>
          <a:prstGeom prst="roundRect">
            <a:avLst/>
          </a:prstGeom>
          <a:solidFill>
            <a:srgbClr val="FF7C80"/>
          </a:solidFill>
          <a:ln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За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загальним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правилом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вибір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форми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договору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залежить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від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бажання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осіб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що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його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укладають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.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Однак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у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ряді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випадків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закон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вимагає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щоб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договори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були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укладені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в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певній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формі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.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Якщо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для договору не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встановлено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такої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форми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він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вважається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укладеним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поки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поведінка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осіб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свідчить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про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їхню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волю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укласти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договір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. </a:t>
            </a:r>
            <a:endParaRPr lang="ru-RU" dirty="0"/>
          </a:p>
        </p:txBody>
      </p:sp>
      <p:pic>
        <p:nvPicPr>
          <p:cNvPr id="23557" name="Picture 5" descr="C:\Documents and Settings\Mind\Рабочий стол\договор\contract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1406213">
            <a:off x="928662" y="3929066"/>
            <a:ext cx="3214710" cy="257176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23558" name="Picture 6" descr="C:\Documents and Settings\Mind\Рабочий стол\договор\contract50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1424362">
            <a:off x="4786314" y="4000504"/>
            <a:ext cx="3212474" cy="2354281"/>
          </a:xfrm>
          <a:prstGeom prst="rect">
            <a:avLst/>
          </a:prstGeom>
          <a:noFill/>
          <a:scene3d>
            <a:camera prst="perspectiveHeroicExtremeLeftFacing"/>
            <a:lightRig rig="threePt" dir="t"/>
          </a:scene3d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642910" y="214290"/>
            <a:ext cx="8001056" cy="1000132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dirty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Види договорів</a:t>
            </a:r>
            <a:endParaRPr lang="ru-RU" sz="4400" b="1" dirty="0">
              <a:ln w="12700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2875" y="1357313"/>
            <a:ext cx="4214813" cy="257175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2400" dirty="0">
              <a:latin typeface="Comic Sans MS" pitchFamily="66" charset="0"/>
            </a:endParaRPr>
          </a:p>
          <a:p>
            <a:pPr algn="ctr">
              <a:defRPr/>
            </a:pPr>
            <a:r>
              <a:rPr lang="ru-RU" sz="2400" b="1" dirty="0" err="1">
                <a:latin typeface="Comic Sans MS" pitchFamily="66" charset="0"/>
              </a:rPr>
              <a:t>Усна</a:t>
            </a:r>
            <a:r>
              <a:rPr lang="ru-RU" sz="2400" b="1" dirty="0">
                <a:latin typeface="Comic Sans MS" pitchFamily="66" charset="0"/>
              </a:rPr>
              <a:t> форма </a:t>
            </a:r>
            <a:r>
              <a:rPr lang="ru-RU" sz="2400" dirty="0" err="1">
                <a:latin typeface="Comic Sans MS" pitchFamily="66" charset="0"/>
              </a:rPr>
              <a:t>допускається</a:t>
            </a:r>
            <a:r>
              <a:rPr lang="ru-RU" sz="2400" dirty="0">
                <a:latin typeface="Comic Sans MS" pitchFamily="66" charset="0"/>
              </a:rPr>
              <a:t> в договорах, </a:t>
            </a:r>
            <a:r>
              <a:rPr lang="ru-RU" sz="2400" dirty="0" err="1">
                <a:latin typeface="Comic Sans MS" pitchFamily="66" charset="0"/>
              </a:rPr>
              <a:t>що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виконуються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під</a:t>
            </a:r>
            <a:r>
              <a:rPr lang="ru-RU" sz="2400" dirty="0">
                <a:latin typeface="Comic Sans MS" pitchFamily="66" charset="0"/>
              </a:rPr>
              <a:t> час </a:t>
            </a:r>
            <a:r>
              <a:rPr lang="ru-RU" sz="2400" dirty="0" err="1">
                <a:latin typeface="Comic Sans MS" pitchFamily="66" charset="0"/>
              </a:rPr>
              <a:t>їх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укладання</a:t>
            </a:r>
            <a:r>
              <a:rPr lang="ru-RU" sz="2400" dirty="0">
                <a:latin typeface="Comic Sans MS" pitchFamily="66" charset="0"/>
              </a:rPr>
              <a:t>, </a:t>
            </a:r>
            <a:r>
              <a:rPr lang="ru-RU" sz="2400" dirty="0" err="1">
                <a:latin typeface="Comic Sans MS" pitchFamily="66" charset="0"/>
              </a:rPr>
              <a:t>якщо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інше</a:t>
            </a:r>
            <a:r>
              <a:rPr lang="ru-RU" sz="2400" dirty="0">
                <a:latin typeface="Comic Sans MS" pitchFamily="66" charset="0"/>
              </a:rPr>
              <a:t> не </a:t>
            </a:r>
            <a:r>
              <a:rPr lang="ru-RU" sz="2400" dirty="0" err="1">
                <a:latin typeface="Comic Sans MS" pitchFamily="66" charset="0"/>
              </a:rPr>
              <a:t>встановлено</a:t>
            </a:r>
            <a:r>
              <a:rPr lang="ru-RU" sz="2400" dirty="0">
                <a:latin typeface="Comic Sans MS" pitchFamily="66" charset="0"/>
              </a:rPr>
              <a:t> законом.</a:t>
            </a:r>
          </a:p>
          <a:p>
            <a:pPr algn="ctr">
              <a:defRPr/>
            </a:pPr>
            <a:endParaRPr lang="ru-RU" sz="2400" dirty="0">
              <a:latin typeface="Comic Sans MS" pitchFamily="66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572000" y="3786188"/>
            <a:ext cx="4429125" cy="28575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2400" dirty="0">
              <a:latin typeface="Comic Sans MS" pitchFamily="66" charset="0"/>
            </a:endParaRPr>
          </a:p>
          <a:p>
            <a:pPr algn="ctr">
              <a:defRPr/>
            </a:pPr>
            <a:r>
              <a:rPr lang="ru-RU" sz="2400" b="1" dirty="0">
                <a:latin typeface="Comic Sans MS" pitchFamily="66" charset="0"/>
              </a:rPr>
              <a:t>Проста </a:t>
            </a:r>
            <a:r>
              <a:rPr lang="ru-RU" sz="2400" b="1" dirty="0" err="1">
                <a:latin typeface="Comic Sans MS" pitchFamily="66" charset="0"/>
              </a:rPr>
              <a:t>письмова</a:t>
            </a:r>
            <a:r>
              <a:rPr lang="ru-RU" sz="2400" b="1" dirty="0">
                <a:latin typeface="Comic Sans MS" pitchFamily="66" charset="0"/>
              </a:rPr>
              <a:t> </a:t>
            </a:r>
            <a:r>
              <a:rPr lang="ru-RU" sz="2400" dirty="0">
                <a:latin typeface="Comic Sans MS" pitchFamily="66" charset="0"/>
              </a:rPr>
              <a:t>форма </a:t>
            </a:r>
            <a:r>
              <a:rPr lang="ru-RU" sz="2400" dirty="0" err="1">
                <a:latin typeface="Comic Sans MS" pitchFamily="66" charset="0"/>
              </a:rPr>
              <a:t>застосовується</a:t>
            </a:r>
            <a:r>
              <a:rPr lang="ru-RU" sz="2400" dirty="0">
                <a:latin typeface="Comic Sans MS" pitchFamily="66" charset="0"/>
              </a:rPr>
              <a:t> в </a:t>
            </a:r>
            <a:r>
              <a:rPr lang="ru-RU" sz="2400" dirty="0" err="1">
                <a:latin typeface="Comic Sans MS" pitchFamily="66" charset="0"/>
              </a:rPr>
              <a:t>разі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укладення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договорів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між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юридичними</a:t>
            </a:r>
            <a:r>
              <a:rPr lang="ru-RU" sz="2400" dirty="0">
                <a:latin typeface="Comic Sans MS" pitchFamily="66" charset="0"/>
              </a:rPr>
              <a:t> особами, </a:t>
            </a:r>
            <a:r>
              <a:rPr lang="ru-RU" sz="2400" dirty="0" err="1">
                <a:latin typeface="Comic Sans MS" pitchFamily="66" charset="0"/>
              </a:rPr>
              <a:t>крім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договорів</a:t>
            </a:r>
            <a:r>
              <a:rPr lang="ru-RU" sz="2400" dirty="0">
                <a:latin typeface="Comic Sans MS" pitchFamily="66" charset="0"/>
              </a:rPr>
              <a:t>, </a:t>
            </a:r>
            <a:r>
              <a:rPr lang="ru-RU" sz="2400" dirty="0" err="1">
                <a:latin typeface="Comic Sans MS" pitchFamily="66" charset="0"/>
              </a:rPr>
              <a:t>що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виконуються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під</a:t>
            </a:r>
            <a:r>
              <a:rPr lang="ru-RU" sz="2400" dirty="0">
                <a:latin typeface="Comic Sans MS" pitchFamily="66" charset="0"/>
              </a:rPr>
              <a:t> час </a:t>
            </a:r>
            <a:r>
              <a:rPr lang="ru-RU" sz="2400" dirty="0" err="1">
                <a:latin typeface="Comic Sans MS" pitchFamily="66" charset="0"/>
              </a:rPr>
              <a:t>їх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укладення</a:t>
            </a:r>
            <a:r>
              <a:rPr lang="ru-RU" sz="2400" dirty="0">
                <a:latin typeface="Comic Sans MS" pitchFamily="66" charset="0"/>
              </a:rPr>
              <a:t>. </a:t>
            </a:r>
          </a:p>
          <a:p>
            <a:pPr algn="ctr">
              <a:defRPr/>
            </a:pPr>
            <a:endParaRPr lang="ru-RU" sz="2400" dirty="0">
              <a:latin typeface="Comic Sans MS" pitchFamily="66" charset="0"/>
            </a:endParaRPr>
          </a:p>
        </p:txBody>
      </p:sp>
      <p:pic>
        <p:nvPicPr>
          <p:cNvPr id="24581" name="Picture 5" descr="C:\Documents and Settings\Mind\Рабочий стол\договор\8-signing-contract-lg--gt_full_width_landscape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57752" y="1214422"/>
            <a:ext cx="3844257" cy="2500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4582" name="Picture 6" descr="C:\Documents and Settings\Mind\Рабочий стол\договор\forma-dogovora-arendi-kvartiri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58" y="4071942"/>
            <a:ext cx="4000528" cy="24590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642910" y="214290"/>
            <a:ext cx="8001056" cy="1000132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dirty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Види договорів</a:t>
            </a:r>
            <a:endParaRPr lang="ru-RU" sz="4400" b="1" dirty="0">
              <a:ln w="12700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2875" y="1357313"/>
            <a:ext cx="4786313" cy="5286375"/>
          </a:xfrm>
          <a:prstGeom prst="roundRect">
            <a:avLst/>
          </a:prstGeom>
          <a:solidFill>
            <a:srgbClr val="66CCFF"/>
          </a:solidFill>
          <a:ln w="1905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>
              <a:defRPr/>
            </a:pP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Нотаріальне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посвідчення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письмових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договорів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обов’язкове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у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випадках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передбачених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у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законі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.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Таке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посвідчення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здійснюється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нотаріусом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або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іншою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посадовою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особою, яка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відповідно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до закону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має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право на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вчинення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даної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нотаріальної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дії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шляхом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вчинення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на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документі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, в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якому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викладено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текст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правочину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посвідчувального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напису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. </a:t>
            </a:r>
          </a:p>
          <a:p>
            <a:pPr algn="ctr">
              <a:defRPr/>
            </a:pPr>
            <a:endParaRPr lang="ru-RU" dirty="0"/>
          </a:p>
        </p:txBody>
      </p:sp>
      <p:pic>
        <p:nvPicPr>
          <p:cNvPr id="25604" name="Picture 4" descr="C:\Documents and Settings\Mind\Рабочий стол\договор\man-o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0" y="2000250"/>
            <a:ext cx="3819525" cy="407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642910" y="214290"/>
            <a:ext cx="8001056" cy="1000132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dirty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Укладання договору</a:t>
            </a:r>
            <a:endParaRPr lang="ru-RU" sz="4400" b="1" dirty="0">
              <a:ln w="12700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2875" y="1571625"/>
            <a:ext cx="4500563" cy="2500313"/>
          </a:xfrm>
          <a:prstGeom prst="roundRect">
            <a:avLst/>
          </a:prstGeom>
          <a:solidFill>
            <a:srgbClr val="CC99FF"/>
          </a:solidFill>
          <a:ln w="19050">
            <a:solidFill>
              <a:schemeClr val="accent5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>
              <a:defRPr/>
            </a:pP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Договiр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вважається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Comic Sans MS" pitchFamily="66" charset="0"/>
              </a:rPr>
              <a:t>укладеним</a:t>
            </a:r>
            <a:r>
              <a:rPr lang="ru-RU" sz="2400" b="1" dirty="0">
                <a:solidFill>
                  <a:schemeClr val="tx1"/>
                </a:solidFill>
                <a:latin typeface="Comic Sans MS" pitchFamily="66" charset="0"/>
              </a:rPr>
              <a:t>,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коли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сторони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досягли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згоди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по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всiх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суттєвих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умовах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i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угоду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належним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чином оформили.</a:t>
            </a:r>
          </a:p>
          <a:p>
            <a:pPr algn="ctr">
              <a:defRPr/>
            </a:pPr>
            <a:endParaRPr lang="ru-RU" dirty="0"/>
          </a:p>
        </p:txBody>
      </p:sp>
      <p:pic>
        <p:nvPicPr>
          <p:cNvPr id="26628" name="Picture 4" descr="C:\Documents and Settings\Mind\Рабочий стол\договор\post-2-119131059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38" y="1500188"/>
            <a:ext cx="3429000" cy="467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Picture 5" descr="C:\Documents and Settings\Mind\Рабочий стол\договор\Безымянный.bmp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34" y="4214818"/>
            <a:ext cx="4071966" cy="22145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642910" y="214290"/>
            <a:ext cx="8001056" cy="1000132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dirty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Укладання договору</a:t>
            </a:r>
            <a:endParaRPr lang="ru-RU" sz="4400" b="1" dirty="0">
              <a:ln w="12700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85813" y="1500188"/>
            <a:ext cx="7643812" cy="92868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У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процесі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укладення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договору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розрiзняють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двi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стадiї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4313" y="3214688"/>
            <a:ext cx="3286125" cy="20716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пропозицiя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укласти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договiр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(оферта)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715000" y="3214688"/>
            <a:ext cx="3214688" cy="20716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прийняття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пропозицiї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(акцепт)</a:t>
            </a:r>
          </a:p>
        </p:txBody>
      </p:sp>
      <p:cxnSp>
        <p:nvCxnSpPr>
          <p:cNvPr id="8" name="Прямая со стрелкой 7"/>
          <p:cNvCxnSpPr>
            <a:stCxn id="3" idx="2"/>
            <a:endCxn id="5" idx="0"/>
          </p:cNvCxnSpPr>
          <p:nvPr/>
        </p:nvCxnSpPr>
        <p:spPr>
          <a:xfrm rot="5400000">
            <a:off x="2840037" y="1446213"/>
            <a:ext cx="785813" cy="275113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3" idx="2"/>
            <a:endCxn id="6" idx="0"/>
          </p:cNvCxnSpPr>
          <p:nvPr/>
        </p:nvCxnSpPr>
        <p:spPr>
          <a:xfrm rot="16200000" flipH="1">
            <a:off x="5572919" y="1464469"/>
            <a:ext cx="785813" cy="2714625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656" name="Picture 8" descr="C:\Documents and Settings\Mind\Рабочий стол\договор\fc21e48eea8b6af69c875b5cd5cceae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5429250"/>
            <a:ext cx="6000750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7" name="Picture 9" descr="C:\Documents and Settings\Mind\Рабочий стол\договор\foreign-trade-contrac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13" y="3143250"/>
            <a:ext cx="1995487" cy="225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642910" y="214290"/>
            <a:ext cx="8001056" cy="1000132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dirty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Функції договору</a:t>
            </a:r>
            <a:endParaRPr lang="ru-RU" sz="4400" b="1" dirty="0">
              <a:ln w="12700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4313" y="1500188"/>
            <a:ext cx="8715375" cy="135731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Функція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договору —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це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не форма, а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певний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вид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дій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названого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юридичного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факту на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суспільні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відносини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29063" y="2857500"/>
            <a:ext cx="5010150" cy="3571875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У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функціях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договору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поєднуються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і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вияв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головних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цілей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, основного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призначення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договору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і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його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вплив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на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суспільні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відносини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бо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без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використання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цієї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форми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для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конкретних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правовідносин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не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може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виявитися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головне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призначення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цієї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категорії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.</a:t>
            </a:r>
          </a:p>
          <a:p>
            <a:pPr algn="ctr">
              <a:defRPr/>
            </a:pPr>
            <a:endParaRPr lang="ru-RU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28677" name="Picture 5" descr="C:\Documents and Settings\Mind\Рабочий стол\договор\set_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282" y="3000372"/>
            <a:ext cx="3657600" cy="34385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642910" y="214290"/>
            <a:ext cx="8001056" cy="1000132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dirty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Функції договору</a:t>
            </a:r>
            <a:endParaRPr lang="ru-RU" sz="4400" b="1" dirty="0">
              <a:ln w="12700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42938" y="1785938"/>
            <a:ext cx="7286625" cy="185737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accent4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>
              <a:defRPr/>
            </a:pPr>
            <a:r>
              <a:rPr lang="ru-RU" sz="2400" b="1" dirty="0" err="1">
                <a:solidFill>
                  <a:schemeClr val="tx1"/>
                </a:solidFill>
                <a:latin typeface="Comic Sans MS" pitchFamily="66" charset="0"/>
              </a:rPr>
              <a:t>Ініціативна</a:t>
            </a:r>
            <a:r>
              <a:rPr lang="ru-RU" sz="2400" b="1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Comic Sans MS" pitchFamily="66" charset="0"/>
              </a:rPr>
              <a:t>функція</a:t>
            </a:r>
            <a:r>
              <a:rPr lang="ru-RU" sz="2400" b="1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договору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полягає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в тому,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що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як результат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погодження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волі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сторін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договір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є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водночас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актом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вияву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ініціативи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і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реалізації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диспозитивності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учасників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договору.</a:t>
            </a:r>
          </a:p>
          <a:p>
            <a:pPr algn="ctr">
              <a:defRPr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285875" y="4071938"/>
            <a:ext cx="7500938" cy="19288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4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>
              <a:defRPr/>
            </a:pPr>
            <a:r>
              <a:rPr lang="ru-RU" sz="2400" b="1" dirty="0" err="1">
                <a:solidFill>
                  <a:schemeClr val="tx1"/>
                </a:solidFill>
                <a:latin typeface="Comic Sans MS" pitchFamily="66" charset="0"/>
              </a:rPr>
              <a:t>Програмна-координаційна</a:t>
            </a:r>
            <a:r>
              <a:rPr lang="ru-RU" sz="2400" b="1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Comic Sans MS" pitchFamily="66" charset="0"/>
              </a:rPr>
              <a:t>функція</a:t>
            </a:r>
            <a:r>
              <a:rPr lang="ru-RU" sz="2400" b="1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означає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що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договір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є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своєрідною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програмою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поведінки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його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учасників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один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щодо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одного та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засобом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координації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цієї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поведінки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сторін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на засадах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рівності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диспозитивності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та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ініціативи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.</a:t>
            </a:r>
          </a:p>
          <a:p>
            <a:pPr algn="ctr">
              <a:defRPr/>
            </a:pP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142875" y="2571750"/>
            <a:ext cx="500063" cy="357188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 w="19050">
            <a:solidFill>
              <a:schemeClr val="accent4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142875" y="4857750"/>
            <a:ext cx="1143000" cy="428625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 w="19050">
            <a:solidFill>
              <a:schemeClr val="accent4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642910" y="214290"/>
            <a:ext cx="8001056" cy="1000132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dirty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Функції договору</a:t>
            </a:r>
            <a:endParaRPr lang="ru-RU" sz="4400" b="1" dirty="0">
              <a:ln w="12700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42938" y="1428750"/>
            <a:ext cx="7286625" cy="271462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>
              <a:defRPr/>
            </a:pPr>
            <a:r>
              <a:rPr lang="ru-RU" sz="2400" b="1" dirty="0" err="1">
                <a:solidFill>
                  <a:schemeClr val="tx1"/>
                </a:solidFill>
                <a:latin typeface="Comic Sans MS" pitchFamily="66" charset="0"/>
              </a:rPr>
              <a:t>Інформаційна</a:t>
            </a:r>
            <a:r>
              <a:rPr lang="ru-RU" sz="2400" b="1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Comic Sans MS" pitchFamily="66" charset="0"/>
              </a:rPr>
              <a:t>функція</a:t>
            </a:r>
            <a:r>
              <a:rPr lang="ru-RU" sz="2400" b="1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виявляється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в тому,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що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завдяки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чітко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сформульованим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умовам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договір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містить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певну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інформацію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, яка в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разі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спору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може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бути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врахована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і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юрисдикційним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органом для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правильної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кваліфікації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взаємовідносин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сторін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і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прийняття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законного та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обгрунтованого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рішення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з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цього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спору.</a:t>
            </a:r>
          </a:p>
          <a:p>
            <a:pPr algn="ctr">
              <a:defRPr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357313" y="4500563"/>
            <a:ext cx="7429500" cy="192881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5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>
              <a:defRPr/>
            </a:pPr>
            <a:r>
              <a:rPr lang="ru-RU" sz="2400" b="1" dirty="0" err="1">
                <a:solidFill>
                  <a:schemeClr val="tx1"/>
                </a:solidFill>
                <a:latin typeface="Comic Sans MS" pitchFamily="66" charset="0"/>
              </a:rPr>
              <a:t>Гарантійна</a:t>
            </a:r>
            <a:r>
              <a:rPr lang="ru-RU" sz="2400" b="1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Comic Sans MS" pitchFamily="66" charset="0"/>
              </a:rPr>
              <a:t>функція</a:t>
            </a:r>
            <a:r>
              <a:rPr lang="ru-RU" sz="2400" b="1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зводиться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до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залучення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для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стимулювання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належного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виконання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зобов'язань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системи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забезпечувальних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засобів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які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також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набувають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договірної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форми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.</a:t>
            </a:r>
          </a:p>
          <a:p>
            <a:pPr algn="ctr">
              <a:defRPr/>
            </a:pP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142875" y="2571750"/>
            <a:ext cx="500063" cy="357188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 w="19050">
            <a:solidFill>
              <a:schemeClr val="accent5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142875" y="5286375"/>
            <a:ext cx="1214438" cy="428625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 w="19050">
            <a:solidFill>
              <a:schemeClr val="accent5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642910" y="214290"/>
            <a:ext cx="8001056" cy="1000132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dirty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Функції договору</a:t>
            </a:r>
            <a:endParaRPr lang="ru-RU" sz="4400" b="1" dirty="0">
              <a:ln w="12700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928688" y="1785938"/>
            <a:ext cx="7500937" cy="2143125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b="1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>
              <a:defRPr/>
            </a:pPr>
            <a:r>
              <a:rPr lang="ru-RU" sz="2400" b="1" dirty="0" err="1">
                <a:solidFill>
                  <a:schemeClr val="tx1"/>
                </a:solidFill>
                <a:latin typeface="Comic Sans MS" pitchFamily="66" charset="0"/>
              </a:rPr>
              <a:t>Захисна</a:t>
            </a:r>
            <a:r>
              <a:rPr lang="ru-RU" sz="2400" b="1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Comic Sans MS" pitchFamily="66" charset="0"/>
              </a:rPr>
              <a:t>функція</a:t>
            </a:r>
            <a:r>
              <a:rPr lang="ru-RU" sz="2400" b="1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полягає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в тому,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що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завдяки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договору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включається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в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дію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механізм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захисту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порушених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прав шляхом примусу до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виконання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обов'язку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в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натурі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відшкодування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збитків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застосування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заходів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оперативного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впливу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тощо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.</a:t>
            </a:r>
          </a:p>
          <a:p>
            <a:pPr algn="ctr">
              <a:defRPr/>
            </a:pPr>
            <a:endParaRPr lang="ru-RU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142875" y="2714625"/>
            <a:ext cx="785813" cy="428625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31749" name="Picture 5" descr="C:\Documents and Settings\Mind\Рабочий стол\договор\rent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14942" y="4143380"/>
            <a:ext cx="3001974" cy="224965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1750" name="Picture 6" descr="C:\Documents and Settings\Mind\Рабочий стол\договор\1228132129_statji4_clip_image00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4414" y="4143380"/>
            <a:ext cx="3071834" cy="230046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14678" y="214290"/>
            <a:ext cx="2470548" cy="110799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План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928688" y="1714500"/>
            <a:ext cx="6929437" cy="5715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chemeClr val="tx1"/>
                </a:solidFill>
                <a:latin typeface="Comic Sans MS" pitchFamily="66" charset="0"/>
              </a:rPr>
              <a:t>Поняття договору.</a:t>
            </a:r>
            <a:endParaRPr lang="ru-RU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71563" y="2428875"/>
            <a:ext cx="6929437" cy="5715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chemeClr val="tx1"/>
                </a:solidFill>
                <a:latin typeface="Comic Sans MS" pitchFamily="66" charset="0"/>
              </a:rPr>
              <a:t>Умови договору.</a:t>
            </a:r>
            <a:endParaRPr lang="ru-RU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214438" y="3143250"/>
            <a:ext cx="6929437" cy="5715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chemeClr val="tx1"/>
                </a:solidFill>
                <a:latin typeface="Comic Sans MS" pitchFamily="66" charset="0"/>
              </a:rPr>
              <a:t>Види договорів.</a:t>
            </a:r>
            <a:endParaRPr lang="ru-RU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57313" y="4000500"/>
            <a:ext cx="6929437" cy="5715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chemeClr val="tx1"/>
                </a:solidFill>
                <a:latin typeface="Comic Sans MS" pitchFamily="66" charset="0"/>
              </a:rPr>
              <a:t>Укладання договору.</a:t>
            </a:r>
            <a:endParaRPr lang="ru-RU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571625" y="4786313"/>
            <a:ext cx="6929438" cy="5715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chemeClr val="tx1"/>
                </a:solidFill>
                <a:latin typeface="Comic Sans MS" pitchFamily="66" charset="0"/>
              </a:rPr>
              <a:t>Функції договору.</a:t>
            </a:r>
            <a:endParaRPr lang="ru-RU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142875" y="1714500"/>
            <a:ext cx="785813" cy="571500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accent2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dirty="0">
                <a:solidFill>
                  <a:schemeClr val="tx1"/>
                </a:solidFill>
                <a:latin typeface="Comic Sans MS" pitchFamily="66" charset="0"/>
              </a:rPr>
              <a:t>1. </a:t>
            </a:r>
            <a:endParaRPr lang="ru-RU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142875" y="2428875"/>
            <a:ext cx="928688" cy="571500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accent2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dirty="0">
                <a:solidFill>
                  <a:schemeClr val="tx1"/>
                </a:solidFill>
                <a:latin typeface="Comic Sans MS" pitchFamily="66" charset="0"/>
              </a:rPr>
              <a:t>2. </a:t>
            </a:r>
            <a:endParaRPr lang="ru-RU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142875" y="3143250"/>
            <a:ext cx="1071563" cy="571500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accent2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dirty="0">
                <a:solidFill>
                  <a:schemeClr val="tx1"/>
                </a:solidFill>
                <a:latin typeface="Comic Sans MS" pitchFamily="66" charset="0"/>
              </a:rPr>
              <a:t>3. </a:t>
            </a:r>
            <a:endParaRPr lang="ru-RU" dirty="0"/>
          </a:p>
        </p:txBody>
      </p:sp>
      <p:sp>
        <p:nvSpPr>
          <p:cNvPr id="12" name="Стрелка вправо 11"/>
          <p:cNvSpPr/>
          <p:nvPr/>
        </p:nvSpPr>
        <p:spPr>
          <a:xfrm>
            <a:off x="142875" y="4000500"/>
            <a:ext cx="1214438" cy="571500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accent2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dirty="0">
                <a:solidFill>
                  <a:schemeClr val="tx1"/>
                </a:solidFill>
                <a:latin typeface="Comic Sans MS" pitchFamily="66" charset="0"/>
              </a:rPr>
              <a:t>4. </a:t>
            </a:r>
            <a:endParaRPr lang="ru-RU" dirty="0"/>
          </a:p>
        </p:txBody>
      </p:sp>
      <p:sp>
        <p:nvSpPr>
          <p:cNvPr id="13" name="Стрелка вправо 12"/>
          <p:cNvSpPr/>
          <p:nvPr/>
        </p:nvSpPr>
        <p:spPr>
          <a:xfrm>
            <a:off x="142875" y="4786313"/>
            <a:ext cx="1428750" cy="571500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accent2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dirty="0">
                <a:solidFill>
                  <a:schemeClr val="tx1"/>
                </a:solidFill>
                <a:latin typeface="Comic Sans MS" pitchFamily="66" charset="0"/>
              </a:rPr>
              <a:t>5. 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2143116"/>
            <a:ext cx="7625807" cy="120032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7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Дякую</a:t>
            </a: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за </a:t>
            </a:r>
            <a:r>
              <a:rPr lang="ru-RU" sz="7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увагу</a:t>
            </a: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!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642910" y="214290"/>
            <a:ext cx="8001056" cy="1000132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dirty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Поняття договору</a:t>
            </a:r>
            <a:endParaRPr lang="ru-RU" sz="4400" b="1" dirty="0">
              <a:ln w="12700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85750" y="1357313"/>
            <a:ext cx="4286250" cy="2357437"/>
          </a:xfrm>
          <a:prstGeom prst="round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>
                <a:solidFill>
                  <a:schemeClr val="tx1"/>
                </a:solidFill>
                <a:latin typeface="Comic Sans MS" pitchFamily="66" charset="0"/>
              </a:rPr>
              <a:t>Договір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–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це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угода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двох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або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декількох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осіб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спрямована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на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встановлення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зміну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чи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припинення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цивільних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правовідносин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143375" y="3714750"/>
            <a:ext cx="4857750" cy="2857500"/>
          </a:xfrm>
          <a:prstGeom prst="round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Comic Sans MS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err="1">
                <a:latin typeface="Comic Sans MS" pitchFamily="66" charset="0"/>
              </a:rPr>
              <a:t>Договір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є</a:t>
            </a:r>
            <a:r>
              <a:rPr lang="ru-RU" sz="2400" dirty="0">
                <a:latin typeface="Comic Sans MS" pitchFamily="66" charset="0"/>
              </a:rPr>
              <a:t> основною </a:t>
            </a:r>
            <a:r>
              <a:rPr lang="ru-RU" sz="2400" dirty="0" err="1">
                <a:latin typeface="Comic Sans MS" pitchFamily="66" charset="0"/>
              </a:rPr>
              <a:t>підставою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виникнення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зобов'язально-правових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відносин</a:t>
            </a:r>
            <a:r>
              <a:rPr lang="ru-RU" sz="2400" dirty="0">
                <a:latin typeface="Comic Sans MS" pitchFamily="66" charset="0"/>
              </a:rPr>
              <a:t> (</a:t>
            </a:r>
            <a:r>
              <a:rPr lang="ru-RU" sz="2400" dirty="0" err="1">
                <a:latin typeface="Comic Sans MS" pitchFamily="66" charset="0"/>
              </a:rPr>
              <a:t>зобов'язань</a:t>
            </a:r>
            <a:r>
              <a:rPr lang="ru-RU" sz="2400" dirty="0">
                <a:latin typeface="Comic Sans MS" pitchFamily="66" charset="0"/>
              </a:rPr>
              <a:t>), </a:t>
            </a:r>
            <a:r>
              <a:rPr lang="ru-RU" sz="2400" dirty="0" err="1">
                <a:latin typeface="Comic Sans MS" pitchFamily="66" charset="0"/>
              </a:rPr>
              <a:t>який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встановлює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певні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суб'єктивні</a:t>
            </a:r>
            <a:r>
              <a:rPr lang="ru-RU" sz="2400" dirty="0">
                <a:latin typeface="Comic Sans MS" pitchFamily="66" charset="0"/>
              </a:rPr>
              <a:t> права </a:t>
            </a:r>
            <a:r>
              <a:rPr lang="ru-RU" sz="2400" dirty="0" err="1">
                <a:latin typeface="Comic Sans MS" pitchFamily="66" charset="0"/>
              </a:rPr>
              <a:t>і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суб'єктивні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обов'язки</a:t>
            </a:r>
            <a:r>
              <a:rPr lang="ru-RU" sz="2400" dirty="0">
                <a:latin typeface="Comic Sans MS" pitchFamily="66" charset="0"/>
              </a:rPr>
              <a:t> для </a:t>
            </a:r>
            <a:r>
              <a:rPr lang="ru-RU" sz="2400" dirty="0" err="1">
                <a:latin typeface="Comic Sans MS" pitchFamily="66" charset="0"/>
              </a:rPr>
              <a:t>сторін</a:t>
            </a:r>
            <a:r>
              <a:rPr lang="ru-RU" sz="2400" dirty="0">
                <a:latin typeface="Comic Sans MS" pitchFamily="66" charset="0"/>
              </a:rPr>
              <a:t>, </a:t>
            </a:r>
            <a:r>
              <a:rPr lang="ru-RU" sz="2400" dirty="0" err="1">
                <a:latin typeface="Comic Sans MS" pitchFamily="66" charset="0"/>
              </a:rPr>
              <a:t>що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його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уклали</a:t>
            </a:r>
            <a:r>
              <a:rPr lang="ru-RU" sz="2400" dirty="0">
                <a:latin typeface="Comic Sans MS" pitchFamily="66" charset="0"/>
              </a:rPr>
              <a:t>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5366" name="Picture 6" descr="C:\Documents and Settings\Mind\Рабочий стол\договор\insurance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3504" y="1357298"/>
            <a:ext cx="3000396" cy="212067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5367" name="Picture 7" descr="C:\Documents and Settings\Mind\Рабочий стол\договор\of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929066"/>
            <a:ext cx="3143272" cy="235745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642910" y="214290"/>
            <a:ext cx="8001056" cy="1000132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dirty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Поняття договору</a:t>
            </a:r>
            <a:endParaRPr lang="ru-RU" sz="4400" b="1" dirty="0">
              <a:ln w="12700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143000" y="1500188"/>
            <a:ext cx="3214688" cy="642937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1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Предмет договору 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143000" y="2571750"/>
            <a:ext cx="4572000" cy="1071563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2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певна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дія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але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ця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дія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може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бути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тільки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Comic Sans MS" pitchFamily="66" charset="0"/>
              </a:rPr>
              <a:t>правомірною</a:t>
            </a:r>
            <a:endParaRPr lang="ru-RU" sz="2400" b="1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43000" y="4000500"/>
            <a:ext cx="5357813" cy="1428750"/>
          </a:xfrm>
          <a:prstGeom prst="roundRect">
            <a:avLst/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Якщо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предметом договору буде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неправомірна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дія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тобто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незаконна, то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такий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договір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визнається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Comic Sans MS" pitchFamily="66" charset="0"/>
              </a:rPr>
              <a:t>недійсним</a:t>
            </a:r>
            <a:r>
              <a:rPr lang="ru-RU" sz="2400" b="1" dirty="0">
                <a:solidFill>
                  <a:schemeClr val="tx1"/>
                </a:solidFill>
                <a:latin typeface="Comic Sans MS" pitchFamily="66" charset="0"/>
              </a:rPr>
              <a:t>.</a:t>
            </a:r>
          </a:p>
        </p:txBody>
      </p:sp>
      <p:sp>
        <p:nvSpPr>
          <p:cNvPr id="9" name="Выгнутая влево стрелка 8"/>
          <p:cNvSpPr/>
          <p:nvPr/>
        </p:nvSpPr>
        <p:spPr>
          <a:xfrm>
            <a:off x="428625" y="1785938"/>
            <a:ext cx="714375" cy="1428750"/>
          </a:xfrm>
          <a:prstGeom prst="curved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Выгнутая влево стрелка 9"/>
          <p:cNvSpPr/>
          <p:nvPr/>
        </p:nvSpPr>
        <p:spPr>
          <a:xfrm>
            <a:off x="428625" y="3214688"/>
            <a:ext cx="714375" cy="1714500"/>
          </a:xfrm>
          <a:prstGeom prst="curved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pic>
        <p:nvPicPr>
          <p:cNvPr id="16392" name="Picture 9" descr="C:\Documents and Settings\Mind\Рабочий стол\договор\ContractAdministration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43688" y="3643313"/>
            <a:ext cx="2251075" cy="307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3" name="Picture 10" descr="C:\Documents and Settings\Mind\Рабочий стол\договор\contract.gi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86438" y="1214438"/>
            <a:ext cx="300037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642910" y="214290"/>
            <a:ext cx="8001056" cy="1000132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dirty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Поняття договору</a:t>
            </a:r>
            <a:endParaRPr lang="ru-RU" sz="4400" b="1" dirty="0">
              <a:ln w="12700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2875" y="1643063"/>
            <a:ext cx="8858250" cy="71437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>
              <a:defRPr/>
            </a:pP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Договір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вважається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дійсним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за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дотримання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таких умов:</a:t>
            </a:r>
          </a:p>
          <a:p>
            <a:pPr algn="ctr">
              <a:defRPr/>
            </a:pPr>
            <a:endParaRPr lang="ru-RU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928688" y="2643188"/>
            <a:ext cx="6357937" cy="593725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 algn="ctr">
            <a:solidFill>
              <a:srgbClr val="FCFCFC"/>
            </a:solidFill>
            <a:round/>
            <a:headEnd/>
            <a:tailEnd/>
          </a:ln>
          <a:effectLst>
            <a:outerShdw dist="35921" dir="2700000" algn="ctr" rotWithShape="0">
              <a:srgbClr val="001D3A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err="1">
                <a:latin typeface="Comic Sans MS" pitchFamily="66" charset="0"/>
              </a:rPr>
              <a:t>законності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дії</a:t>
            </a:r>
            <a:endParaRPr lang="ru-RU" sz="2400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gray">
          <a:xfrm>
            <a:off x="1357313" y="3500438"/>
            <a:ext cx="6429375" cy="593725"/>
          </a:xfrm>
          <a:prstGeom prst="roundRect">
            <a:avLst>
              <a:gd name="adj" fmla="val 16667"/>
            </a:avLst>
          </a:prstGeom>
          <a:solidFill>
            <a:schemeClr val="accent2">
              <a:lumMod val="75000"/>
            </a:schemeClr>
          </a:solidFill>
          <a:ln w="28575" algn="ctr">
            <a:solidFill>
              <a:srgbClr val="FCFCFC"/>
            </a:solidFill>
            <a:round/>
            <a:headEnd/>
            <a:tailEnd/>
          </a:ln>
          <a:effectLst>
            <a:outerShdw dist="35921" dir="2700000" algn="ctr" rotWithShape="0">
              <a:srgbClr val="001D3A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err="1">
                <a:latin typeface="Comic Sans MS" pitchFamily="66" charset="0"/>
              </a:rPr>
              <a:t>волевиявлення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сторін</a:t>
            </a:r>
            <a:endParaRPr lang="ru-RU" sz="2400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gray">
          <a:xfrm>
            <a:off x="1857375" y="4429125"/>
            <a:ext cx="6429375" cy="785813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 algn="ctr">
            <a:solidFill>
              <a:srgbClr val="FCFCFC"/>
            </a:solidFill>
            <a:round/>
            <a:headEnd/>
            <a:tailEnd/>
          </a:ln>
          <a:effectLst>
            <a:outerShdw dist="35921" dir="2700000" algn="ctr" rotWithShape="0">
              <a:srgbClr val="001D3A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err="1">
                <a:latin typeface="Comic Sans MS" pitchFamily="66" charset="0"/>
              </a:rPr>
              <a:t>дотримання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встановленої</a:t>
            </a:r>
            <a:r>
              <a:rPr lang="ru-RU" sz="2400" dirty="0">
                <a:latin typeface="Comic Sans MS" pitchFamily="66" charset="0"/>
              </a:rPr>
              <a:t> законом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err="1">
                <a:latin typeface="Comic Sans MS" pitchFamily="66" charset="0"/>
              </a:rPr>
              <a:t>форми</a:t>
            </a:r>
            <a:r>
              <a:rPr lang="ru-RU" sz="2400" dirty="0">
                <a:latin typeface="Comic Sans MS" pitchFamily="66" charset="0"/>
              </a:rPr>
              <a:t> договору</a:t>
            </a:r>
            <a:endParaRPr lang="ru-RU" sz="2400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gray">
          <a:xfrm>
            <a:off x="2357438" y="5500688"/>
            <a:ext cx="6357937" cy="593725"/>
          </a:xfrm>
          <a:prstGeom prst="roundRect">
            <a:avLst>
              <a:gd name="adj" fmla="val 16667"/>
            </a:avLst>
          </a:prstGeom>
          <a:solidFill>
            <a:schemeClr val="accent2">
              <a:lumMod val="75000"/>
            </a:schemeClr>
          </a:solidFill>
          <a:ln w="28575" algn="ctr">
            <a:solidFill>
              <a:srgbClr val="FCFCFC"/>
            </a:solidFill>
            <a:round/>
            <a:headEnd/>
            <a:tailEnd/>
          </a:ln>
          <a:effectLst>
            <a:outerShdw dist="35921" dir="2700000" algn="ctr" rotWithShape="0">
              <a:srgbClr val="001D3A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Comic Sans MS" pitchFamily="66" charset="0"/>
              </a:rPr>
              <a:t>право- та </a:t>
            </a:r>
            <a:r>
              <a:rPr lang="ru-RU" sz="2400" dirty="0" err="1">
                <a:latin typeface="Comic Sans MS" pitchFamily="66" charset="0"/>
              </a:rPr>
              <a:t>дієздатності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сторін</a:t>
            </a:r>
            <a:endParaRPr lang="ru-RU" sz="2400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142844" y="2857496"/>
            <a:ext cx="785818" cy="214314"/>
          </a:xfrm>
          <a:prstGeom prst="rightArrow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142844" y="3714752"/>
            <a:ext cx="1214446" cy="214314"/>
          </a:xfrm>
          <a:prstGeom prst="rightArrow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142844" y="4714884"/>
            <a:ext cx="1714512" cy="285752"/>
          </a:xfrm>
          <a:prstGeom prst="rightArrow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142844" y="5715016"/>
            <a:ext cx="2214578" cy="285752"/>
          </a:xfrm>
          <a:prstGeom prst="rightArrow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7428" name="Picture 20" descr="C:\Documents and Settings\Mind\Рабочий стол\договор\contract.bmp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58125" y="2428875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642910" y="214290"/>
            <a:ext cx="8001056" cy="1000132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dirty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Поняття договору</a:t>
            </a:r>
            <a:endParaRPr lang="ru-RU" sz="4400" b="1" dirty="0">
              <a:ln w="12700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714875" y="1500188"/>
            <a:ext cx="4286250" cy="250031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>
              <a:defRPr/>
            </a:pP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Головним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елементом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кожного договору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є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воля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сторін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спрямована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на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досягнення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певної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мети, яка не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суперечить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законові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.</a:t>
            </a:r>
          </a:p>
          <a:p>
            <a:pPr algn="ctr">
              <a:defRPr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2875" y="3786188"/>
            <a:ext cx="4214813" cy="250031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>
              <a:defRPr/>
            </a:pP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Змістом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будь-якого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договору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є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права та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обов'язки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сторін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установлені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ним.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Зміст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будь-якого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договору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характеризується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його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умовами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  <a:r>
              <a:rPr lang="ru-RU" sz="2400" dirty="0"/>
              <a:t> </a:t>
            </a:r>
          </a:p>
          <a:p>
            <a:pPr algn="ctr">
              <a:defRPr/>
            </a:pPr>
            <a:endParaRPr lang="ru-RU" dirty="0"/>
          </a:p>
        </p:txBody>
      </p:sp>
      <p:pic>
        <p:nvPicPr>
          <p:cNvPr id="18437" name="Picture 5" descr="C:\Documents and Settings\Mind\Рабочий стол\договор\гн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6314" y="4143381"/>
            <a:ext cx="4071966" cy="2214578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angle"/>
          </a:sp3d>
        </p:spPr>
      </p:pic>
      <p:pic>
        <p:nvPicPr>
          <p:cNvPr id="18438" name="Picture 6" descr="C:\Documents and Settings\Mind\Рабочий стол\договор\pic730_bi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500174"/>
            <a:ext cx="3929090" cy="214314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642910" y="214290"/>
            <a:ext cx="8001056" cy="1000132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dirty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Умови договору</a:t>
            </a:r>
            <a:endParaRPr lang="ru-RU" sz="4400" b="1" dirty="0">
              <a:ln w="12700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4313" y="1428750"/>
            <a:ext cx="3357562" cy="257175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>
              <a:defRPr/>
            </a:pPr>
            <a:r>
              <a:rPr lang="ru-RU" sz="2400" b="1" dirty="0" err="1">
                <a:solidFill>
                  <a:schemeClr val="tx1"/>
                </a:solidFill>
                <a:latin typeface="Comic Sans MS" pitchFamily="66" charset="0"/>
              </a:rPr>
              <a:t>Істотними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є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умови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договору,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що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визнані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такими за законом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або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необхідні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для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договорів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даного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виду.</a:t>
            </a:r>
          </a:p>
          <a:p>
            <a:pPr algn="ctr">
              <a:defRPr/>
            </a:pPr>
            <a:endParaRPr lang="ru-RU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71750" y="4071938"/>
            <a:ext cx="3786188" cy="264318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До </a:t>
            </a:r>
            <a:r>
              <a:rPr lang="ru-RU" sz="2400" b="1" dirty="0" err="1">
                <a:solidFill>
                  <a:schemeClr val="tx1"/>
                </a:solidFill>
                <a:latin typeface="Comic Sans MS" pitchFamily="66" charset="0"/>
              </a:rPr>
              <a:t>звичайних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умов належать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тi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якi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вироблені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практикою для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договорів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певного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виду та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оприлюднені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в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установленому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порядку.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286375" y="1428750"/>
            <a:ext cx="3643313" cy="257175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err="1">
                <a:solidFill>
                  <a:schemeClr val="tx1"/>
                </a:solidFill>
                <a:latin typeface="Comic Sans MS" pitchFamily="66" charset="0"/>
              </a:rPr>
              <a:t>Випадкові</a:t>
            </a:r>
            <a:r>
              <a:rPr lang="ru-RU" sz="2400" b="1" dirty="0">
                <a:solidFill>
                  <a:schemeClr val="tx1"/>
                </a:solidFill>
                <a:latin typeface="Comic Sans MS" pitchFamily="66" charset="0"/>
              </a:rPr>
              <a:t> -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умови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договору,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якi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звичайно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в договорах не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передбачаються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але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можуть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бути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встановленi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угодою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сторiн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.</a:t>
            </a:r>
          </a:p>
        </p:txBody>
      </p:sp>
      <p:cxnSp>
        <p:nvCxnSpPr>
          <p:cNvPr id="7" name="Прямая со стрелкой 6"/>
          <p:cNvCxnSpPr>
            <a:stCxn id="2" idx="2"/>
            <a:endCxn id="3" idx="0"/>
          </p:cNvCxnSpPr>
          <p:nvPr/>
        </p:nvCxnSpPr>
        <p:spPr>
          <a:xfrm rot="16200000" flipH="1" flipV="1">
            <a:off x="3098006" y="-116681"/>
            <a:ext cx="339725" cy="275113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2" idx="2"/>
            <a:endCxn id="5" idx="0"/>
          </p:cNvCxnSpPr>
          <p:nvPr/>
        </p:nvCxnSpPr>
        <p:spPr>
          <a:xfrm rot="16200000" flipH="1">
            <a:off x="5706269" y="26194"/>
            <a:ext cx="339725" cy="2465387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2" idx="2"/>
            <a:endCxn id="4" idx="0"/>
          </p:cNvCxnSpPr>
          <p:nvPr/>
        </p:nvCxnSpPr>
        <p:spPr>
          <a:xfrm rot="16200000" flipH="1" flipV="1">
            <a:off x="3062287" y="2490788"/>
            <a:ext cx="2982913" cy="1793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465" name="Picture 9" descr="C:\Documents and Settings\Mind\Рабочий стол\договор\image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72264" y="4214818"/>
            <a:ext cx="2366753" cy="228601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466" name="Picture 10" descr="C:\Documents and Settings\Mind\Рабочий стол\договор\prod_05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44" y="4214818"/>
            <a:ext cx="2428892" cy="228601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642910" y="214290"/>
            <a:ext cx="8001056" cy="1000132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dirty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Види договорів</a:t>
            </a:r>
            <a:endParaRPr lang="ru-RU" sz="4400" b="1" dirty="0">
              <a:ln w="12700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42938" y="1714500"/>
            <a:ext cx="7215187" cy="142875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Багатосторонні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–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це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договори, в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яких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бере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участь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понад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дві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особи.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143000" y="3357563"/>
            <a:ext cx="7358063" cy="142875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Односторонні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–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це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договори, в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яких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одна сторона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має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лише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права, а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інша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—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лише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обов’язки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43063" y="5000625"/>
            <a:ext cx="7358062" cy="142875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>
              <a:defRPr/>
            </a:pP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Двосторонні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або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взаємні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–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це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договори, в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яких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кожна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із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сторін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має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і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права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і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обов’язки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.</a:t>
            </a:r>
          </a:p>
          <a:p>
            <a:pPr algn="ctr">
              <a:defRPr/>
            </a:pPr>
            <a:endParaRPr lang="ru-RU" dirty="0"/>
          </a:p>
        </p:txBody>
      </p:sp>
      <p:sp>
        <p:nvSpPr>
          <p:cNvPr id="6" name="Стрелка вправо 5"/>
          <p:cNvSpPr/>
          <p:nvPr/>
        </p:nvSpPr>
        <p:spPr>
          <a:xfrm>
            <a:off x="142875" y="2286000"/>
            <a:ext cx="500063" cy="357188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142875" y="3857625"/>
            <a:ext cx="1000125" cy="428625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142875" y="5500688"/>
            <a:ext cx="1500188" cy="500062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642910" y="214290"/>
            <a:ext cx="8001056" cy="1000132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dirty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Види договорів</a:t>
            </a:r>
            <a:endParaRPr lang="ru-RU" sz="4400" b="1" dirty="0">
              <a:ln w="12700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2875" y="2071688"/>
            <a:ext cx="3143250" cy="3929062"/>
          </a:xfrm>
          <a:prstGeom prst="rect">
            <a:avLst/>
          </a:prstGeom>
          <a:solidFill>
            <a:srgbClr val="99FFCC"/>
          </a:solidFill>
          <a:ln w="19050">
            <a:solidFill>
              <a:srgbClr val="92D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err="1">
                <a:solidFill>
                  <a:schemeClr val="tx1"/>
                </a:solidFill>
                <a:latin typeface="Comic Sans MS" pitchFamily="66" charset="0"/>
              </a:rPr>
              <a:t>Реальнi</a:t>
            </a:r>
            <a:r>
              <a:rPr lang="ru-RU" sz="2400" b="1" dirty="0">
                <a:solidFill>
                  <a:schemeClr val="tx1"/>
                </a:solidFill>
                <a:latin typeface="Comic Sans MS" pitchFamily="66" charset="0"/>
              </a:rPr>
              <a:t> договори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вважаються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укладеними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тобто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набувають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юридичного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значення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лише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з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моменту фактичного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здійснення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певних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.</a:t>
            </a:r>
          </a:p>
          <a:p>
            <a:pPr algn="ctr">
              <a:defRPr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15000" y="2071688"/>
            <a:ext cx="3286125" cy="3929062"/>
          </a:xfrm>
          <a:prstGeom prst="rect">
            <a:avLst/>
          </a:prstGeom>
          <a:solidFill>
            <a:srgbClr val="99FFCC"/>
          </a:solidFill>
          <a:ln w="19050">
            <a:solidFill>
              <a:srgbClr val="92D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b="1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>
              <a:defRPr/>
            </a:pPr>
            <a:r>
              <a:rPr lang="ru-RU" sz="2400" b="1" dirty="0" err="1">
                <a:solidFill>
                  <a:schemeClr val="tx1"/>
                </a:solidFill>
                <a:latin typeface="Comic Sans MS" pitchFamily="66" charset="0"/>
              </a:rPr>
              <a:t>Консенсуальнi</a:t>
            </a:r>
            <a:r>
              <a:rPr lang="ru-RU" sz="2400" b="1" dirty="0">
                <a:solidFill>
                  <a:schemeClr val="tx1"/>
                </a:solidFill>
                <a:latin typeface="Comic Sans MS" pitchFamily="66" charset="0"/>
              </a:rPr>
              <a:t> договори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вважаються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укладеними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i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набувають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юридичного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значення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з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моменту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досягнення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угоди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з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omic Sans MS" pitchFamily="66" charset="0"/>
              </a:rPr>
              <a:t>основних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 умов договору.</a:t>
            </a:r>
          </a:p>
          <a:p>
            <a:pPr algn="ctr">
              <a:defRPr/>
            </a:pPr>
            <a:endParaRPr lang="ru-RU" dirty="0"/>
          </a:p>
        </p:txBody>
      </p:sp>
      <p:cxnSp>
        <p:nvCxnSpPr>
          <p:cNvPr id="6" name="Прямая со стрелкой 5"/>
          <p:cNvCxnSpPr>
            <a:stCxn id="2" idx="2"/>
            <a:endCxn id="3" idx="0"/>
          </p:cNvCxnSpPr>
          <p:nvPr/>
        </p:nvCxnSpPr>
        <p:spPr>
          <a:xfrm rot="16200000" flipH="1" flipV="1">
            <a:off x="2687637" y="115888"/>
            <a:ext cx="982663" cy="292893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stCxn id="2" idx="2"/>
            <a:endCxn id="4" idx="0"/>
          </p:cNvCxnSpPr>
          <p:nvPr/>
        </p:nvCxnSpPr>
        <p:spPr>
          <a:xfrm rot="16200000" flipH="1">
            <a:off x="5509419" y="223044"/>
            <a:ext cx="982663" cy="2714625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511" name="Picture 8" descr="C:\Documents and Settings\Mind\Рабочий стол\договор\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563" y="2071688"/>
            <a:ext cx="2286000" cy="364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Другая 1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B55475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124</TotalTime>
  <Words>738</Words>
  <Application>Microsoft Office PowerPoint</Application>
  <PresentationFormat>Экран (4:3)</PresentationFormat>
  <Paragraphs>95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9" baseType="lpstr">
      <vt:lpstr>Arial</vt:lpstr>
      <vt:lpstr>Georgia</vt:lpstr>
      <vt:lpstr>Wingdings 2</vt:lpstr>
      <vt:lpstr>Wingdings</vt:lpstr>
      <vt:lpstr>Calibri</vt:lpstr>
      <vt:lpstr>Comic Sans MS</vt:lpstr>
      <vt:lpstr>Cambria</vt:lpstr>
      <vt:lpstr>Times New Roman</vt:lpstr>
      <vt:lpstr>Официальная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Mind</dc:creator>
  <cp:lastModifiedBy>Kutkovoy</cp:lastModifiedBy>
  <cp:revision>16</cp:revision>
  <dcterms:created xsi:type="dcterms:W3CDTF">2010-06-14T11:24:57Z</dcterms:created>
  <dcterms:modified xsi:type="dcterms:W3CDTF">2012-06-04T08:13:47Z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337500</vt:lpwstr>
  </property>
  <property fmtid="{D5CDD505-2E9C-101B-9397-08002B2CF9AE}" name="NXPowerLiteSettings" pid="3">
    <vt:lpwstr>F5200358026400</vt:lpwstr>
  </property>
  <property fmtid="{D5CDD505-2E9C-101B-9397-08002B2CF9AE}" name="NXPowerLiteVersion" pid="4">
    <vt:lpwstr>D5.0.6</vt:lpwstr>
  </property>
</Properties>
</file>