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767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0" y="6689725"/>
            <a:ext cx="2133600" cy="168275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689725"/>
            <a:ext cx="2895600" cy="168275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689725"/>
            <a:ext cx="2133600" cy="168275"/>
          </a:xfrm>
        </p:spPr>
        <p:txBody>
          <a:bodyPr/>
          <a:lstStyle>
            <a:lvl1pPr>
              <a:defRPr sz="900"/>
            </a:lvl1pPr>
          </a:lstStyle>
          <a:p>
            <a:fld id="{B0EA35BC-4FFE-4E60-84C8-C3AA1E220F34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9144000" cy="457200"/>
          </a:xfrm>
        </p:spPr>
        <p:txBody>
          <a:bodyPr/>
          <a:lstStyle>
            <a:lvl1pPr algn="ctr">
              <a:defRPr sz="5400"/>
            </a:lvl1pPr>
          </a:lstStyle>
          <a:p>
            <a:pPr lvl="0"/>
            <a:r>
              <a:rPr lang="uk-UA" noProof="0" smtClean="0"/>
              <a:t>Зразок заголовка</a:t>
            </a:r>
            <a:endParaRPr lang="en-US" noProof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09600"/>
            <a:ext cx="9144000" cy="228600"/>
          </a:xfrm>
        </p:spPr>
        <p:txBody>
          <a:bodyPr/>
          <a:lstStyle>
            <a:lvl1pPr marL="0" indent="0" algn="ctr">
              <a:buSzPct val="250000"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uk-UA" noProof="0" smtClean="0"/>
              <a:t>Зразок підзаголовка</a:t>
            </a:r>
            <a:endParaRPr lang="en-US" noProof="0" smtClean="0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BDF4F-CCAE-4319-BB8E-529016B233B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96909"/>
      </p:ext>
    </p:extLst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228600"/>
            <a:ext cx="2000250" cy="586740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848350" cy="586740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B993F-D1A2-4148-AE48-F9FBA050C3C4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427625"/>
      </p:ext>
    </p:extLst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01000" cy="6096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half" idx="1"/>
          </p:nvPr>
        </p:nvSpPr>
        <p:spPr>
          <a:xfrm>
            <a:off x="533400" y="914400"/>
            <a:ext cx="3581400" cy="5181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267200" y="914400"/>
            <a:ext cx="3581400" cy="5181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21336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657975"/>
            <a:ext cx="2895600" cy="2000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6657975"/>
            <a:ext cx="2133600" cy="200025"/>
          </a:xfrm>
        </p:spPr>
        <p:txBody>
          <a:bodyPr/>
          <a:lstStyle>
            <a:lvl1pPr>
              <a:defRPr/>
            </a:lvl1pPr>
          </a:lstStyle>
          <a:p>
            <a:fld id="{28C7D29F-1730-42D0-9FEE-C73A28B4882A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30821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7303AA-5791-42D1-AC8D-D63AD9ADC960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80984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3056D-8D87-47B1-A5C7-2EBE589B68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03776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533400" y="914400"/>
            <a:ext cx="35814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267200" y="914400"/>
            <a:ext cx="35814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0D221-E090-49E5-9CD0-304B8C8FE2B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53173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D0ADA-8AD8-4B35-BE43-470C12CE3C08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86499"/>
      </p:ext>
    </p:extLst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937E9-CD64-474A-BBA8-0FF61513FF53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95932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D61AB-A2D7-4F76-A0ED-A2CFFAE8A3EE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79067"/>
      </p:ext>
    </p:extLst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54ADA-2267-4E06-9192-28F1F643B0B0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77365"/>
      </p:ext>
    </p:extLst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41163-D4C8-4164-8771-C30669FD0576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68711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1" name="Picture 37" descr="paper_stack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113" y="762000"/>
            <a:ext cx="3011487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8001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914400"/>
            <a:ext cx="73152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2133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57975"/>
            <a:ext cx="28956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57975"/>
            <a:ext cx="21336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28C7D29F-1730-42D0-9FEE-C73A28B4882A}" type="slidenum">
              <a:rPr lang="en-US" smtClean="0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</p:sldLayoutIdLst>
  <p:transition spd="med"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300000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300000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300000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300000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300000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300000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300000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300000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300000"/>
        <a:defRPr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ritorika.dp.ua/sites/default/files/0412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8641" y="0"/>
            <a:ext cx="1146822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5229200"/>
            <a:ext cx="8604448" cy="990600"/>
          </a:xfrm>
        </p:spPr>
        <p:txBody>
          <a:bodyPr/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Courier New" pitchFamily="49" charset="0"/>
              </a:rPr>
              <a:t>Поняття та еволюція етичної та соціальної відповідальності підприємства</a:t>
            </a:r>
            <a:endParaRPr lang="uk-U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Courier New" pitchFamily="49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283968" y="-15074"/>
            <a:ext cx="4536504" cy="1163960"/>
          </a:xfrm>
        </p:spPr>
        <p:txBody>
          <a:bodyPr/>
          <a:lstStyle/>
          <a:p>
            <a:r>
              <a:rPr lang="uk-UA" sz="2000" b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Виконали: Чехова М.О,  </a:t>
            </a:r>
            <a:r>
              <a:rPr lang="uk-UA" sz="2000" b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ЯнковаТ.С</a:t>
            </a:r>
            <a:endParaRPr lang="uk-UA" sz="2000" b="1" dirty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35603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01000" cy="1040160"/>
          </a:xfrm>
        </p:spPr>
        <p:txBody>
          <a:bodyPr/>
          <a:lstStyle/>
          <a:p>
            <a:r>
              <a:rPr lang="ru-RU" sz="2800" dirty="0" err="1" smtClean="0">
                <a:latin typeface="Cambria" pitchFamily="18" charset="0"/>
              </a:rPr>
              <a:t>Етикет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підприємця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включає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такі</a:t>
            </a:r>
            <a:r>
              <a:rPr lang="ru-RU" sz="2800" dirty="0" smtClean="0">
                <a:latin typeface="Cambria" pitchFamily="18" charset="0"/>
              </a:rPr>
              <a:t> </a:t>
            </a:r>
            <a:r>
              <a:rPr lang="ru-RU" sz="2800" dirty="0" err="1" smtClean="0">
                <a:latin typeface="Cambria" pitchFamily="18" charset="0"/>
              </a:rPr>
              <a:t>складові</a:t>
            </a:r>
            <a:r>
              <a:rPr lang="ru-RU" sz="2800" dirty="0" smtClean="0">
                <a:latin typeface="Cambria" pitchFamily="18" charset="0"/>
              </a:rPr>
              <a:t>:</a:t>
            </a:r>
            <a:br>
              <a:rPr lang="ru-RU" sz="2800" dirty="0" smtClean="0">
                <a:latin typeface="Cambria" pitchFamily="18" charset="0"/>
              </a:rPr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908720"/>
            <a:ext cx="7315200" cy="5181600"/>
          </a:xfrm>
        </p:spPr>
        <p:txBody>
          <a:bodyPr/>
          <a:lstStyle/>
          <a:p>
            <a:pPr marL="0" indent="0"/>
            <a:r>
              <a:rPr lang="ru-RU" sz="2500" b="1" dirty="0" smtClean="0">
                <a:solidFill>
                  <a:schemeClr val="tx1"/>
                </a:solidFill>
                <a:latin typeface="Cambria" pitchFamily="18" charset="0"/>
              </a:rPr>
              <a:t>•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норми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 та правила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коректної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поведінки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 у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відносинах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зі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Cambria" pitchFamily="18" charset="0"/>
              </a:rPr>
              <a:t>своїми</a:t>
            </a:r>
            <a:r>
              <a:rPr lang="ru-RU" sz="2500" dirty="0" smtClean="0">
                <a:latin typeface="Cambria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Cambria" pitchFamily="18" charset="0"/>
              </a:rPr>
              <a:t>колегами</a:t>
            </a:r>
            <a:r>
              <a:rPr lang="ru-RU" sz="25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та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підлеглими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керівниками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інших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підприємств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;</a:t>
            </a:r>
          </a:p>
          <a:p>
            <a:pPr marL="0" indent="0"/>
            <a:r>
              <a:rPr lang="ru-RU" sz="2500" b="1" dirty="0">
                <a:solidFill>
                  <a:schemeClr val="tx1"/>
                </a:solidFill>
                <a:latin typeface="Cambria" pitchFamily="18" charset="0"/>
              </a:rPr>
              <a:t>• 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правила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взаємного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привітання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представлення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знайомства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;</a:t>
            </a:r>
          </a:p>
          <a:p>
            <a:pPr marL="0" indent="0"/>
            <a:r>
              <a:rPr lang="ru-RU" sz="2500" b="1" dirty="0" smtClean="0">
                <a:solidFill>
                  <a:schemeClr val="tx1"/>
                </a:solidFill>
                <a:latin typeface="Cambria" pitchFamily="18" charset="0"/>
              </a:rPr>
              <a:t>•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вимоги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 до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зовнішнього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вигляду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, манер,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одягу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службового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500" dirty="0" smtClean="0">
                <a:solidFill>
                  <a:schemeClr val="tx1"/>
                </a:solidFill>
                <a:latin typeface="Cambria" pitchFamily="18" charset="0"/>
              </a:rPr>
              <a:t>прим</a:t>
            </a:r>
            <a:r>
              <a:rPr lang="uk-UA" sz="2500" dirty="0" err="1" smtClean="0">
                <a:solidFill>
                  <a:schemeClr val="tx1"/>
                </a:solidFill>
                <a:latin typeface="Cambria" pitchFamily="18" charset="0"/>
              </a:rPr>
              <a:t>іщення</a:t>
            </a:r>
            <a:r>
              <a:rPr lang="uk-UA" sz="2500" dirty="0" smtClean="0">
                <a:solidFill>
                  <a:schemeClr val="tx1"/>
                </a:solidFill>
                <a:latin typeface="Cambria" pitchFamily="18" charset="0"/>
              </a:rPr>
              <a:t>;</a:t>
            </a:r>
          </a:p>
          <a:p>
            <a:pPr marL="0" indent="0"/>
            <a:r>
              <a:rPr lang="uk-UA" sz="2500" b="1" dirty="0" smtClean="0">
                <a:solidFill>
                  <a:schemeClr val="tx1"/>
                </a:solidFill>
                <a:latin typeface="Cambria" pitchFamily="18" charset="0"/>
              </a:rPr>
              <a:t>• </a:t>
            </a:r>
            <a:r>
              <a:rPr lang="uk-UA" sz="2500" dirty="0">
                <a:solidFill>
                  <a:schemeClr val="tx1"/>
                </a:solidFill>
                <a:latin typeface="Cambria" pitchFamily="18" charset="0"/>
              </a:rPr>
              <a:t>культуру службового листування;</a:t>
            </a:r>
          </a:p>
          <a:p>
            <a:pPr marL="0" indent="0"/>
            <a:r>
              <a:rPr lang="ru-RU" sz="2500" b="1" dirty="0">
                <a:solidFill>
                  <a:schemeClr val="tx1"/>
                </a:solidFill>
                <a:latin typeface="Cambria" pitchFamily="18" charset="0"/>
              </a:rPr>
              <a:t>•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знання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міжнародного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 протоколу та </a:t>
            </a:r>
            <a:r>
              <a:rPr lang="ru-RU" sz="2500" dirty="0" err="1">
                <a:solidFill>
                  <a:schemeClr val="tx1"/>
                </a:solidFill>
                <a:latin typeface="Cambria" pitchFamily="18" charset="0"/>
              </a:rPr>
              <a:t>національних</a:t>
            </a:r>
            <a:r>
              <a:rPr lang="ru-RU" sz="2500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Cambria" pitchFamily="18" charset="0"/>
              </a:rPr>
              <a:t>особливостей</a:t>
            </a:r>
            <a:r>
              <a:rPr lang="ru-RU" sz="2500" dirty="0" smtClean="0">
                <a:latin typeface="Cambria" pitchFamily="18" charset="0"/>
              </a:rPr>
              <a:t> </a:t>
            </a:r>
            <a:r>
              <a:rPr lang="uk-UA" sz="2500" dirty="0" smtClean="0">
                <a:solidFill>
                  <a:schemeClr val="tx1"/>
                </a:solidFill>
                <a:latin typeface="Cambria" pitchFamily="18" charset="0"/>
              </a:rPr>
              <a:t>під </a:t>
            </a:r>
            <a:r>
              <a:rPr lang="uk-UA" sz="2500" dirty="0">
                <a:solidFill>
                  <a:schemeClr val="tx1"/>
                </a:solidFill>
                <a:latin typeface="Cambria" pitchFamily="18" charset="0"/>
              </a:rPr>
              <a:t>час ділових контактів.</a:t>
            </a:r>
            <a:endParaRPr lang="uk-UA" sz="25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25981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33400" y="914400"/>
            <a:ext cx="6414864" cy="4170784"/>
          </a:xfrm>
        </p:spPr>
        <p:txBody>
          <a:bodyPr/>
          <a:lstStyle/>
          <a:p>
            <a:pPr algn="ctr"/>
            <a:r>
              <a:rPr lang="uk-UA" dirty="0">
                <a:solidFill>
                  <a:schemeClr val="tx1"/>
                </a:solidFill>
                <a:latin typeface="Cambria" pitchFamily="18" charset="0"/>
              </a:rPr>
              <a:t>Важливе значення має </a:t>
            </a:r>
            <a:r>
              <a:rPr lang="uk-UA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Cambria" pitchFamily="18" charset="0"/>
              </a:rPr>
              <a:t>етика ділового співробітництва, виявом якої є дотримання правил і норм партнерства, конкурентної боротьби, турбота про ділову репутацію фірми та людей, причетних до неї. Не менш значущими для підприємців, менеджерів є відповідальність перед суспільством, соціальна етика. </a:t>
            </a:r>
            <a:endParaRPr lang="uk-UA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81050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40" name="Picture 4" descr="http://yak-prosto.com/images/1/1/yak-prodovzhiti-diyu-nakaz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4435" y="6780"/>
            <a:ext cx="1035951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>
          <a:xfrm>
            <a:off x="1187624" y="4149080"/>
            <a:ext cx="7422976" cy="786408"/>
          </a:xfrm>
        </p:spPr>
        <p:txBody>
          <a:bodyPr/>
          <a:lstStyle/>
          <a:p>
            <a:r>
              <a:rPr lang="uk-UA" sz="6600" dirty="0" smtClean="0"/>
              <a:t>Дякуємо за увагу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41688878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yak-prosto.com/images/6/9/yak-ovoloditi-mistectvom-dilovogo-spilkuvanny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9849"/>
            <a:ext cx="9126350" cy="607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0"/>
            <a:ext cx="5781328" cy="671512"/>
          </a:xfrm>
        </p:spPr>
        <p:txBody>
          <a:bodyPr/>
          <a:lstStyle/>
          <a:p>
            <a:pPr algn="l"/>
            <a:r>
              <a:rPr lang="ru-RU" sz="5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Ділова</a:t>
            </a:r>
            <a:r>
              <a:rPr lang="ru-RU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5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етика</a:t>
            </a:r>
            <a:r>
              <a:rPr lang="ru-RU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–</a:t>
            </a:r>
            <a:endParaRPr lang="uk-UA" sz="5400" i="1" dirty="0">
              <a:latin typeface="Cambria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63688" y="1268760"/>
            <a:ext cx="5328592" cy="3816424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 err="1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це</a:t>
            </a:r>
            <a:r>
              <a:rPr lang="ru-RU" sz="3200" b="1" dirty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галузь</a:t>
            </a:r>
            <a:r>
              <a:rPr lang="ru-RU" sz="32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професійних</a:t>
            </a:r>
            <a:r>
              <a:rPr lang="ru-RU" sz="32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знань</a:t>
            </a:r>
            <a:r>
              <a:rPr lang="ru-RU" sz="32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наука, яка </a:t>
            </a:r>
            <a:r>
              <a:rPr lang="ru-RU" sz="3200" b="1" dirty="0" err="1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розглядає</a:t>
            </a:r>
            <a:r>
              <a:rPr lang="ru-RU" sz="3200" b="1" dirty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та </a:t>
            </a:r>
            <a:r>
              <a:rPr lang="ru-RU" sz="3200" b="1" dirty="0" err="1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оцінює</a:t>
            </a:r>
            <a:r>
              <a:rPr lang="ru-RU" sz="32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людські</a:t>
            </a:r>
            <a:r>
              <a:rPr lang="ru-RU" sz="32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відносини</a:t>
            </a:r>
            <a:r>
              <a:rPr lang="ru-RU" sz="32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а </a:t>
            </a:r>
            <a:r>
              <a:rPr lang="ru-RU" sz="3200" b="1" dirty="0" err="1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також</a:t>
            </a:r>
            <a:r>
              <a:rPr lang="ru-RU" sz="32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поведінку</a:t>
            </a:r>
            <a:r>
              <a:rPr lang="ru-RU" sz="32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людей з точки </a:t>
            </a:r>
            <a:r>
              <a:rPr lang="ru-RU" sz="3200" b="1" dirty="0" err="1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зору</a:t>
            </a:r>
            <a:r>
              <a:rPr lang="ru-RU" sz="32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3200" b="1" dirty="0" err="1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їх</a:t>
            </a:r>
            <a:r>
              <a:rPr lang="ru-RU" sz="3200" b="1" dirty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uk-UA" sz="3200" b="1" dirty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відповідності загальноприйнятим </a:t>
            </a:r>
            <a:r>
              <a:rPr lang="uk-UA" sz="32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нормам</a:t>
            </a:r>
            <a:r>
              <a:rPr lang="uk-UA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521432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Файл:Etica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586" y="692696"/>
            <a:ext cx="3707904" cy="55742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836712"/>
            <a:ext cx="5184576" cy="3456384"/>
          </a:xfrm>
        </p:spPr>
        <p:txBody>
          <a:bodyPr/>
          <a:lstStyle/>
          <a:p>
            <a:pPr marL="0" indent="0">
              <a:buNone/>
            </a:pPr>
            <a:r>
              <a:rPr lang="ru-RU" sz="3200" b="1" i="1" dirty="0" err="1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Етика</a:t>
            </a:r>
            <a:r>
              <a:rPr lang="ru-RU" sz="3200" b="1" i="1" dirty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3200" b="1" i="1" dirty="0" err="1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всебічно</a:t>
            </a:r>
            <a:r>
              <a:rPr lang="ru-RU" sz="3200" b="1" i="1" dirty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3200" b="1" i="1" dirty="0" err="1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розглядає</a:t>
            </a:r>
            <a:r>
              <a:rPr lang="ru-RU" sz="3200" b="1" i="1" dirty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 благо </a:t>
            </a:r>
            <a:r>
              <a:rPr lang="ru-RU" sz="3200" b="1" i="1" dirty="0" err="1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індивіда</a:t>
            </a:r>
            <a:r>
              <a:rPr lang="ru-RU" sz="3200" b="1" i="1" dirty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 і благо </a:t>
            </a:r>
            <a:r>
              <a:rPr lang="ru-RU" sz="3200" b="1" i="1" dirty="0" err="1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суспільства</a:t>
            </a:r>
            <a:r>
              <a:rPr lang="ru-RU" sz="3200" b="1" i="1" dirty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, </a:t>
            </a:r>
            <a:r>
              <a:rPr lang="ru-RU" sz="3200" b="1" i="1" dirty="0" err="1" smtClean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піддає</a:t>
            </a:r>
            <a:r>
              <a:rPr lang="ru-RU" sz="3200" b="1" i="1" dirty="0" smtClean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 критичному </a:t>
            </a:r>
            <a:r>
              <a:rPr lang="ru-RU" sz="3200" b="1" i="1" dirty="0" err="1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розгляду</a:t>
            </a:r>
            <a:r>
              <a:rPr lang="ru-RU" sz="3200" b="1" i="1" dirty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3200" b="1" i="1" dirty="0" err="1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вчинки</a:t>
            </a:r>
            <a:r>
              <a:rPr lang="ru-RU" sz="3200" b="1" i="1" dirty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, </a:t>
            </a:r>
            <a:r>
              <a:rPr lang="ru-RU" sz="3200" b="1" i="1" dirty="0" err="1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дає</a:t>
            </a:r>
            <a:r>
              <a:rPr lang="ru-RU" sz="3200" b="1" i="1" dirty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 приклад для </a:t>
            </a:r>
            <a:r>
              <a:rPr lang="ru-RU" sz="3200" b="1" i="1" dirty="0" err="1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удосконалення</a:t>
            </a:r>
            <a:r>
              <a:rPr lang="ru-RU" sz="3200" b="1" i="1" dirty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3200" b="1" i="1" dirty="0" smtClean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правил </a:t>
            </a:r>
            <a:r>
              <a:rPr lang="ru-RU" sz="3200" b="1" i="1" dirty="0" err="1" smtClean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життєвої</a:t>
            </a:r>
            <a:r>
              <a:rPr lang="ru-RU" sz="3200" b="1" i="1" dirty="0" smtClean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3200" b="1" i="1" dirty="0" err="1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поведінки</a:t>
            </a:r>
            <a:r>
              <a:rPr lang="ru-RU" sz="3200" b="1" i="1" dirty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, </a:t>
            </a:r>
            <a:r>
              <a:rPr lang="ru-RU" sz="3200" b="1" i="1" dirty="0" err="1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керується</a:t>
            </a:r>
            <a:r>
              <a:rPr lang="ru-RU" sz="3200" b="1" i="1" dirty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3200" b="1" i="1" dirty="0" err="1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виключно</a:t>
            </a:r>
            <a:r>
              <a:rPr lang="ru-RU" sz="3200" b="1" i="1" dirty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3200" b="1" i="1" dirty="0" err="1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людським</a:t>
            </a:r>
            <a:r>
              <a:rPr lang="ru-RU" sz="3200" b="1" i="1" dirty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3200" b="1" i="1" dirty="0" err="1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розумом</a:t>
            </a:r>
            <a:r>
              <a:rPr lang="ru-RU" sz="3600" b="1" i="1" dirty="0">
                <a:solidFill>
                  <a:schemeClr val="accent5">
                    <a:lumMod val="10000"/>
                  </a:schemeClr>
                </a:solidFill>
                <a:latin typeface="Cambria" pitchFamily="18" charset="0"/>
              </a:rPr>
              <a:t>.</a:t>
            </a:r>
            <a:endParaRPr lang="uk-UA" sz="3600" b="1" i="1" dirty="0">
              <a:solidFill>
                <a:schemeClr val="accent5">
                  <a:lumMod val="1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61673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188640"/>
            <a:ext cx="8712968" cy="1296144"/>
          </a:xfrm>
        </p:spPr>
        <p:txBody>
          <a:bodyPr/>
          <a:lstStyle/>
          <a:p>
            <a:pPr algn="ctr"/>
            <a:r>
              <a:rPr lang="ru-RU" sz="4400" b="1" i="1" dirty="0">
                <a:solidFill>
                  <a:schemeClr val="tx1"/>
                </a:solidFill>
                <a:latin typeface="Cambria" pitchFamily="18" charset="0"/>
              </a:rPr>
              <a:t>До </a:t>
            </a:r>
            <a:r>
              <a:rPr lang="ru-RU" sz="4400" b="1" i="1" dirty="0" err="1">
                <a:solidFill>
                  <a:schemeClr val="tx1"/>
                </a:solidFill>
                <a:latin typeface="Cambria" pitchFamily="18" charset="0"/>
              </a:rPr>
              <a:t>основних</a:t>
            </a:r>
            <a:r>
              <a:rPr lang="ru-RU" sz="4400" b="1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4400" b="1" i="1" dirty="0" err="1">
                <a:solidFill>
                  <a:schemeClr val="tx1"/>
                </a:solidFill>
                <a:latin typeface="Cambria" pitchFamily="18" charset="0"/>
              </a:rPr>
              <a:t>принципів</a:t>
            </a:r>
            <a:r>
              <a:rPr lang="ru-RU" sz="4400" b="1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4400" b="1" i="1" dirty="0" err="1">
                <a:solidFill>
                  <a:schemeClr val="tx1"/>
                </a:solidFill>
                <a:latin typeface="Cambria" pitchFamily="18" charset="0"/>
              </a:rPr>
              <a:t>ділової</a:t>
            </a:r>
            <a:r>
              <a:rPr lang="ru-RU" sz="4400" b="1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4400" b="1" i="1" dirty="0" err="1">
                <a:solidFill>
                  <a:schemeClr val="tx1"/>
                </a:solidFill>
                <a:latin typeface="Cambria" pitchFamily="18" charset="0"/>
              </a:rPr>
              <a:t>етики</a:t>
            </a:r>
            <a:r>
              <a:rPr lang="ru-RU" sz="4400" b="1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4400" b="1" i="1" dirty="0" err="1">
                <a:solidFill>
                  <a:schemeClr val="tx1"/>
                </a:solidFill>
                <a:latin typeface="Cambria" pitchFamily="18" charset="0"/>
              </a:rPr>
              <a:t>можна</a:t>
            </a:r>
            <a:r>
              <a:rPr lang="ru-RU" sz="4400" b="1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4400" b="1" i="1" dirty="0" err="1">
                <a:solidFill>
                  <a:schemeClr val="tx1"/>
                </a:solidFill>
                <a:latin typeface="Cambria" pitchFamily="18" charset="0"/>
              </a:rPr>
              <a:t>віднести</a:t>
            </a:r>
            <a:r>
              <a:rPr lang="ru-RU" sz="4400" i="1" dirty="0">
                <a:solidFill>
                  <a:schemeClr val="tx1"/>
                </a:solidFill>
                <a:latin typeface="Cambria" pitchFamily="18" charset="0"/>
              </a:rPr>
              <a:t>:</a:t>
            </a:r>
            <a:endParaRPr lang="uk-UA" sz="4400" i="1" dirty="0">
              <a:latin typeface="Cambria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11560" y="1844824"/>
            <a:ext cx="7200800" cy="3471664"/>
          </a:xfrm>
        </p:spPr>
        <p:txBody>
          <a:bodyPr/>
          <a:lstStyle/>
          <a:p>
            <a:pPr marL="0" indent="0"/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Комплексність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уявлень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про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призначення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діяльності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підприємця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.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Етика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повинна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відображати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не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тільки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відношення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між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членами будь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якої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соціальної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системи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, але й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давати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уявлення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про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призначення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,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доцільність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даної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системи</a:t>
            </a:r>
            <a:endParaRPr lang="uk-UA" sz="2000" i="1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marL="0" indent="0"/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Історичність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.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Етика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не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підлягає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механічному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перенесенню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того,що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є добром та злом у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свідомості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людини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. Вона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розвивається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впродовж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часу, як і сама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людина</a:t>
            </a:r>
            <a:endParaRPr lang="ru-RU" sz="2000" i="1" dirty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marL="0" indent="0"/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Відсутність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силового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втручання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. 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Нелегко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нав’язати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людині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пакет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ідеальних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якостей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та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вимагати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безпомилкових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дій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.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Хоча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в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процесі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самовдосконалення</a:t>
            </a:r>
            <a:r>
              <a:rPr lang="ru-RU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  <a:r>
              <a:rPr lang="uk-UA" sz="2000" i="1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та </a:t>
            </a:r>
            <a:r>
              <a:rPr lang="uk-UA" sz="2000" i="1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самооці</a:t>
            </a:r>
            <a:r>
              <a:rPr lang="ru-RU" sz="2000" i="1" dirty="0" err="1">
                <a:solidFill>
                  <a:schemeClr val="tx1"/>
                </a:solidFill>
                <a:latin typeface="Cambria" pitchFamily="18" charset="0"/>
              </a:rPr>
              <a:t>нки</a:t>
            </a:r>
            <a:r>
              <a:rPr lang="ru-RU" sz="2000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Cambria" pitchFamily="18" charset="0"/>
              </a:rPr>
              <a:t>певні</a:t>
            </a:r>
            <a:r>
              <a:rPr lang="ru-RU" sz="2000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Cambria" pitchFamily="18" charset="0"/>
              </a:rPr>
              <a:t>зрушення</a:t>
            </a:r>
            <a:r>
              <a:rPr lang="ru-RU" sz="2000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Cambria" pitchFamily="18" charset="0"/>
              </a:rPr>
              <a:t>відповідності</a:t>
            </a:r>
            <a:r>
              <a:rPr lang="ru-RU" sz="2000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Cambria" pitchFamily="18" charset="0"/>
              </a:rPr>
              <a:t>етичним</a:t>
            </a:r>
            <a:r>
              <a:rPr lang="ru-RU" sz="2000" i="1" dirty="0" smtClean="0">
                <a:latin typeface="Cambria" pitchFamily="18" charset="0"/>
              </a:rPr>
              <a:t> </a:t>
            </a:r>
            <a:r>
              <a:rPr lang="uk-UA" sz="2000" i="1" dirty="0" smtClean="0">
                <a:solidFill>
                  <a:schemeClr val="tx1"/>
                </a:solidFill>
                <a:latin typeface="Cambria" pitchFamily="18" charset="0"/>
              </a:rPr>
              <a:t>нормам</a:t>
            </a:r>
            <a:r>
              <a:rPr lang="uk-UA" sz="2000" i="1" dirty="0">
                <a:solidFill>
                  <a:schemeClr val="tx1"/>
                </a:solidFill>
                <a:latin typeface="Cambria" pitchFamily="18" charset="0"/>
              </a:rPr>
              <a:t>, безумовно, будуть.</a:t>
            </a:r>
            <a:endParaRPr lang="uk-UA" sz="2000" i="1" dirty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04805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7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6984776" cy="2277058"/>
          </a:xfrm>
        </p:spPr>
        <p:txBody>
          <a:bodyPr/>
          <a:lstStyle/>
          <a:p>
            <a:pPr algn="ctr"/>
            <a:r>
              <a:rPr lang="ru-RU" sz="3200" b="1" u="sng" dirty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Н</a:t>
            </a:r>
            <a:r>
              <a:rPr lang="ru-RU" sz="3200" b="1" u="sng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а початку ХХ ст. </a:t>
            </a:r>
            <a:r>
              <a:rPr lang="ru-RU" sz="3200" b="1" u="sng" dirty="0" err="1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російськими</a:t>
            </a:r>
            <a:r>
              <a:rPr lang="ru-RU" sz="3200" b="1" u="sng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 </a:t>
            </a:r>
            <a:r>
              <a:rPr lang="ru-RU" sz="3200" b="1" u="sng" dirty="0" err="1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підприємцями</a:t>
            </a:r>
            <a:r>
              <a:rPr lang="ru-RU" sz="3200" b="1" u="sng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 </a:t>
            </a:r>
            <a:r>
              <a:rPr lang="ru-RU" sz="3200" b="1" u="sng" dirty="0" err="1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були</a:t>
            </a:r>
            <a:r>
              <a:rPr lang="ru-RU" sz="3200" b="1" u="sng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 </a:t>
            </a:r>
            <a:r>
              <a:rPr lang="ru-RU" sz="3200" b="1" u="sng" dirty="0" err="1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розглянуті</a:t>
            </a:r>
            <a:r>
              <a:rPr lang="ru-RU" sz="3200" b="1" u="sng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 </a:t>
            </a:r>
            <a:r>
              <a:rPr lang="ru-RU" sz="3200" b="1" u="sng" dirty="0" err="1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такі</a:t>
            </a:r>
            <a:r>
              <a:rPr lang="ru-RU" sz="3200" b="1" u="sng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 </a:t>
            </a:r>
            <a:r>
              <a:rPr lang="ru-RU" sz="3200" b="1" u="sng" dirty="0" err="1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моральні</a:t>
            </a:r>
            <a:r>
              <a:rPr lang="ru-RU" sz="3200" b="1" u="sng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 </a:t>
            </a:r>
            <a:r>
              <a:rPr lang="ru-RU" sz="3200" b="1" u="sng" dirty="0" err="1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принципи</a:t>
            </a:r>
            <a:r>
              <a:rPr lang="ru-RU" sz="3200" b="1" u="sng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 </a:t>
            </a:r>
            <a:r>
              <a:rPr lang="ru-RU" sz="3200" b="1" u="sng" dirty="0" err="1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ведення</a:t>
            </a:r>
            <a:r>
              <a:rPr lang="ru-RU" sz="3200" b="1" u="sng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 </a:t>
            </a:r>
            <a:r>
              <a:rPr lang="ru-RU" sz="3200" b="1" u="sng" dirty="0" err="1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бізнесу</a:t>
            </a:r>
            <a:r>
              <a:rPr lang="ru-RU" sz="3200" b="1" u="sng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:</a:t>
            </a:r>
            <a:br>
              <a:rPr lang="ru-RU" sz="3200" b="1" u="sng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</a:br>
            <a:r>
              <a:rPr lang="ru-RU" sz="3200" b="1" u="sng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/>
            </a:r>
            <a:br>
              <a:rPr lang="ru-RU" sz="3200" b="1" u="sng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</a:br>
            <a:endParaRPr lang="uk-UA" sz="6000" b="1" u="sng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755576" y="2276872"/>
            <a:ext cx="7315200" cy="4248472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Cambria" pitchFamily="18" charset="0"/>
              </a:rPr>
              <a:t>1.Поважай </a:t>
            </a:r>
            <a:r>
              <a:rPr lang="ru-RU" b="1" dirty="0" err="1">
                <a:solidFill>
                  <a:schemeClr val="tx1"/>
                </a:solidFill>
                <a:latin typeface="Cambria" pitchFamily="18" charset="0"/>
              </a:rPr>
              <a:t>владу</a:t>
            </a: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. </a:t>
            </a:r>
            <a:endParaRPr lang="ru-RU" b="1" dirty="0" smtClean="0">
              <a:solidFill>
                <a:schemeClr val="tx1"/>
              </a:solidFill>
              <a:latin typeface="Cambria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Cambria" pitchFamily="18" charset="0"/>
              </a:rPr>
              <a:t>2.Будь </a:t>
            </a:r>
            <a:r>
              <a:rPr lang="ru-RU" b="1" dirty="0" err="1">
                <a:solidFill>
                  <a:schemeClr val="tx1"/>
                </a:solidFill>
                <a:latin typeface="Cambria" pitchFamily="18" charset="0"/>
              </a:rPr>
              <a:t>чесним</a:t>
            </a: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 та </a:t>
            </a:r>
            <a:r>
              <a:rPr lang="ru-RU" b="1" dirty="0" err="1">
                <a:solidFill>
                  <a:schemeClr val="tx1"/>
                </a:solidFill>
                <a:latin typeface="Cambria" pitchFamily="18" charset="0"/>
              </a:rPr>
              <a:t>правдивим</a:t>
            </a: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. </a:t>
            </a:r>
            <a:endParaRPr lang="ru-RU" b="1" dirty="0" smtClean="0">
              <a:solidFill>
                <a:schemeClr val="tx1"/>
              </a:solidFill>
              <a:latin typeface="Cambria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Cambria" pitchFamily="18" charset="0"/>
              </a:rPr>
              <a:t>3.Поважай </a:t>
            </a: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право </a:t>
            </a:r>
            <a:r>
              <a:rPr lang="ru-RU" b="1" dirty="0" err="1">
                <a:solidFill>
                  <a:schemeClr val="tx1"/>
                </a:solidFill>
                <a:latin typeface="Cambria" pitchFamily="18" charset="0"/>
              </a:rPr>
              <a:t>приватної</a:t>
            </a: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Cambria" pitchFamily="18" charset="0"/>
              </a:rPr>
              <a:t>власності</a:t>
            </a:r>
            <a:r>
              <a:rPr lang="ru-RU" b="1" dirty="0" smtClean="0">
                <a:solidFill>
                  <a:schemeClr val="tx1"/>
                </a:solidFill>
                <a:latin typeface="Cambria" pitchFamily="18" charset="0"/>
              </a:rPr>
              <a:t>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Cambria" pitchFamily="18" charset="0"/>
              </a:rPr>
              <a:t>4.Люби </a:t>
            </a: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та </a:t>
            </a:r>
            <a:r>
              <a:rPr lang="ru-RU" b="1" dirty="0" err="1">
                <a:solidFill>
                  <a:schemeClr val="tx1"/>
                </a:solidFill>
                <a:latin typeface="Cambria" pitchFamily="18" charset="0"/>
              </a:rPr>
              <a:t>поважай</a:t>
            </a: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Cambria" pitchFamily="18" charset="0"/>
              </a:rPr>
              <a:t>людину</a:t>
            </a: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. </a:t>
            </a:r>
            <a:endParaRPr lang="ru-RU" b="1" dirty="0" smtClean="0">
              <a:solidFill>
                <a:schemeClr val="tx1"/>
              </a:solidFill>
              <a:latin typeface="Cambria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Cambria" pitchFamily="18" charset="0"/>
              </a:rPr>
              <a:t>5.Дотримуйся </a:t>
            </a: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слова. </a:t>
            </a:r>
            <a:endParaRPr lang="ru-RU" b="1" dirty="0" smtClean="0">
              <a:solidFill>
                <a:schemeClr val="tx1"/>
              </a:solidFill>
              <a:latin typeface="Cambria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Cambria" pitchFamily="18" charset="0"/>
              </a:rPr>
              <a:t>6.Живи</a:t>
            </a: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ru-RU" b="1" dirty="0" err="1">
                <a:solidFill>
                  <a:schemeClr val="tx1"/>
                </a:solidFill>
                <a:latin typeface="Cambria" pitchFamily="18" charset="0"/>
              </a:rPr>
              <a:t>виходячи</a:t>
            </a: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 з </a:t>
            </a:r>
            <a:r>
              <a:rPr lang="ru-RU" b="1" dirty="0" err="1">
                <a:solidFill>
                  <a:schemeClr val="tx1"/>
                </a:solidFill>
                <a:latin typeface="Cambria" pitchFamily="18" charset="0"/>
              </a:rPr>
              <a:t>наявних</a:t>
            </a: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Cambria" pitchFamily="18" charset="0"/>
              </a:rPr>
              <a:t>коштів</a:t>
            </a:r>
            <a:r>
              <a:rPr lang="ru-RU" b="1" dirty="0" smtClean="0">
                <a:solidFill>
                  <a:schemeClr val="tx1"/>
                </a:solidFill>
                <a:latin typeface="Cambria" pitchFamily="18" charset="0"/>
              </a:rPr>
              <a:t>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Cambria" pitchFamily="18" charset="0"/>
              </a:rPr>
              <a:t>7.Будь </a:t>
            </a:r>
            <a:r>
              <a:rPr lang="ru-RU" b="1" dirty="0" err="1">
                <a:solidFill>
                  <a:schemeClr val="tx1"/>
                </a:solidFill>
                <a:latin typeface="Cambria" pitchFamily="18" charset="0"/>
              </a:rPr>
              <a:t>цілеспрямований</a:t>
            </a:r>
            <a:r>
              <a:rPr lang="ru-RU" b="1" dirty="0">
                <a:solidFill>
                  <a:schemeClr val="tx1"/>
                </a:solidFill>
                <a:latin typeface="Cambria" pitchFamily="18" charset="0"/>
              </a:rPr>
              <a:t>. </a:t>
            </a:r>
            <a:endParaRPr lang="uk-UA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26294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01000" cy="60960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Cambria" pitchFamily="18" charset="0"/>
              </a:rPr>
              <a:t>Морально-</a:t>
            </a:r>
            <a:r>
              <a:rPr lang="ru-RU" sz="3200" b="1" dirty="0" err="1" smtClean="0">
                <a:latin typeface="Cambria" pitchFamily="18" charset="0"/>
              </a:rPr>
              <a:t>етичний</a:t>
            </a:r>
            <a:r>
              <a:rPr lang="ru-RU" sz="3200" b="1" dirty="0" smtClean="0">
                <a:latin typeface="Cambria" pitchFamily="18" charset="0"/>
              </a:rPr>
              <a:t> кодекс </a:t>
            </a:r>
            <a:r>
              <a:rPr lang="ru-RU" sz="3200" b="1" dirty="0" err="1" smtClean="0">
                <a:latin typeface="Cambria" pitchFamily="18" charset="0"/>
              </a:rPr>
              <a:t>підприємця</a:t>
            </a:r>
            <a:r>
              <a:rPr lang="ru-RU" sz="3200" b="1" dirty="0" smtClean="0">
                <a:latin typeface="Cambria" pitchFamily="18" charset="0"/>
              </a:rPr>
              <a:t>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39552" y="908720"/>
            <a:ext cx="6270848" cy="2442592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Cambria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систематизований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ambria" pitchFamily="18" charset="0"/>
              </a:rPr>
              <a:t>перелік</a:t>
            </a: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норм, 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якими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 повинен 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керуватись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кожний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суб’єкт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ambria" pitchFamily="18" charset="0"/>
              </a:rPr>
              <a:t>підприємницької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ambria" pitchFamily="18" charset="0"/>
              </a:rPr>
              <a:t>діяльності</a:t>
            </a: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у 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бізнесі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. Таким чином, морально-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етичний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 кодекс 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сучасного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ambria" pitchFamily="18" charset="0"/>
              </a:rPr>
              <a:t>підприємця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ambria" pitchFamily="18" charset="0"/>
              </a:rPr>
              <a:t>виник</a:t>
            </a: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як продукт 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історико-еволюційного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уявлень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 про </a:t>
            </a:r>
            <a:r>
              <a:rPr lang="ru-RU" dirty="0" err="1" smtClean="0">
                <a:solidFill>
                  <a:schemeClr val="tx1"/>
                </a:solidFill>
                <a:latin typeface="Cambria" pitchFamily="18" charset="0"/>
              </a:rPr>
              <a:t>моральне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ambria" pitchFamily="18" charset="0"/>
              </a:rPr>
              <a:t>обличчя</a:t>
            </a: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та 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притаманні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риси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ділової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людини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Cambria" pitchFamily="18" charset="0"/>
              </a:rPr>
              <a:t>добросовісне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ambria" pitchFamily="18" charset="0"/>
              </a:rPr>
              <a:t>ведення</a:t>
            </a:r>
            <a:r>
              <a:rPr lang="ru-RU" dirty="0">
                <a:latin typeface="Cambria" pitchFamily="18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latin typeface="Cambria" pitchFamily="18" charset="0"/>
              </a:rPr>
              <a:t>справ у бізнесі</a:t>
            </a:r>
            <a:r>
              <a:rPr lang="uk-UA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uk-UA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72949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35" y="21932"/>
            <a:ext cx="4860032" cy="65858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67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кутник 3"/>
          <p:cNvSpPr/>
          <p:nvPr/>
        </p:nvSpPr>
        <p:spPr>
          <a:xfrm rot="5400000">
            <a:off x="5854528" y="3392257"/>
            <a:ext cx="400110" cy="5976664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pPr algn="ctr"/>
            <a:r>
              <a:rPr lang="ru-RU" sz="1400" b="1" dirty="0" err="1">
                <a:latin typeface="Cambria" pitchFamily="18" charset="0"/>
              </a:rPr>
              <a:t>Сучасні</a:t>
            </a:r>
            <a:r>
              <a:rPr lang="ru-RU" sz="1400" b="1" dirty="0">
                <a:latin typeface="Cambria" pitchFamily="18" charset="0"/>
              </a:rPr>
              <a:t> морально-</a:t>
            </a:r>
            <a:r>
              <a:rPr lang="ru-RU" sz="1400" b="1" dirty="0" err="1">
                <a:latin typeface="Cambria" pitchFamily="18" charset="0"/>
              </a:rPr>
              <a:t>етичні</a:t>
            </a:r>
            <a:r>
              <a:rPr lang="ru-RU" sz="1400" b="1" dirty="0">
                <a:latin typeface="Cambria" pitchFamily="18" charset="0"/>
              </a:rPr>
              <a:t> </a:t>
            </a:r>
            <a:r>
              <a:rPr lang="ru-RU" sz="1400" b="1" dirty="0" err="1">
                <a:latin typeface="Cambria" pitchFamily="18" charset="0"/>
              </a:rPr>
              <a:t>норми</a:t>
            </a:r>
            <a:r>
              <a:rPr lang="ru-RU" sz="1400" b="1" dirty="0">
                <a:latin typeface="Cambria" pitchFamily="18" charset="0"/>
              </a:rPr>
              <a:t> </a:t>
            </a:r>
            <a:r>
              <a:rPr lang="ru-RU" sz="1400" b="1" dirty="0" err="1">
                <a:latin typeface="Cambria" pitchFamily="18" charset="0"/>
              </a:rPr>
              <a:t>цивілізованого</a:t>
            </a:r>
            <a:r>
              <a:rPr lang="ru-RU" sz="1400" b="1" dirty="0">
                <a:latin typeface="Cambria" pitchFamily="18" charset="0"/>
              </a:rPr>
              <a:t> </a:t>
            </a:r>
            <a:r>
              <a:rPr lang="ru-RU" sz="1400" b="1" dirty="0" err="1">
                <a:latin typeface="Cambria" pitchFamily="18" charset="0"/>
              </a:rPr>
              <a:t>підприємця</a:t>
            </a:r>
            <a:endParaRPr lang="uk-UA" sz="14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48212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1217" y="476672"/>
            <a:ext cx="6610198" cy="2154560"/>
          </a:xfrm>
        </p:spPr>
        <p:txBody>
          <a:bodyPr/>
          <a:lstStyle/>
          <a:p>
            <a:pPr algn="ctr"/>
            <a:r>
              <a:rPr lang="uk-UA" i="1" dirty="0" smtClean="0">
                <a:solidFill>
                  <a:schemeClr val="bg1"/>
                </a:solidFill>
                <a:latin typeface="Cambria" pitchFamily="18" charset="0"/>
              </a:rPr>
              <a:t>	Підприємці </a:t>
            </a:r>
            <a:r>
              <a:rPr lang="uk-UA" i="1" dirty="0">
                <a:solidFill>
                  <a:schemeClr val="bg1"/>
                </a:solidFill>
                <a:latin typeface="Cambria" pitchFamily="18" charset="0"/>
              </a:rPr>
              <a:t>несуть відповідальність перед різними групами і </a:t>
            </a:r>
            <a:r>
              <a:rPr lang="uk-UA" i="1" dirty="0" smtClean="0">
                <a:solidFill>
                  <a:schemeClr val="bg1"/>
                </a:solidFill>
                <a:latin typeface="Cambria" pitchFamily="18" charset="0"/>
              </a:rPr>
              <a:t>суб’єктами </a:t>
            </a:r>
            <a:r>
              <a:rPr lang="ru-RU" i="1" dirty="0" err="1" smtClean="0">
                <a:solidFill>
                  <a:schemeClr val="bg1"/>
                </a:solidFill>
                <a:latin typeface="Cambria" pitchFamily="18" charset="0"/>
              </a:rPr>
              <a:t>підприємницької</a:t>
            </a:r>
            <a:r>
              <a:rPr lang="ru-RU" i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i="1" dirty="0" err="1" smtClean="0">
                <a:solidFill>
                  <a:schemeClr val="bg1"/>
                </a:solidFill>
                <a:latin typeface="Cambria" pitchFamily="18" charset="0"/>
              </a:rPr>
              <a:t>діяльності</a:t>
            </a:r>
            <a:r>
              <a:rPr lang="ru-RU" i="1" dirty="0" smtClean="0">
                <a:solidFill>
                  <a:schemeClr val="bg1"/>
                </a:solidFill>
                <a:latin typeface="Cambria" pitchFamily="18" charset="0"/>
              </a:rPr>
              <a:t>. </a:t>
            </a:r>
            <a:r>
              <a:rPr lang="ru-RU" i="1" dirty="0" err="1" smtClean="0">
                <a:solidFill>
                  <a:schemeClr val="bg1"/>
                </a:solidFill>
                <a:latin typeface="Cambria" pitchFamily="18" charset="0"/>
              </a:rPr>
              <a:t>Це</a:t>
            </a:r>
            <a:r>
              <a:rPr lang="ru-RU" i="1" dirty="0" smtClean="0">
                <a:solidFill>
                  <a:schemeClr val="bg1"/>
                </a:solidFill>
                <a:latin typeface="Cambria" pitchFamily="18" charset="0"/>
              </a:rPr>
              <a:t> – </a:t>
            </a:r>
            <a:r>
              <a:rPr lang="ru-RU" i="1" dirty="0" err="1" smtClean="0">
                <a:solidFill>
                  <a:schemeClr val="bg1"/>
                </a:solidFill>
                <a:latin typeface="Cambria" pitchFamily="18" charset="0"/>
              </a:rPr>
              <a:t>вкладники</a:t>
            </a:r>
            <a:r>
              <a:rPr lang="ru-RU" i="1" dirty="0" smtClean="0">
                <a:solidFill>
                  <a:schemeClr val="bg1"/>
                </a:solidFill>
                <a:latin typeface="Cambria" pitchFamily="18" charset="0"/>
              </a:rPr>
              <a:t>, </a:t>
            </a:r>
            <a:r>
              <a:rPr lang="ru-RU" i="1" dirty="0" err="1" smtClean="0">
                <a:solidFill>
                  <a:schemeClr val="bg1"/>
                </a:solidFill>
                <a:latin typeface="Cambria" pitchFamily="18" charset="0"/>
              </a:rPr>
              <a:t>інвестори</a:t>
            </a:r>
            <a:r>
              <a:rPr lang="ru-RU" i="1" dirty="0" smtClean="0">
                <a:solidFill>
                  <a:schemeClr val="bg1"/>
                </a:solidFill>
                <a:latin typeface="Cambria" pitchFamily="18" charset="0"/>
              </a:rPr>
              <a:t>, </a:t>
            </a:r>
            <a:r>
              <a:rPr lang="ru-RU" i="1" dirty="0" err="1" smtClean="0">
                <a:solidFill>
                  <a:schemeClr val="bg1"/>
                </a:solidFill>
                <a:latin typeface="Cambria" pitchFamily="18" charset="0"/>
              </a:rPr>
              <a:t>кредитори</a:t>
            </a:r>
            <a:r>
              <a:rPr lang="ru-RU" i="1" dirty="0" smtClean="0">
                <a:solidFill>
                  <a:schemeClr val="bg1"/>
                </a:solidFill>
                <a:latin typeface="Cambria" pitchFamily="18" charset="0"/>
              </a:rPr>
              <a:t>, </a:t>
            </a:r>
            <a:r>
              <a:rPr lang="ru-RU" i="1" dirty="0" err="1" smtClean="0">
                <a:solidFill>
                  <a:schemeClr val="bg1"/>
                </a:solidFill>
                <a:latin typeface="Cambria" pitchFamily="18" charset="0"/>
              </a:rPr>
              <a:t>споживачі</a:t>
            </a:r>
            <a:r>
              <a:rPr lang="ru-RU" i="1" dirty="0" smtClean="0">
                <a:solidFill>
                  <a:schemeClr val="bg1"/>
                </a:solidFill>
                <a:latin typeface="Cambria" pitchFamily="18" charset="0"/>
              </a:rPr>
              <a:t>, </a:t>
            </a:r>
            <a:r>
              <a:rPr lang="ru-RU" i="1" dirty="0" err="1" smtClean="0">
                <a:solidFill>
                  <a:schemeClr val="bg1"/>
                </a:solidFill>
                <a:latin typeface="Cambria" pitchFamily="18" charset="0"/>
              </a:rPr>
              <a:t>вітчизняні</a:t>
            </a:r>
            <a:r>
              <a:rPr lang="ru-RU" i="1" dirty="0" smtClean="0">
                <a:solidFill>
                  <a:schemeClr val="bg1"/>
                </a:solidFill>
                <a:latin typeface="Cambria" pitchFamily="18" charset="0"/>
              </a:rPr>
              <a:t> та </a:t>
            </a:r>
            <a:r>
              <a:rPr lang="ru-RU" i="1" dirty="0" err="1" smtClean="0">
                <a:solidFill>
                  <a:schemeClr val="bg1"/>
                </a:solidFill>
                <a:latin typeface="Cambria" pitchFamily="18" charset="0"/>
              </a:rPr>
              <a:t>іноземні</a:t>
            </a:r>
            <a:r>
              <a:rPr lang="ru-RU" i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i="1" dirty="0" err="1" smtClean="0">
                <a:solidFill>
                  <a:schemeClr val="bg1"/>
                </a:solidFill>
                <a:latin typeface="Cambria" pitchFamily="18" charset="0"/>
              </a:rPr>
              <a:t>партнери</a:t>
            </a:r>
            <a:r>
              <a:rPr lang="ru-RU" i="1" dirty="0" smtClean="0">
                <a:solidFill>
                  <a:schemeClr val="bg1"/>
                </a:solidFill>
                <a:latin typeface="Cambria" pitchFamily="18" charset="0"/>
              </a:rPr>
              <a:t> по </a:t>
            </a:r>
            <a:r>
              <a:rPr lang="ru-RU" i="1" dirty="0" err="1" smtClean="0">
                <a:solidFill>
                  <a:schemeClr val="bg1"/>
                </a:solidFill>
                <a:latin typeface="Cambria" pitchFamily="18" charset="0"/>
              </a:rPr>
              <a:t>бізнесу</a:t>
            </a:r>
            <a:r>
              <a:rPr lang="ru-RU" i="1" dirty="0" smtClean="0">
                <a:solidFill>
                  <a:schemeClr val="bg1"/>
                </a:solidFill>
                <a:latin typeface="Cambria" pitchFamily="18" charset="0"/>
              </a:rPr>
              <a:t>, </a:t>
            </a:r>
            <a:r>
              <a:rPr lang="ru-RU" i="1" dirty="0" err="1" smtClean="0">
                <a:solidFill>
                  <a:schemeClr val="bg1"/>
                </a:solidFill>
                <a:latin typeface="Cambria" pitchFamily="18" charset="0"/>
              </a:rPr>
              <a:t>найманий</a:t>
            </a:r>
            <a:r>
              <a:rPr lang="ru-RU" i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uk-UA" i="1" dirty="0" smtClean="0">
                <a:solidFill>
                  <a:schemeClr val="bg1"/>
                </a:solidFill>
                <a:latin typeface="Cambria" pitchFamily="18" charset="0"/>
              </a:rPr>
              <a:t>персонал</a:t>
            </a:r>
            <a:endParaRPr lang="uk-UA" i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4" name="Пляма 1 3"/>
          <p:cNvSpPr/>
          <p:nvPr/>
        </p:nvSpPr>
        <p:spPr bwMode="auto">
          <a:xfrm>
            <a:off x="1665809" y="5149956"/>
            <a:ext cx="5091237" cy="1872208"/>
          </a:xfrm>
          <a:prstGeom prst="irregularSeal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Cambria" pitchFamily="18" charset="0"/>
              </a:rPr>
              <a:t>Підприємництво</a:t>
            </a:r>
          </a:p>
        </p:txBody>
      </p:sp>
      <p:sp>
        <p:nvSpPr>
          <p:cNvPr id="5" name="Стрілка вниз 4"/>
          <p:cNvSpPr/>
          <p:nvPr/>
        </p:nvSpPr>
        <p:spPr bwMode="auto">
          <a:xfrm>
            <a:off x="474813" y="3553882"/>
            <a:ext cx="1152128" cy="144016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Споживачі</a:t>
            </a:r>
          </a:p>
        </p:txBody>
      </p:sp>
      <p:sp>
        <p:nvSpPr>
          <p:cNvPr id="7" name="Стрілка вниз 6"/>
          <p:cNvSpPr/>
          <p:nvPr/>
        </p:nvSpPr>
        <p:spPr bwMode="auto">
          <a:xfrm>
            <a:off x="1384413" y="3553882"/>
            <a:ext cx="1188133" cy="144016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Найманий персонал</a:t>
            </a:r>
          </a:p>
        </p:txBody>
      </p:sp>
      <p:sp>
        <p:nvSpPr>
          <p:cNvPr id="8" name="Стрілка вниз 7"/>
          <p:cNvSpPr/>
          <p:nvPr/>
        </p:nvSpPr>
        <p:spPr bwMode="auto">
          <a:xfrm>
            <a:off x="2418185" y="3553882"/>
            <a:ext cx="1188131" cy="144016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Партнери по бізнесу</a:t>
            </a:r>
          </a:p>
        </p:txBody>
      </p:sp>
      <p:sp>
        <p:nvSpPr>
          <p:cNvPr id="9" name="Стрілка вниз 8"/>
          <p:cNvSpPr/>
          <p:nvPr/>
        </p:nvSpPr>
        <p:spPr bwMode="auto">
          <a:xfrm>
            <a:off x="3408580" y="3534748"/>
            <a:ext cx="1162474" cy="144016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Вкладники</a:t>
            </a:r>
          </a:p>
        </p:txBody>
      </p:sp>
      <p:sp>
        <p:nvSpPr>
          <p:cNvPr id="10" name="Стрілка вниз 9"/>
          <p:cNvSpPr/>
          <p:nvPr/>
        </p:nvSpPr>
        <p:spPr bwMode="auto">
          <a:xfrm>
            <a:off x="4377544" y="3534748"/>
            <a:ext cx="1162474" cy="144016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Інвестори</a:t>
            </a:r>
          </a:p>
        </p:txBody>
      </p:sp>
      <p:sp>
        <p:nvSpPr>
          <p:cNvPr id="11" name="Стрілка вниз 10"/>
          <p:cNvSpPr/>
          <p:nvPr/>
        </p:nvSpPr>
        <p:spPr bwMode="auto">
          <a:xfrm>
            <a:off x="5264830" y="3553882"/>
            <a:ext cx="1162474" cy="144016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Кредитори</a:t>
            </a:r>
          </a:p>
        </p:txBody>
      </p:sp>
      <p:sp>
        <p:nvSpPr>
          <p:cNvPr id="12" name="Стрілка вниз 11"/>
          <p:cNvSpPr/>
          <p:nvPr/>
        </p:nvSpPr>
        <p:spPr bwMode="auto">
          <a:xfrm>
            <a:off x="6136941" y="3534748"/>
            <a:ext cx="1162474" cy="144016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Державні органи</a:t>
            </a:r>
          </a:p>
        </p:txBody>
      </p:sp>
    </p:spTree>
    <p:extLst>
      <p:ext uri="{BB962C8B-B14F-4D97-AF65-F5344CB8AC3E}">
        <p14:creationId xmlns:p14="http://schemas.microsoft.com/office/powerpoint/2010/main" val="73586769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3314" name="Picture 2" descr="http://school.xvatit.com/images/f/fb/Etica_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524" y="5150493"/>
            <a:ext cx="26574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b="1" i="1" dirty="0" smtClean="0">
                <a:solidFill>
                  <a:schemeClr val="tx1"/>
                </a:solidFill>
                <a:latin typeface="Cambria" pitchFamily="18" charset="0"/>
              </a:rPr>
              <a:t>	Підприємницькі </a:t>
            </a:r>
            <a:r>
              <a:rPr lang="uk-UA" sz="2400" b="1" i="1" dirty="0">
                <a:solidFill>
                  <a:schemeClr val="tx1"/>
                </a:solidFill>
                <a:latin typeface="Cambria" pitchFamily="18" charset="0"/>
              </a:rPr>
              <a:t>структури несуть </a:t>
            </a:r>
            <a:r>
              <a:rPr lang="uk-UA" sz="2400" b="1" i="1" dirty="0" smtClean="0">
                <a:solidFill>
                  <a:schemeClr val="tx1"/>
                </a:solidFill>
                <a:latin typeface="Cambria" pitchFamily="18" charset="0"/>
              </a:rPr>
              <a:t>відповідальність </a:t>
            </a:r>
            <a:r>
              <a:rPr lang="ru-RU" sz="2400" b="1" i="1" dirty="0" smtClean="0">
                <a:solidFill>
                  <a:schemeClr val="tx1"/>
                </a:solidFill>
                <a:latin typeface="Cambria" pitchFamily="18" charset="0"/>
              </a:rPr>
              <a:t>як </a:t>
            </a:r>
            <a:r>
              <a:rPr lang="ru-RU" sz="2400" b="1" i="1" dirty="0">
                <a:solidFill>
                  <a:schemeClr val="tx1"/>
                </a:solidFill>
                <a:latin typeface="Cambria" pitchFamily="18" charset="0"/>
              </a:rPr>
              <a:t>перед </a:t>
            </a:r>
            <a:r>
              <a:rPr lang="ru-RU" sz="2400" b="1" i="1" dirty="0" err="1">
                <a:solidFill>
                  <a:schemeClr val="tx1"/>
                </a:solidFill>
                <a:latin typeface="Cambria" pitchFamily="18" charset="0"/>
              </a:rPr>
              <a:t>суспільством</a:t>
            </a:r>
            <a:r>
              <a:rPr lang="ru-RU" sz="2400" b="1" i="1" dirty="0">
                <a:solidFill>
                  <a:schemeClr val="tx1"/>
                </a:solidFill>
                <a:latin typeface="Cambria" pitchFamily="18" charset="0"/>
              </a:rPr>
              <a:t> у </a:t>
            </a:r>
            <a:r>
              <a:rPr lang="ru-RU" sz="2400" b="1" i="1" dirty="0" err="1">
                <a:solidFill>
                  <a:schemeClr val="tx1"/>
                </a:solidFill>
                <a:latin typeface="Cambria" pitchFamily="18" charset="0"/>
              </a:rPr>
              <a:t>цілому</a:t>
            </a:r>
            <a:r>
              <a:rPr lang="ru-RU" sz="2400" b="1" i="1" dirty="0">
                <a:solidFill>
                  <a:schemeClr val="tx1"/>
                </a:solidFill>
                <a:latin typeface="Cambria" pitchFamily="18" charset="0"/>
              </a:rPr>
              <a:t>, так й перед </a:t>
            </a:r>
            <a:r>
              <a:rPr lang="ru-RU" sz="2400" b="1" i="1" dirty="0" err="1">
                <a:solidFill>
                  <a:schemeClr val="tx1"/>
                </a:solidFill>
                <a:latin typeface="Cambria" pitchFamily="18" charset="0"/>
              </a:rPr>
              <a:t>окремими</a:t>
            </a:r>
            <a:r>
              <a:rPr lang="ru-RU" sz="2400" b="1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  <a:latin typeface="Cambria" pitchFamily="18" charset="0"/>
              </a:rPr>
              <a:t>соціальними</a:t>
            </a:r>
            <a:r>
              <a:rPr lang="ru-RU" sz="2400" b="1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  <a:latin typeface="Cambria" pitchFamily="18" charset="0"/>
              </a:rPr>
              <a:t>групами</a:t>
            </a:r>
            <a:r>
              <a:rPr lang="ru-RU" sz="2400" b="1" i="1" dirty="0" smtClean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uk-UA" sz="2400" b="1" i="1" dirty="0" smtClean="0">
                <a:solidFill>
                  <a:schemeClr val="tx1"/>
                </a:solidFill>
                <a:latin typeface="Cambria" pitchFamily="18" charset="0"/>
              </a:rPr>
              <a:t>включаючи </a:t>
            </a:r>
            <a:r>
              <a:rPr lang="uk-UA" sz="2400" b="1" i="1" dirty="0">
                <a:solidFill>
                  <a:schemeClr val="tx1"/>
                </a:solidFill>
                <a:latin typeface="Cambria" pitchFamily="18" charset="0"/>
              </a:rPr>
              <a:t>пенсіонерів, інвалідів, жінок з дітьми, </a:t>
            </a:r>
            <a:r>
              <a:rPr lang="uk-UA" sz="2400" b="1" i="1" dirty="0" smtClean="0">
                <a:solidFill>
                  <a:schemeClr val="tx1"/>
                </a:solidFill>
                <a:latin typeface="Cambria" pitchFamily="18" charset="0"/>
              </a:rPr>
              <a:t>безробітних. </a:t>
            </a:r>
            <a:r>
              <a:rPr lang="ru-RU" sz="2400" b="1" i="1" dirty="0" smtClean="0">
                <a:solidFill>
                  <a:schemeClr val="tx1"/>
                </a:solidFill>
                <a:latin typeface="Cambria" pitchFamily="18" charset="0"/>
              </a:rPr>
              <a:t>За </a:t>
            </a:r>
            <a:r>
              <a:rPr lang="ru-RU" sz="2400" b="1" i="1" dirty="0" err="1">
                <a:solidFill>
                  <a:schemeClr val="tx1"/>
                </a:solidFill>
                <a:latin typeface="Cambria" pitchFamily="18" charset="0"/>
              </a:rPr>
              <a:t>рахунок</a:t>
            </a:r>
            <a:r>
              <a:rPr lang="ru-RU" sz="2400" b="1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  <a:latin typeface="Cambria" pitchFamily="18" charset="0"/>
              </a:rPr>
              <a:t>збільшення</a:t>
            </a:r>
            <a:r>
              <a:rPr lang="ru-RU" sz="2400" b="1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  <a:latin typeface="Cambria" pitchFamily="18" charset="0"/>
              </a:rPr>
              <a:t>обсягу</a:t>
            </a:r>
            <a:r>
              <a:rPr lang="ru-RU" sz="2400" b="1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  <a:latin typeface="Cambria" pitchFamily="18" charset="0"/>
              </a:rPr>
              <a:t>податків</a:t>
            </a:r>
            <a:r>
              <a:rPr lang="ru-RU" sz="2400" b="1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  <a:latin typeface="Cambria" pitchFamily="18" charset="0"/>
              </a:rPr>
              <a:t>від</a:t>
            </a:r>
            <a:r>
              <a:rPr lang="ru-RU" sz="2400" b="1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  <a:latin typeface="Cambria" pitchFamily="18" charset="0"/>
              </a:rPr>
              <a:t>підприємницьких</a:t>
            </a:r>
            <a:r>
              <a:rPr lang="ru-RU" sz="2400" b="1" i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400" b="1" i="1" dirty="0" smtClean="0">
                <a:solidFill>
                  <a:schemeClr val="tx1"/>
                </a:solidFill>
                <a:latin typeface="Cambria" pitchFamily="18" charset="0"/>
              </a:rPr>
              <a:t>структур </a:t>
            </a:r>
            <a:r>
              <a:rPr lang="ru-RU" sz="2400" b="1" i="1" dirty="0" err="1" smtClean="0">
                <a:solidFill>
                  <a:schemeClr val="tx1"/>
                </a:solidFill>
                <a:latin typeface="Cambria" pitchFamily="18" charset="0"/>
              </a:rPr>
              <a:t>забезпечується</a:t>
            </a:r>
            <a:r>
              <a:rPr lang="ru-RU" sz="2400" b="1" i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  <a:latin typeface="Cambria" pitchFamily="18" charset="0"/>
              </a:rPr>
              <a:t>поповнення</a:t>
            </a:r>
            <a:r>
              <a:rPr lang="ru-RU" sz="2400" b="1" i="1" dirty="0">
                <a:solidFill>
                  <a:schemeClr val="tx1"/>
                </a:solidFill>
                <a:latin typeface="Cambria" pitchFamily="18" charset="0"/>
              </a:rPr>
              <a:t> державного та </a:t>
            </a:r>
            <a:r>
              <a:rPr lang="ru-RU" sz="2400" b="1" i="1" dirty="0" err="1">
                <a:solidFill>
                  <a:schemeClr val="tx1"/>
                </a:solidFill>
                <a:latin typeface="Cambria" pitchFamily="18" charset="0"/>
              </a:rPr>
              <a:t>місцевого</a:t>
            </a:r>
            <a:r>
              <a:rPr lang="ru-RU" sz="2400" b="1" i="1" dirty="0">
                <a:solidFill>
                  <a:schemeClr val="tx1"/>
                </a:solidFill>
                <a:latin typeface="Cambria" pitchFamily="18" charset="0"/>
              </a:rPr>
              <a:t> бюджету, є </a:t>
            </a:r>
            <a:r>
              <a:rPr lang="ru-RU" sz="2400" b="1" i="1" dirty="0" err="1" smtClean="0">
                <a:solidFill>
                  <a:schemeClr val="tx1"/>
                </a:solidFill>
                <a:latin typeface="Cambria" pitchFamily="18" charset="0"/>
              </a:rPr>
              <a:t>можлив</a:t>
            </a:r>
            <a:r>
              <a:rPr lang="uk-UA" sz="2400" b="1" i="1" dirty="0" err="1" smtClean="0">
                <a:solidFill>
                  <a:schemeClr val="tx1"/>
                </a:solidFill>
                <a:latin typeface="Cambria" pitchFamily="18" charset="0"/>
              </a:rPr>
              <a:t>ість</a:t>
            </a:r>
            <a:r>
              <a:rPr lang="uk-UA" sz="2400" b="1" i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uk-UA" sz="2400" b="1" i="1" dirty="0">
                <a:solidFill>
                  <a:schemeClr val="tx1"/>
                </a:solidFill>
                <a:latin typeface="Cambria" pitchFamily="18" charset="0"/>
              </a:rPr>
              <a:t>розв’язувати існуючі соціально-економічні питання.</a:t>
            </a:r>
            <a:endParaRPr lang="uk-UA" sz="2400" b="1" i="1" dirty="0">
              <a:latin typeface="Cambria" pitchFamily="18" charset="0"/>
            </a:endParaRPr>
          </a:p>
        </p:txBody>
      </p:sp>
      <p:pic>
        <p:nvPicPr>
          <p:cNvPr id="6" name="Picture 2" descr="http://school.xvatit.com/images/f/fb/Etica_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49" y="5150493"/>
            <a:ext cx="26574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school.xvatit.com/images/f/fb/Etica_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4" y="5150493"/>
            <a:ext cx="26574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school.xvatit.com/images/f/fb/Etica_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568" y="5133975"/>
            <a:ext cx="26574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54292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ld_bricks">
  <a:themeElements>
    <a:clrScheme name="gold_brick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old_bricks">
      <a:majorFont>
        <a:latin typeface="Impact"/>
        <a:ea typeface=""/>
        <a:cs typeface=""/>
      </a:majorFont>
      <a:minorFont>
        <a:latin typeface="Eras Bold ITC"/>
        <a:ea typeface=""/>
        <a:cs typeface="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old_brick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ld_brick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ld_brick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ld_brick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ld_brick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ld_brick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d_brick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d_brick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d_brick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d_brick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d_brick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d_brick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business_follies</Template>
  <TotalTime>93</TotalTime>
  <Words>344</Words>
  <Application>Microsoft Office PowerPoint</Application>
  <PresentationFormat>Екран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3" baseType="lpstr">
      <vt:lpstr>gold_bricks</vt:lpstr>
      <vt:lpstr>Поняття та еволюція етичної та соціальної відповідальності підприємства</vt:lpstr>
      <vt:lpstr>Ділова етика –</vt:lpstr>
      <vt:lpstr>Презентація PowerPoint</vt:lpstr>
      <vt:lpstr>До основних принципів ділової етики можна віднести:</vt:lpstr>
      <vt:lpstr>На початку ХХ ст. російськими підприємцями були розглянуті такі моральні принципи ведення бізнесу:  </vt:lpstr>
      <vt:lpstr>Морально-етичний кодекс підприємця </vt:lpstr>
      <vt:lpstr>Презентація PowerPoint</vt:lpstr>
      <vt:lpstr>Презентація PowerPoint</vt:lpstr>
      <vt:lpstr>Презентація PowerPoint</vt:lpstr>
      <vt:lpstr>Етикет підприємця включає такі складові: 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та еволюція етичної то соціальної відповідальності підприємства</dc:title>
  <dc:creator>Sara Yasmeen (Wipro Technologies)</dc:creator>
  <cp:lastModifiedBy>Таня</cp:lastModifiedBy>
  <cp:revision>11</cp:revision>
  <dcterms:created xsi:type="dcterms:W3CDTF">2010-02-23T11:30:32Z</dcterms:created>
  <dcterms:modified xsi:type="dcterms:W3CDTF">2012-10-31T19:30:55Z</dcterms:modified>
</cp:coreProperties>
</file>