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1" r:id="rId4"/>
    <p:sldId id="262" r:id="rId5"/>
    <p:sldId id="272" r:id="rId6"/>
    <p:sldId id="260" r:id="rId7"/>
    <p:sldId id="263" r:id="rId8"/>
    <p:sldId id="264" r:id="rId9"/>
    <p:sldId id="265" r:id="rId10"/>
    <p:sldId id="267" r:id="rId11"/>
    <p:sldId id="269" r:id="rId12"/>
    <p:sldId id="266" r:id="rId13"/>
    <p:sldId id="268" r:id="rId14"/>
    <p:sldId id="270" r:id="rId15"/>
    <p:sldId id="271" r:id="rId16"/>
    <p:sldId id="259" r:id="rId17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1206" y="-19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5d35a92f67ca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366981">
            <a:off x="6257131" y="-30956"/>
            <a:ext cx="2505075" cy="2255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11E884-1B11-49DE-AF5A-9C9FBDC637CF}" type="datetimeFigureOut">
              <a:rPr lang="ru-RU"/>
              <a:pPr>
                <a:defRPr/>
              </a:pPr>
              <a:t>20.01.2013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04110E-A781-40B4-8A7E-9353A519F5C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772035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6736 -0.05902 C -0.05781 -0.05648 -0.05746 -0.05347 -0.04948 -0.04791 C -0.04184 -0.04259 -0.03351 -0.03889 -0.02569 -0.03356 C -0.02031 -0.02338 -0.01163 -0.01921 -0.00295 -0.0162 C 0.00417 -0.00949 0.00764 -0.00578 0.01597 -0.00347 C 0.01997 -0.00115 0.02413 0.00024 0.02795 0.00278 C 0.03351 0.00649 0.03785 0.01204 0.0434 0.01551 C 0.04879 0.02269 0.05434 0.02454 0.06129 0.02824 C 0.07066 0.03311 0.06163 0.0294 0.06962 0.03611 C 0.07587 0.04144 0.08368 0.04445 0.08993 0.05047 C 0.09219 0.05718 0.09288 0.06088 0.09826 0.0632 C 0.10469 0.06922 0.11233 0.07107 0.11962 0.07431 C 0.12118 0.07593 0.12292 0.07732 0.12431 0.07917 C 0.12535 0.08056 0.12813 0.08449 0.12674 0.0838 C 0.1191 0.07963 0.11458 0.07061 0.1066 0.06644 C 0.09375 0.05255 0.0901 0.04352 0.07326 0.03774 C 0.06632 0.03195 0.06406 0.02871 0.0566 0.02662 C 0.05052 0.01875 0.04844 0.01875 0.03993 0.01551 C 0.03472 0.00556 0.04132 0.01598 0.03038 0.00926 C 0.02882 0.00834 0.0283 0.00556 0.02674 0.0044 C 0.02448 0.00278 0.02205 0.00232 0.01962 0.00139 C 0.01493 -0.00486 0.01111 -0.00555 0.00538 -0.00972 C -0.00451 -0.01689 -0.01389 -0.02662 -0.02448 -0.03194 C -0.02708 -0.0375 -0.02882 -0.04236 -0.02448 -0.02731 C -0.0224 -0.02014 -0.0224 -0.02129 -0.0184 -0.0162 C -0.01528 -0.00208 -0.00295 0.01065 0.00764 0.01389 C 0.01667 0.01991 0.02708 0.02061 0.03629 0.02662 C 0.04167 0.0301 0.04462 0.03565 0.05052 0.03774 C 0.06076 0.04792 0.07639 0.05371 0.08872 0.05834 C 0.09115 0.06042 0.09306 0.06366 0.09583 0.06482 C 0.09826 0.06598 0.10295 0.06806 0.10295 0.06829 C 0.09913 0.06297 0.09792 0.05764 0.0934 0.05371 C 0.08854 0.04399 0.08177 0.0419 0.07431 0.03774 C 0.06771 0.03403 0.06372 0.0301 0.0566 0.02824 C 0.05208 0.02431 0.04879 0.02338 0.0434 0.02199 C 0.03733 0.01574 0.03576 0.01412 0.02795 0.0125 C 0.01892 0.00857 0.02986 0.01389 0.02083 0.00764 C 0.01181 0.00139 -0.00017 -0.00324 -0.01007 -0.00671 C -0.01371 -0.01018 -0.01545 -0.01226 -0.01962 -0.01458 C -0.02187 -0.01574 -0.02465 -0.01597 -0.02674 -0.01782 C -0.02795 -0.01875 -0.02917 -0.0199 -0.03038 -0.02083 C -0.0316 -0.02152 -0.0349 -0.02361 -0.03403 -0.02245 C -0.02882 -0.01574 -0.02691 -0.0162 -0.02083 -0.01458 C -0.01441 -0.00162 -0.00052 0.00047 0.00885 0.00926 C 0.01563 0.02176 0.01163 0.01875 0.0184 0.02199 C 0.02431 0.02963 0.0309 0.03588 0.03872 0.03936 C 0.04306 0.04537 0.04688 0.04746 0.05174 0.05209 C 0.0632 0.04885 0.0684 0.04676 0.0816 0.04584 C 0.08681 0.0463 0.09184 0.04653 0.09705 0.04723 C 0.09913 0.04746 0.10174 0.04676 0.10295 0.04885 C 0.10469 0.05186 0.10347 0.05625 0.10417 0.05996 C 0.10469 0.0632 0.10573 0.06621 0.1066 0.06945 C 0.10712 0.07153 0.10903 0.07246 0.11007 0.07431 C 0.11094 0.07593 0.11129 0.07801 0.1125 0.07917 C 0.11337 0.0801 0.11719 0.08056 0.11597 0.08056 C 0.11406 0.08056 0.10955 0.07848 0.10764 0.07755 C 0.10451 0.07477 0.10087 0.07292 0.09826 0.06945 C 0.09705 0.06783 0.0974 0.06436 0.09583 0.0632 C 0.09271 0.06065 0.08837 0.06204 0.08507 0.05996 C 0.07622 0.05417 0.06701 0.04676 0.05764 0.0426 C 0.05313 0.03843 0.04826 0.03611 0.0434 0.03311 C 0.03941 0.02524 0.03351 0.02524 0.02674 0.02361 C 0.01788 0.01389 0.00469 0.00348 -0.0066 -0.00023 C -0.00781 -0.00139 -0.00885 -0.00277 -0.01007 -0.00347 C -0.01233 -0.00486 -0.01736 -0.00671 -0.01736 -0.00648 C -0.0224 -0.01713 -0.0184 -0.0081 -0.01615 -0.00671 C -0.01389 -0.00532 -0.01146 -0.00555 -0.00903 -0.00509 C -0.00035 -0.00069 0.01042 0.00672 0.01962 0.00926 C 0.03108 0.01783 0.04462 0.02084 0.05764 0.02361 C 0.0592 0.02524 0.06076 0.02686 0.0625 0.02824 C 0.06354 0.02894 0.06493 0.02894 0.06597 0.02986 C 0.07344 0.03611 0.07899 0.04399 0.08629 0.05047 C 0.0901 0.05371 0.09497 0.05602 0.09826 0.05996 C 0.10122 0.06343 0.10382 0.06736 0.1066 0.07107 C 0.10816 0.07315 0.10972 0.07547 0.11129 0.07755 C 0.11233 0.07894 0.11632 0.08033 0.11493 0.08056 C 0.11007 0.08125 0.10538 0.07963 0.10052 0.07917 C 0.09288 0.07385 0.08663 0.07385 0.07795 0.07269 C 0.07153 0.06644 0.06441 0.06204 0.0566 0.05996 C 0.04809 0.05463 0.03872 0.05139 0.03038 0.04584 C 0.01615 0.03635 0.02691 0.04144 0.0184 0.03774 C 0.01684 0.03611 0.01528 0.03473 0.01372 0.03311 C 0.01233 0.03172 0.01146 0.02963 0.01007 0.02824 C 0.00747 0.02547 0.00174 0.02037 0.00174 0.02061 C -0.00347 0.00996 0.00243 0.01968 -0.00417 0.01389 C -0.00642 0.01204 -0.00937 0.00672 -0.01128 0.0044 C -0.02292 -0.00879 -0.00972 0.00741 -0.02083 -0.00347 C -0.0243 -0.00694 -0.02517 -0.01018 -0.02795 -0.01458 C -0.03003 -0.01782 -0.03142 -0.02199 -0.03403 -0.02407 C -0.03611 -0.02592 -0.04115 -0.02731 -0.04115 -0.02708 C -0.05052 -0.03611 -0.03906 -0.01597 -0.0375 -0.01458 C -0.0342 -0.01134 -0.03021 -0.00949 -0.02674 -0.00671 C -0.02049 -0.00162 -0.01476 0.00324 -0.00903 0.00926 C -0.00521 0.0132 -0.00243 0.01899 0.00174 0.02199 C 0.00451 0.02408 0.01267 0.02778 0.01719 0.02986 C 0.02448 0.03959 0.02899 0.05186 0.03872 0.05695 C 0.04601 0.06505 0.05382 0.07037 0.06129 0.07755 C 0.07101 0.08658 0.06094 0.08218 0.07083 0.08542 C 0.08021 0.09514 0.09514 0.09815 0.1066 0.09977 C 0.09948 0.09283 0.09462 0.08565 0.08872 0.07755 C 0.0783 0.06343 0.0625 0.05162 0.04826 0.04584 C 0.04254 0.04074 0.03576 0.03959 0.02917 0.03774 C 0.02448 0.03473 0.01945 0.03287 0.01493 0.02986 C 0.01163 0.02755 0.00538 0.02199 0.00538 0.02223 C 0.00451 0.01991 0.00417 0.01713 0.00295 0.01551 C 0.00174 0.01389 -0.00017 0.01366 -0.00174 0.0125 C -0.00781 0.00787 -0.01424 0.00278 -0.02083 -0.00023 C -0.02587 -0.00694 -0.03055 -0.00949 -0.0375 -0.01134 C -0.04687 -0.02037 -0.04479 -0.02384 -0.04705 -0.01458 C -0.02795 0.00764 -0.00538 0.01644 0.01962 0.01875 C 0.0257 0.02084 0.03142 0.02709 0.0375 0.02824 C 0.04497 0.02963 0.0526 0.03033 0.06007 0.03149 C 0.0724 0.03704 0.05035 0.02755 0.07083 0.03473 C 0.07743 0.03704 0.08177 0.04098 0.08872 0.0426 C 0.09705 0.05047 0.10504 0.06227 0.11372 0.06806 C 0.1059 0.04746 0.08472 0.03473 0.0684 0.02986 C 0.05729 0.02223 0.04757 0.01968 0.03507 0.01713 C 0.02865 0.01274 0.02153 0.00996 0.01493 0.00602 C 0.00712 0.00139 -0.00035 -0.00856 -0.00903 -0.00972 C -0.01302 -0.01018 -0.01684 -0.01088 -0.02083 -0.01134 C -0.02205 -0.0118 -0.02326 -0.01273 -0.02448 -0.01296 C -0.0276 -0.01365 -0.0309 -0.01342 -0.03403 -0.01458 C -0.03542 -0.01504 -0.03628 -0.01689 -0.0375 -0.01782 C -0.03871 -0.01851 -0.04236 -0.02014 -0.04115 -0.01944 C -0.03455 -0.01504 -0.02691 -0.01111 -0.02083 -0.00509 C -0.01059 0.00533 -0.02708 -0.00625 -0.01007 0.00602 C -0.00434 0.01019 -0.0033 0.0088 0.00295 0.0125 C 0.00781 0.01528 0.01215 0.01968 0.01719 0.02199 C 0.02274 0.02454 0.03385 0.02986 0.03385 0.0301 C 0.04462 0.02732 0.04688 0.02963 0.0566 0.03774 C 0.06129 0.04167 0.06823 0.04213 0.07326 0.04584 C 0.07656 0.04815 0.07899 0.05255 0.08264 0.05371 C 0.08698 0.0551 0.08837 0.0551 0.09219 0.05834 C 0.09844 0.06343 0.1026 0.0676 0.11007 0.06945 C 0.11632 0.07361 0.11997 0.07732 0.12674 0.07917 C 0.12014 0.08172 0.125 0.08102 0.11597 0.07431 C 0.10642 0.06713 0.09879 0.06019 0.08993 0.05209 C 0.07309 0.03658 0.05104 0.02801 0.0316 0.02037 C 0.02691 0.01852 0.02309 0.01343 0.0184 0.0125 C 0.00017 0.00857 0.00799 0.01111 -0.00538 0.00602 C -0.00729 0.0044 -0.0092 0.00232 -0.01128 0.00139 C -0.01354 0.00024 -0.01632 0.00116 -0.0184 -0.00023 C -0.02535 -0.00486 -0.02083 -0.0081 -0.02795 -0.01134 C -0.03177 -0.01319 -0.03594 -0.01342 -0.03993 -0.01458 C -0.05816 -0.02523 -0.07795 -0.03101 -0.09705 -0.03842 C -0.09826 -0.03958 -0.10069 -0.03981 -0.10069 -0.04166 C -0.10069 -0.04328 -0.09826 -0.04351 -0.09705 -0.04305 C -0.09288 -0.0412 -0.08941 -0.03657 -0.08507 -0.03518 C -0.07326 -0.03148 -0.07795 -0.03333 -0.07083 -0.03055 C -0.06441 -0.01851 -0.06927 -0.025 -0.05295 -0.0162 C -0.03576 -0.00694 -0.0566 -0.01574 -0.0375 -0.00671 C -0.02865 -0.00254 -0.01962 0.00047 -0.01128 0.00602 C -0.00399 0.01621 -0.01267 0.00556 0.00052 0.01551 C 0.00955 0.02246 0.01545 0.02917 0.02552 0.03311 C 0.02951 0.03473 0.03351 0.03611 0.0375 0.03774 C 0.03993 0.03866 0.04462 0.04098 0.04462 0.04121 C 0.05122 0.03797 0.04583 0.03912 0.05417 0.04422 C 0.06181 0.04885 0.07222 0.05024 0.08038 0.05209 C 0.0842 0.05556 0.08785 0.05787 0.09219 0.05996 C 0.10191 0.06945 0.09722 0.06713 0.10538 0.06945 C 0.10816 0.07199 0.11771 0.07986 0.1066 0.07593 C 0.09531 0.06459 0.08316 0.05394 0.07083 0.04422 C 0.06267 0.03056 0.0474 0.02593 0.03507 0.02037 C 0.03177 0.01899 0.02865 0.01736 0.02552 0.01551 C 0.02344 0.01412 0.0217 0.01204 0.01962 0.01088 C 0.01493 0.00834 0.01024 0.00602 0.00538 0.0044 C 0.00382 0.00394 0.00208 0.00348 0.00052 0.00278 C -0.01302 -0.0037 -0.02569 -0.01226 -0.03993 -0.0162 C -0.04184 -0.01782 -0.04427 -0.01875 -0.04583 -0.02083 C -0.05226 -0.02939 -0.04097 -0.02291 -0.05069 -0.02731 C -0.06059 -0.03657 -0.04809 -0.02569 -0.05781 -0.03194 C -0.05903 -0.03287 -0.06128 -0.03703 -0.06128 -0.03518 C -0.06128 -0.0331 -0.05885 -0.03217 -0.05781 -0.03055 C -0.05278 -0.02268 -0.05868 -0.02754 -0.04948 -0.02245 C -0.0467 -0.01921 -0.0441 -0.01574 -0.04115 -0.01296 C -0.03889 -0.01088 -0.03576 -0.01088 -0.03403 -0.00833 C -0.0316 -0.00486 -0.0316 0.00093 -0.02917 0.0044 C -0.02691 0.00764 -0.02344 0.00834 -0.02083 0.01088 C -0.01823 0.01366 -0.01528 0.01644 -0.01371 0.02037 C -0.0125 0.02361 -0.01198 0.02732 -0.01007 0.02986 C -0.00729 0.03357 0.0125 0.03588 0.01372 0.03611 C 0.02153 0.03426 0.0224 0.03542 0.02917 0.04098 C 0.03316 0.03287 0.03368 0.03658 0.03993 0.03936 C 0.03958 0.0419 0.03785 0.04491 0.03872 0.04723 C 0.03924 0.04861 0.04132 0.04676 0.04219 0.04584 C 0.0434 0.04445 0.04497 0.03982 0.04583 0.03774 " pathEditMode="relative" rAng="0" ptsTypes="fffffffffffffffffffffffffffffffffffffffffffffffffffffffffffffffffffffffffffffffffffffffffffffffffffffffffffffffffffffffffffffffffffffffffffffffffffffffffffffffffffffffffffffffffffffffffA">
                                      <p:cBhvr>
                                        <p:cTn id="6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108" y="794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school06-06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5938" y="928688"/>
            <a:ext cx="3371850" cy="2009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56CB08-150C-4275-A8D7-F400C4EA173C}" type="datetimeFigureOut">
              <a:rPr lang="ru-RU"/>
              <a:pPr>
                <a:defRPr/>
              </a:pPr>
              <a:t>20.01.2013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07042C-EF01-4D24-A9DB-CD65FF1F59E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63170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007 -0.05254 C -0.104 -0.06435 -0.10608 -0.08194 -0.11702 -0.08634 C -0.13177 -0.08055 -0.13646 -0.05046 -0.14722 -0.0368 C -0.14966 -0.028 -0.15191 -0.01851 -0.15538 -0.00995 C -0.15504 0.00325 -0.15538 0.01644 -0.15434 0.02963 C -0.15417 0.03125 -0.15295 0.02662 -0.15191 0.02547 C -0.15018 0.02338 -0.14809 0.02176 -0.14618 0.01968 C -0.14167 0.01482 -0.1375 0.0095 -0.13334 0.00417 C -0.12066 -0.01088 -0.11111 -0.02569 -0.10191 -0.04398 C -0.1007 -0.04652 -0.09323 -0.0618 -0.09497 -0.06388 C -0.09601 -0.06527 -0.0967 -0.06111 -0.0974 -0.05949 C -0.09809 -0.05763 -0.09879 -0.05578 -0.09948 -0.05393 C -0.10139 -0.04861 -0.10382 -0.04375 -0.10538 -0.03819 C -0.10712 -0.03263 -0.11007 -0.02129 -0.11007 -0.02106 C -0.10972 -0.01481 -0.11198 -0.00717 -0.10886 -0.00162 C -0.10729 0.00139 -0.1033 -0.00277 -0.1007 -0.00439 C -0.09584 -0.0074 -0.09132 -0.0118 -0.08681 -0.0155 C -0.08056 -0.02083 -0.07448 -0.02615 -0.06823 -0.03125 C -0.06493 -0.03402 -0.06077 -0.03518 -0.05764 -0.03819 C -0.0467 -0.04907 -0.04688 -0.05393 -0.03924 -0.06388 C -0.03906 -0.06527 -0.03646 -0.07476 -0.03924 -0.07662 C -0.04011 -0.07708 -0.03993 -0.07384 -0.04028 -0.07245 C -0.04288 -0.06319 -0.04236 -0.06319 -0.04618 -0.05393 C -0.05243 -0.03865 -0.05712 -0.02199 -0.06111 -0.00555 C -0.06146 -0.00185 -0.06163 0.00186 -0.06233 0.00556 C -0.06285 0.0088 -0.06424 0.01204 -0.06476 0.01551 C -0.06545 0.02014 -0.06528 0.025 -0.0658 0.02963 C -0.06597 0.03149 -0.06841 0.03519 -0.06702 0.03519 C -0.05643 0.03565 -0.04618 0.03264 -0.03559 0.03125 C -0.01111 0.01783 0.01875 -0.00601 0.02587 -0.03981 C 0.02517 -0.03055 0.02378 -0.02314 0.02257 -0.01435 C 0.025 -0.00254 0.02413 -0.00138 0.03298 0.00139 C 0.05034 -0.00046 0.06805 -0.00069 0.08524 -0.00439 C 0.08854 -0.00509 0.09045 -0.00972 0.0934 -0.01134 C 0.10225 -0.01643 0.11389 -0.02037 0.12361 -0.02268 C 0.13541 -0.03356 0.14861 -0.04074 0.15625 -0.05671 C 0.15694 -0.06088 0.15868 -0.06666 0.15625 -0.06666 C 0.15399 -0.06666 0.15069 -0.05787 0.15034 -0.05671 C 0.14948 -0.05393 0.14809 -0.04814 0.14809 -0.04791 C 0.14844 -0.04213 0.14531 -0.03379 0.14913 -0.02986 C 0.15885 -0.0206 0.16632 -0.0331 0.17239 -0.03819 C 0.17587 -0.05069 0.1684 -0.03402 0.16788 -0.03263 C 0.16649 -0.02407 0.1651 -0.01759 0.16423 -0.00856 C 0.16458 -0.00486 0.16423 -0.00069 0.16545 0.00278 C 0.16666 0.00625 0.17465 0.0088 0.17725 0.00996 C 0.18541 0.0088 0.19357 0.00926 0.20156 0.00695 C 0.21666 0.00278 0.22691 -0.01111 0.23993 -0.0199 C 0.24305 -0.02546 0.24305 -0.02754 0.2375 -0.02986 C 0.23489 -0.0287 0.23159 -0.02893 0.22934 -0.02685 C 0.2283 -0.02569 0.22882 -0.02314 0.2283 -0.02129 C 0.22673 -0.0155 0.22482 -0.01041 0.22361 -0.00439 C 0.22552 0.00139 0.22673 0.00764 0.22934 0.01274 C 0.23142 0.01644 0.24757 0.02014 0.25156 0.0213 C 0.25469 0.02014 0.25781 0.01899 0.26076 0.01829 C 0.2651 0.0176 0.26944 0.01806 0.27361 0.0169 C 0.27916 0.01551 0.2835 0.01065 0.28871 0.00834 C 0.31163 -0.00162 0.32986 -0.02152 0.34114 -0.04814 C 0.3408 -0.05046 0.34166 -0.05393 0.33993 -0.05532 C 0.3342 -0.05949 0.33003 -0.04884 0.32708 -0.04537 C 0.3243 -0.03588 0.3283 -0.04768 0.32135 -0.03541 C 0.31805 -0.02986 0.31666 -0.02291 0.31441 -0.01689 C 0.31389 -0.01018 0.31076 0.01852 0.31441 0.0213 C 0.3217 0.02662 0.33142 0.01829 0.33993 0.0169 C 0.34844 0.01042 0.35607 0.00625 0.36562 0.00278 C 0.37257 -0.003 0.37899 -0.00578 0.38281 -0.0155 C 0.38455 -0.01967 0.38524 -0.02407 0.38646 -0.02847 C 0.3868 -0.02986 0.38767 -0.03263 0.38767 -0.0324 C 0.38732 -0.03634 0.38923 -0.04259 0.38646 -0.04398 C 0.38368 -0.04537 0.38281 -0.03842 0.38177 -0.03541 C 0.38107 -0.03263 0.38125 -0.02963 0.38073 -0.02685 C 0.37969 -0.02268 0.37708 -0.01435 0.37708 -0.01412 C 0.37673 -0.01111 0.37656 -0.00763 0.37587 -0.00439 C 0.37534 -0.00231 0.37344 -0.00069 0.37378 0.00139 C 0.37396 0.00301 0.38975 0.00556 0.38993 0.00556 C 0.39427 0.00926 0.39896 0.01019 0.40382 0.01274 C 0.41024 0.01135 0.41649 0.01042 0.42257 0.00834 C 0.42899 0.00625 0.43767 -0.00277 0.44219 -0.00717 C 0.45434 -0.01898 0.46701 -0.02986 0.47951 -0.0412 C 0.48559 -0.04675 0.49288 -0.04976 0.49913 -0.05532 C 0.50312 -0.05856 0.50694 -0.0618 0.51094 -0.06527 C 0.51198 -0.0662 0.51423 -0.06805 0.51423 -0.06782 C 0.5158 -0.07361 0.51788 -0.07662 0.52118 -0.08078 C 0.52083 -0.08263 0.5217 -0.08634 0.52014 -0.08634 C 0.51857 -0.08634 0.51857 -0.08263 0.51788 -0.08078 C 0.51475 -0.07175 0.51198 -0.0618 0.50972 -0.05254 C 0.50868 -0.04884 0.50729 -0.0412 0.50729 -0.04097 C 0.50555 -0.01944 0.50503 0.00417 0.50034 0.02547 C 0.49878 0.03195 0.49618 0.03843 0.49462 0.04514 C 0.49583 0.05139 0.49635 0.05787 0.49791 0.06389 C 0.49896 0.06783 0.50173 0.07107 0.50278 0.075 C 0.5059 0.08658 0.50764 0.10139 0.50972 0.11343 C 0.50677 0.12014 0.50469 0.125 0.5085 0.13172 C 0.50937 0.13588 0.50955 0.14051 0.51094 0.14445 C 0.51163 0.1463 0.51354 0.147 0.51423 0.14885 C 0.51684 0.1551 0.51805 0.16852 0.52118 0.17408 C 0.52309 0.17755 0.52604 0.17987 0.5283 0.18287 C 0.53107 0.19399 0.53646 0.20301 0.54566 0.20695 C 0.55225 0.20116 0.55885 0.19445 0.56666 0.19144 C 0.56927 0.18681 0.57708 0.18125 0.56909 0.18403 C 0.5684 0.1875 0.5658 0.19051 0.56545 0.19399 C 0.56441 0.20764 0.56666 0.22176 0.56423 0.23519 C 0.56371 0.23843 0.55729 0.24098 0.55729 0.24121 C 0.55087 0.25625 0.55295 0.26621 0.55156 0.28473 C 0.55104 0.29213 0.54791 0.29792 0.54219 0.30047 C 0.53941 0.3095 0.53784 0.31829 0.53298 0.32593 C 0.53142 0.33658 0.52847 0.34144 0.52361 0.35 C 0.52083 0.35487 0.51996 0.36042 0.51788 0.36551 C 0.51562 0.37084 0.51215 0.37477 0.50972 0.37987 C 0.48975 0.41991 0.46979 0.46065 0.44583 0.49746 C 0.44444 0.49977 0.44166 0.5 0.43975 0.50162 C 0.43559 0.50556 0.43177 0.51088 0.42708 0.51436 C 0.42534 0.51575 0.42309 0.51598 0.42135 0.51737 C 0.41059 0.52524 0.40278 0.53588 0.38993 0.53866 C 0.37656 0.54468 0.36232 0.54468 0.34809 0.54561 C 0.25694 0.54329 0.28663 0.54445 0.32708 0.53704 C 0.35121 0.5426 0.37361 0.55186 0.39687 0.55996 C 0.40868 0.56389 0.41875 0.57061 0.43073 0.57385 C 0.42812 0.58334 0.4283 0.57778 0.44219 0.58241 C 0.46076 0.58843 0.47708 0.59746 0.49583 0.60232 C 0.50243 0.60649 0.49861 0.6051 0.50729 0.6051 " pathEditMode="relative" rAng="0" ptsTypes="fffffffffffffffffffffffffffffffffffffffffffffffffffffffffffffffffffffffffffffffffffffffffffffffffffffffffffffffffffffffA">
                                      <p:cBhvr>
                                        <p:cTn id="6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1146" y="3125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6" descr="14358e5cf301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2250" y="4992688"/>
            <a:ext cx="2351088" cy="1865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144D68-63C8-41B5-A766-A8A3D2CE5465}" type="datetimeFigureOut">
              <a:rPr lang="ru-RU"/>
              <a:pPr>
                <a:defRPr/>
              </a:pPr>
              <a:t>20.01.2013</a:t>
            </a:fld>
            <a:endParaRPr lang="ru-RU"/>
          </a:p>
        </p:txBody>
      </p:sp>
      <p:sp>
        <p:nvSpPr>
          <p:cNvPr id="7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12494C-FB32-419B-8B50-D7A46E32D3A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250791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Рисунок21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7375" y="-1428750"/>
            <a:ext cx="1576388" cy="1208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Рисунок 2" descr="54815bbb96db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0625" y="-1857375"/>
            <a:ext cx="1792288" cy="1487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Рисунок 3" descr="Рисунок011.jpg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86625" y="-2214563"/>
            <a:ext cx="2146300" cy="25050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Рисунок 4" descr="Рисунок021.jpg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500" y="-2071688"/>
            <a:ext cx="2333625" cy="2227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05132D-4777-4562-8F87-C605F9A5C747}" type="datetimeFigureOut">
              <a:rPr lang="ru-RU"/>
              <a:pPr>
                <a:defRPr/>
              </a:pPr>
              <a:t>20.01.2013</a:t>
            </a:fld>
            <a:endParaRPr lang="ru-RU"/>
          </a:p>
        </p:txBody>
      </p:sp>
      <p:sp>
        <p:nvSpPr>
          <p:cNvPr id="7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7A9987-CA8F-47D3-BF44-2C9CE245BA3A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836544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0.0434 0.02176 C 0.03264 0.04838 0.03143 0.09375 0.02274 0.12477 C 0.02118 0.14445 0.01736 0.16412 0.01233 0.18241 C 0.00903 0.23403 0.00955 0.21783 0.01233 0.31482 C 0.01233 0.31713 0.01406 0.31875 0.01476 0.32083 C 0.01702 0.32755 0.01893 0.33472 0.02153 0.34074 C 0.02709 0.35371 0.03212 0.3669 0.03889 0.37801 C 0.04497 0.40046 0.05365 0.41296 0.06181 0.43195 C 0.06563 0.44051 0.06823 0.45232 0.07205 0.46158 C 0.07552 0.46991 0.08004 0.47662 0.08351 0.48542 C 0.08611 0.49121 0.0875 0.50232 0.08924 0.50903 C 0.08837 0.54884 0.0934 0.56736 0.07899 0.59236 C 0.07656 0.60903 0.06563 0.61898 0.05712 0.62616 C 0.04931 0.63287 0.05573 0.63079 0.04913 0.63796 C 0.0434 0.64398 0.03594 0.64815 0.02969 0.65185 C 0.01649 0.66852 0.03351 0.64861 0.01927 0.65996 C 0.01163 0.66597 0.00695 0.67523 -0.00035 0.68171 C -0.00399 0.6882 -0.00816 0.69097 -0.0118 0.69746 C -0.01458 0.71134 -0.02135 0.72246 -0.02552 0.73472 C -0.02899 0.74607 -0.03038 0.75949 -0.03351 0.77107 C -0.03472 0.78079 -0.03732 0.79005 -0.03819 0.80046 C -0.04236 0.84259 -0.03715 0.81482 -0.04062 0.83218 C -0.04028 0.85949 -0.0401 0.88634 -0.03941 0.91343 C -0.03923 0.92292 -0.03889 0.92107 -0.03472 0.92338 C -0.03177 0.93681 -0.02673 0.93866 -0.02222 0.95139 C -0.02101 0.95394 -0.02101 0.95833 -0.01979 0.96111 C -0.0158 0.97083 -0.00764 0.98148 -0.00139 0.98681 C 0.00191 0.99468 0.00747 1.00533 0.01233 1.01065 C 0.01771 1.02477 0.02222 1.03773 0.03073 1.04653 C 0.0408 1.06968 0.0342 1.05417 0.04219 1.07199 C 0.0434 1.07477 0.04566 1.08009 0.04566 1.08033 C 0.04861 1.09514 0.05226 1.11204 0.05712 1.1257 C 0.0566 1.13773 0.05851 1.15232 0.05486 1.16296 C 0.05365 1.16736 0.05174 1.17107 0.05018 1.175 C 0.04948 1.17685 0.04792 1.18125 0.04792 1.18148 C 0.04584 1.19583 0.04132 1.21134 0.03889 1.22685 C 0.03802 1.24213 0.03316 1.27662 0.03889 1.29028 C 0.0408 1.29514 0.04445 1.29769 0.04688 1.30208 C 0.05035 1.3081 0.05243 1.31158 0.05712 1.31389 C 0.06146 1.3213 0.06406 1.32477 0.06979 1.32778 C 0.0809 1.34259 0.07535 1.33796 0.08594 1.34375 C 0.09028 1.35556 0.08524 1.34514 0.09393 1.35185 C 0.09896 1.35556 0.10365 1.36273 0.10781 1.36945 C 0.10799 1.38472 0.10018 1.41296 0.10886 1.41505 C 0.1757 1.42963 0.31129 1.41296 0.31129 1.41343 " pathEditMode="relative" rAng="0" ptsTypes="ffffffffffffffffffffffffffffffffffffffffffffA">
                                      <p:cBhvr>
                                        <p:cTn id="6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097" y="703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0"/>
                            </p:stCondLst>
                            <p:childTnLst>
                              <p:par>
                                <p:cTn id="8" presetID="0" presetClass="path" presetSubtype="0" repeatCount="indefinite" accel="50000" decel="50000" fill="hold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-0.69757 0.07847 C -0.69844 0.08681 -0.7 0.09514 -0.7 0.10347 C -0.7 0.10672 -0.69445 0.12454 -0.69393 0.12639 C -0.68993 0.14074 -0.68907 0.14746 -0.68334 0.15972 C -0.66806 0.19352 -0.68559 0.14815 -0.67257 0.18102 C -0.67101 0.18472 -0.67101 0.19028 -0.66893 0.19329 C -0.66684 0.19653 -0.66181 0.2007 -0.66181 0.20093 C -0.65868 0.20834 -0.6566 0.21528 -0.65226 0.22176 C -0.6474 0.23681 -0.6408 0.24722 -0.63455 0.26088 C -0.62726 0.27709 -0.62518 0.2838 -0.61789 0.30324 C -0.6165 0.30672 -0.61528 0.31042 -0.61424 0.31412 C -0.6132 0.31736 -0.61302 0.3213 -0.61181 0.32454 C -0.60417 0.3456 -0.60782 0.3294 -0.60348 0.34398 C -0.59966 0.35695 -0.59671 0.37107 -0.59167 0.3831 C -0.59341 0.41065 -0.59046 0.4331 -0.60122 0.45394 C -0.60296 0.46343 -0.60921 0.47222 -0.61302 0.48056 C -0.61702 0.48866 -0.62101 0.49699 -0.625 0.50533 C -0.62639 0.5081 -0.62674 0.51181 -0.62848 0.51412 C -0.63004 0.51621 -0.63247 0.51644 -0.63455 0.51759 C -0.63681 0.52338 -0.63855 0.52871 -0.64167 0.5338 C -0.64514 0.53912 -0.65 0.54306 -0.65226 0.54977 C -0.65643 0.56158 -0.66198 0.57199 -0.66667 0.58334 C -0.66927 0.58959 -0.67066 0.59769 -0.67257 0.60463 C -0.67171 0.62639 -0.67153 0.64838 -0.67014 0.67014 C -0.66945 0.68264 -0.66719 0.68241 -0.66424 0.69306 C -0.65938 0.71088 -0.65521 0.72986 -0.65122 0.74815 C -0.65278 0.7632 -0.65226 0.77084 -0.64636 0.78357 C -0.64358 0.80139 -0.64532 0.79838 -0.63802 0.81366 C -0.63421 0.8213 -0.62622 0.83658 -0.62622 0.83681 C -0.62535 0.84028 -0.62518 0.84445 -0.62379 0.84746 C -0.62275 0.84977 -0.61997 0.85 -0.61893 0.85255 C -0.61736 0.85625 -0.61789 0.86111 -0.61667 0.86505 C -0.61389 0.87338 -0.60886 0.88125 -0.60591 0.88982 C -0.60261 0.90972 -0.5974 0.92824 -0.59393 0.94815 C -0.5948 0.97616 -0.5948 1.00394 -0.59636 1.03172 C -0.59688 1.04121 -0.60591 1.05996 -0.60955 1.06713 C -0.62136 1.09121 -0.62934 1.11435 -0.64393 1.13611 C -0.64896 1.14352 -0.65417 1.1544 -0.66059 1.15903 C -0.6625 1.17014 -0.67014 1.17639 -0.67379 1.1875 C -0.67657 1.1956 -0.67813 1.20347 -0.67969 1.21227 C -0.67761 1.23287 -0.67796 1.25255 -0.66667 1.26551 C -0.66042 1.28357 -0.64861 1.31852 -0.63455 1.32408 C -0.54132 1.32338 -0.35469 1.45926 -0.35469 1.32037 " pathEditMode="relative" rAng="0" ptsTypes="ffffffffffffffffffffffffffffffffffffffffffA">
                                      <p:cBhvr>
                                        <p:cTn id="9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014" y="6902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0"/>
                            </p:stCondLst>
                            <p:childTnLst>
                              <p:par>
                                <p:cTn id="11" presetID="0" presetClass="path" presetSubtype="0" repeatCount="indefinite" accel="50000" decel="50000" fill="hold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0.00504 3.33333E-6 C 0.0033 0.02939 -0.00399 0.05301 -0.01041 0.08078 C -0.01215 0.08796 -0.01284 0.0956 -0.01441 0.10301 C -0.01597 0.11018 -0.0177 0.11689 -0.01944 0.12384 C -0.02222 0.17106 -0.01822 0.12037 -0.02586 0.17037 C -0.03055 0.20069 -0.03246 0.23171 -0.0375 0.26203 C -0.03715 0.2868 -0.03784 0.31203 -0.03628 0.3368 C -0.03402 0.36944 -0.0184 0.39398 -0.00659 0.41921 C 0.00122 0.43657 0.00348 0.44583 0.01528 0.45856 C 0.02188 0.47824 0.03247 0.4912 0.04237 0.50717 C 0.05 0.51944 0.05487 0.53518 0.0632 0.54652 C 0.0691 0.58981 0.06181 0.68264 0.03073 0.71527 C 0.01823 0.7287 0.00087 0.73865 -0.01441 0.74328 C -0.01996 0.74722 -0.02395 0.75393 -0.02986 0.75625 C -0.03524 0.76227 -0.03854 0.76875 -0.04531 0.77129 C -0.05225 0.78472 -0.05711 0.79676 -0.06076 0.8125 C -0.05989 0.83796 -0.06041 0.86574 -0.0401 0.87615 C -0.03229 0.88564 -0.02725 0.88611 -0.01822 0.89305 C 0.00834 0.91365 0.0349 0.93472 0.06441 0.9456 C 0.06858 0.94861 0.07327 0.94953 0.07726 0.95301 C 0.0941 0.96666 0.10712 0.98796 0.11737 1.01111 C 0.12778 1.03472 0.13421 1.04189 0.13785 1.07083 C 0.13594 1.16944 0.14063 1.17801 0.12761 1.24514 C 0.12535 1.25694 0.12448 1.26828 0.11858 1.27708 C 0.11789 1.27939 0.10747 1.3081 0.10695 1.30879 C 0.10504 1.31041 0.09827 1.31064 0.10053 1.31064 C 0.12639 1.31157 0.15209 1.31064 0.17796 1.31064 " pathEditMode="relative" rAng="0" ptsTypes="ffffffffffffffffffffffffffA">
                                      <p:cBhvr>
                                        <p:cTn id="12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347" y="6557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5000"/>
                            </p:stCondLst>
                            <p:childTnLst>
                              <p:par>
                                <p:cTn id="14" presetID="0" presetClass="path" presetSubtype="0" repeatCount="indefinite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261 2.96296E-6 C -0.00955 0.00254 -0.01389 0.01458 -0.01823 0.02245 C -0.0224 0.03958 -0.03333 0.05185 -0.03958 0.06805 C -0.04184 0.08009 -0.04028 0.07268 -0.04549 0.09027 C -0.04636 0.09305 -0.04792 0.09838 -0.04792 0.09861 C -0.04879 0.12384 -0.04983 0.17615 -0.02656 0.18889 C -0.01702 0.20139 -0.00868 0.2125 0.0033 0.2206 C 0.00712 0.22754 0.01007 0.22801 0.0151 0.23333 C 0.01962 0.24282 0.02483 0.24583 0.02951 0.25555 C 0.03489 0.2669 0.04028 0.27801 0.04618 0.28889 C 0.05069 0.29699 0.05208 0.30347 0.05798 0.30926 C 0.06042 0.31875 0.06389 0.32685 0.06632 0.33634 C 0.06562 0.36713 0.06614 0.39791 0.06406 0.42847 C 0.06371 0.43217 0.06076 0.43472 0.0592 0.43796 C 0.05208 0.45185 0.04913 0.46805 0.03542 0.47268 C 0.03125 0.47847 0.02031 0.48865 0.0151 0.4919 C 0.01163 0.49953 0.00503 0.50671 0.00087 0.51412 C -0.00313 0.52106 -0.00486 0.52916 -0.00868 0.53634 C -0.01042 0.54745 -0.0125 0.55926 -0.0158 0.56967 C -0.01545 0.59722 -0.01597 0.62477 -0.01458 0.65231 C -0.01441 0.65694 -0.01198 0.66065 -0.01094 0.66504 C -0.00538 0.6875 0.00035 0.69953 0.01042 0.7206 C 0.02552 0.75254 0.03941 0.78588 0.05677 0.81574 C 0.06319 0.82685 0.06701 0.84074 0.07587 0.84907 C 0.0783 0.85717 0.08212 0.86458 0.0842 0.87291 C 0.08264 0.88379 0.08298 0.89375 0.07587 0.9 C 0.07118 0.91227 0.06111 0.9169 0.0533 0.92523 C 0.05104 0.92754 0.04948 0.93078 0.04739 0.93333 C 0.04583 0.93518 0.0441 0.93611 0.04253 0.93796 C 0.03785 0.94838 0.03594 0.94652 0.02951 0.95393 C 0.02344 0.96111 0.01684 0.97106 0.0092 0.97453 C 0.00226 0.98148 -0.00521 0.98773 -0.01337 0.9919 C -0.01632 0.99791 -0.02031 1.00115 -0.02413 1.00625 C -0.0257 1.01227 -0.02761 1.01759 -0.02882 1.02361 C -0.02726 1.04977 -0.0257 1.05277 -0.0158 1.07291 C -0.01077 1.0831 -0.00886 1.09444 -0.00156 1.10301 C 0.00816 1.11458 0.02031 1.12106 0.03073 1.13171 C 0.04184 1.14305 0.05312 1.1537 0.0651 1.16342 C 0.07604 1.17245 0.08559 1.18449 0.09739 1.1919 C 0.10434 1.20162 0.11962 1.20463 0.1283 1.19676 C 0.13229 1.19328 0.1283 1.18402 0.1283 1.17777 " pathEditMode="relative" rAng="0" ptsTypes="ffffffffffffffffffffffffffffffffffffffffA">
                                      <p:cBhvr>
                                        <p:cTn id="15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375" y="602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jpe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6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EA313D10-F71D-47E2-995A-128F13335E04}" type="datetimeFigureOut">
              <a:rPr lang="ru-RU"/>
              <a:pPr>
                <a:defRPr/>
              </a:pPr>
              <a:t>20.01.2013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43F48922-5E61-4B1C-8D11-B704C1A28FA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61" r:id="rId2"/>
    <p:sldLayoutId id="2147483662" r:id="rId3"/>
    <p:sldLayoutId id="2147483663" r:id="rId4"/>
  </p:sldLayoutIdLst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gif"/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gif"/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Заголовок 1"/>
          <p:cNvSpPr>
            <a:spLocks noGrp="1"/>
          </p:cNvSpPr>
          <p:nvPr>
            <p:ph type="ctrTitle"/>
          </p:nvPr>
        </p:nvSpPr>
        <p:spPr>
          <a:xfrm>
            <a:off x="685800" y="908721"/>
            <a:ext cx="7772400" cy="3960439"/>
          </a:xfrm>
        </p:spPr>
        <p:txBody>
          <a:bodyPr/>
          <a:lstStyle/>
          <a:p>
            <a:r>
              <a:rPr lang="uk-UA" sz="7200" b="1" dirty="0" smtClean="0">
                <a:solidFill>
                  <a:srgbClr val="FF0000"/>
                </a:solidFill>
              </a:rPr>
              <a:t>Конституційні права, свободи та обов’язки людини і громадянина</a:t>
            </a:r>
            <a:endParaRPr lang="uk-UA" sz="7200" dirty="0" smtClean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4437111"/>
            <a:ext cx="7664896" cy="2204947"/>
          </a:xfrm>
        </p:spPr>
        <p:txBody>
          <a:bodyPr rtlCol="0">
            <a:normAutofit fontScale="62500" lnSpcReduction="20000"/>
          </a:bodyPr>
          <a:lstStyle/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dirty="0" smtClean="0"/>
              <a:t>.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ru-RU" dirty="0"/>
          </a:p>
          <a:p>
            <a:pPr algn="r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ru-RU" dirty="0" smtClean="0"/>
          </a:p>
          <a:p>
            <a:pPr algn="r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ru-RU" dirty="0"/>
          </a:p>
          <a:p>
            <a:pPr algn="r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4600" dirty="0" smtClean="0">
                <a:solidFill>
                  <a:srgbClr val="7030A0"/>
                </a:solidFill>
              </a:rPr>
              <a:t> </a:t>
            </a:r>
            <a:r>
              <a:rPr lang="ru-RU" sz="4600" dirty="0" err="1" smtClean="0">
                <a:solidFill>
                  <a:srgbClr val="7030A0"/>
                </a:solidFill>
              </a:rPr>
              <a:t>Вчитель</a:t>
            </a:r>
            <a:r>
              <a:rPr lang="ru-RU" sz="4600" dirty="0" smtClean="0">
                <a:solidFill>
                  <a:srgbClr val="7030A0"/>
                </a:solidFill>
              </a:rPr>
              <a:t> </a:t>
            </a:r>
            <a:r>
              <a:rPr lang="ru-RU" sz="4600" dirty="0" err="1" smtClean="0">
                <a:solidFill>
                  <a:srgbClr val="7030A0"/>
                </a:solidFill>
              </a:rPr>
              <a:t>правознавства</a:t>
            </a:r>
            <a:endParaRPr lang="ru-RU" sz="4600" dirty="0" smtClean="0">
              <a:solidFill>
                <a:srgbClr val="7030A0"/>
              </a:solidFill>
            </a:endParaRPr>
          </a:p>
          <a:p>
            <a:pPr algn="r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4600" dirty="0" smtClean="0">
                <a:solidFill>
                  <a:srgbClr val="7030A0"/>
                </a:solidFill>
              </a:rPr>
              <a:t>Дударь Н.В</a:t>
            </a:r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5013176"/>
            <a:ext cx="1619672" cy="16288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Заголовок 3"/>
          <p:cNvSpPr>
            <a:spLocks noGrp="1"/>
          </p:cNvSpPr>
          <p:nvPr>
            <p:ph type="title"/>
          </p:nvPr>
        </p:nvSpPr>
        <p:spPr>
          <a:xfrm>
            <a:off x="0" y="274638"/>
            <a:ext cx="8686800" cy="1143000"/>
          </a:xfrm>
        </p:spPr>
        <p:txBody>
          <a:bodyPr/>
          <a:lstStyle/>
          <a:p>
            <a:r>
              <a:rPr lang="uk-UA" b="1" dirty="0" smtClean="0">
                <a:solidFill>
                  <a:srgbClr val="FF0000"/>
                </a:solidFill>
              </a:rPr>
              <a:t>Політичні права – можливості брати участь у суспільному житті:</a:t>
            </a:r>
          </a:p>
        </p:txBody>
      </p:sp>
      <p:sp>
        <p:nvSpPr>
          <p:cNvPr id="8195" name="Содержимое 4"/>
          <p:cNvSpPr>
            <a:spLocks noGrp="1"/>
          </p:cNvSpPr>
          <p:nvPr>
            <p:ph sz="half" idx="1"/>
          </p:nvPr>
        </p:nvSpPr>
        <p:spPr>
          <a:xfrm>
            <a:off x="107504" y="1600200"/>
            <a:ext cx="9036496" cy="4525963"/>
          </a:xfrm>
        </p:spPr>
        <p:txBody>
          <a:bodyPr/>
          <a:lstStyle/>
          <a:p>
            <a:pPr>
              <a:lnSpc>
                <a:spcPct val="80000"/>
              </a:lnSpc>
              <a:defRPr/>
            </a:pPr>
            <a:r>
              <a:rPr lang="uk-UA" dirty="0"/>
              <a:t>на свободу об’єднань у політичні партії та громадські організації Ст. 36</a:t>
            </a:r>
          </a:p>
          <a:p>
            <a:pPr>
              <a:lnSpc>
                <a:spcPct val="80000"/>
              </a:lnSpc>
              <a:defRPr/>
            </a:pPr>
            <a:r>
              <a:rPr lang="uk-UA" dirty="0"/>
              <a:t>право брати участь в управлінні державними справами С. 38</a:t>
            </a:r>
          </a:p>
          <a:p>
            <a:pPr>
              <a:lnSpc>
                <a:spcPct val="80000"/>
              </a:lnSpc>
              <a:defRPr/>
            </a:pPr>
            <a:r>
              <a:rPr lang="uk-UA" dirty="0"/>
              <a:t>брати участь у Всеукраїнському і місцевому референдумах Ст. 38 </a:t>
            </a:r>
          </a:p>
          <a:p>
            <a:pPr>
              <a:lnSpc>
                <a:spcPct val="80000"/>
              </a:lnSpc>
              <a:defRPr/>
            </a:pPr>
            <a:r>
              <a:rPr lang="uk-UA" dirty="0"/>
              <a:t>право обирати і бути обраним Ст. 38</a:t>
            </a:r>
          </a:p>
          <a:p>
            <a:pPr>
              <a:lnSpc>
                <a:spcPct val="80000"/>
              </a:lnSpc>
              <a:defRPr/>
            </a:pPr>
            <a:r>
              <a:rPr lang="uk-UA" dirty="0"/>
              <a:t>право збиратися мирно без зброї і проводити збори, мітинги,  походи і демонстрації Ст.39 </a:t>
            </a:r>
          </a:p>
          <a:p>
            <a:pPr>
              <a:lnSpc>
                <a:spcPct val="80000"/>
              </a:lnSpc>
              <a:defRPr/>
            </a:pPr>
            <a:r>
              <a:rPr lang="uk-UA" dirty="0"/>
              <a:t>право направляти індивідуальні і колективні письмові звернення або особисто звертатися до органів державної влади, органів місцевого самоврядування, посадових та службових осіб цих органів Ст.40 </a:t>
            </a:r>
          </a:p>
          <a:p>
            <a:pPr>
              <a:lnSpc>
                <a:spcPct val="80000"/>
              </a:lnSpc>
              <a:defRPr/>
            </a:pPr>
            <a:r>
              <a:rPr lang="uk-UA" dirty="0"/>
              <a:t>На свободу слова Ст. 34</a:t>
            </a:r>
            <a:endParaRPr lang="ru-RU" dirty="0"/>
          </a:p>
          <a:p>
            <a:endParaRPr lang="uk-UA" dirty="0" smtClean="0"/>
          </a:p>
        </p:txBody>
      </p:sp>
      <p:sp>
        <p:nvSpPr>
          <p:cNvPr id="8196" name="Содержимое 5"/>
          <p:cNvSpPr>
            <a:spLocks noGrp="1"/>
          </p:cNvSpPr>
          <p:nvPr>
            <p:ph sz="half" idx="2"/>
          </p:nvPr>
        </p:nvSpPr>
        <p:spPr>
          <a:xfrm flipV="1">
            <a:off x="4648200" y="1484785"/>
            <a:ext cx="4038600" cy="115416"/>
          </a:xfrm>
        </p:spPr>
        <p:txBody>
          <a:bodyPr/>
          <a:lstStyle/>
          <a:p>
            <a:r>
              <a:rPr lang="ru-RU" dirty="0" smtClean="0"/>
              <a:t>.</a:t>
            </a:r>
            <a:endParaRPr lang="uk-UA" dirty="0" smtClean="0"/>
          </a:p>
        </p:txBody>
      </p:sp>
    </p:spTree>
    <p:extLst>
      <p:ext uri="{BB962C8B-B14F-4D97-AF65-F5344CB8AC3E}">
        <p14:creationId xmlns:p14="http://schemas.microsoft.com/office/powerpoint/2010/main" val="15301296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Заголовок 3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/>
          <a:lstStyle/>
          <a:p>
            <a:r>
              <a:rPr lang="uk-UA" b="1" dirty="0" smtClean="0">
                <a:solidFill>
                  <a:srgbClr val="FF0000"/>
                </a:solidFill>
              </a:rPr>
              <a:t>Економічні – це можливість брати участь у виробництві матеріальних та інших благ.</a:t>
            </a:r>
          </a:p>
        </p:txBody>
      </p:sp>
      <p:sp>
        <p:nvSpPr>
          <p:cNvPr id="8195" name="Содержимое 4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8219256" cy="4525963"/>
          </a:xfrm>
        </p:spPr>
        <p:txBody>
          <a:bodyPr/>
          <a:lstStyle/>
          <a:p>
            <a:pPr>
              <a:lnSpc>
                <a:spcPct val="90000"/>
              </a:lnSpc>
              <a:defRPr/>
            </a:pPr>
            <a:r>
              <a:rPr lang="uk-UA" b="1" dirty="0"/>
              <a:t>право на приватну власність Ст.41 </a:t>
            </a:r>
          </a:p>
          <a:p>
            <a:pPr>
              <a:lnSpc>
                <a:spcPct val="90000"/>
              </a:lnSpc>
              <a:defRPr/>
            </a:pPr>
            <a:r>
              <a:rPr lang="uk-UA" b="1" dirty="0"/>
              <a:t>право на підприємницьку діяльність Ст.42</a:t>
            </a:r>
          </a:p>
          <a:p>
            <a:pPr>
              <a:lnSpc>
                <a:spcPct val="90000"/>
              </a:lnSpc>
              <a:defRPr/>
            </a:pPr>
            <a:r>
              <a:rPr lang="uk-UA" b="1" dirty="0"/>
              <a:t>право на користування об’єктами права суспільної власності Ст.13, 14, 41</a:t>
            </a:r>
          </a:p>
          <a:p>
            <a:pPr>
              <a:lnSpc>
                <a:spcPct val="90000"/>
              </a:lnSpc>
              <a:defRPr/>
            </a:pPr>
            <a:r>
              <a:rPr lang="uk-UA" b="1" dirty="0"/>
              <a:t>право на результати своєї інтелектуальної власності Ст. 41</a:t>
            </a:r>
            <a:endParaRPr lang="ru-RU" b="1" dirty="0"/>
          </a:p>
          <a:p>
            <a:endParaRPr lang="uk-UA" dirty="0" smtClean="0"/>
          </a:p>
        </p:txBody>
      </p:sp>
      <p:sp>
        <p:nvSpPr>
          <p:cNvPr id="8196" name="Содержимое 5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172616"/>
          </a:xfrm>
        </p:spPr>
        <p:txBody>
          <a:bodyPr/>
          <a:lstStyle/>
          <a:p>
            <a:r>
              <a:rPr lang="ru-RU" dirty="0" smtClean="0"/>
              <a:t>.</a:t>
            </a:r>
            <a:endParaRPr lang="uk-UA" dirty="0" smtClean="0"/>
          </a:p>
        </p:txBody>
      </p:sp>
    </p:spTree>
    <p:extLst>
      <p:ext uri="{BB962C8B-B14F-4D97-AF65-F5344CB8AC3E}">
        <p14:creationId xmlns:p14="http://schemas.microsoft.com/office/powerpoint/2010/main" val="28306082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Заголовок 3"/>
          <p:cNvSpPr>
            <a:spLocks noGrp="1"/>
          </p:cNvSpPr>
          <p:nvPr>
            <p:ph type="title"/>
          </p:nvPr>
        </p:nvSpPr>
        <p:spPr>
          <a:xfrm>
            <a:off x="0" y="274638"/>
            <a:ext cx="9324528" cy="1642194"/>
          </a:xfrm>
        </p:spPr>
        <p:txBody>
          <a:bodyPr/>
          <a:lstStyle/>
          <a:p>
            <a:r>
              <a:rPr lang="uk-UA" sz="3200" b="1" dirty="0" smtClean="0">
                <a:solidFill>
                  <a:srgbClr val="FF0000"/>
                </a:solidFill>
              </a:rPr>
              <a:t>Соціальні – можливість людини користуватися соціальними благами у сфері матеріального виробництва, трудової діяльності, освіти, здоров’я, відпочинку.</a:t>
            </a:r>
            <a:br>
              <a:rPr lang="uk-UA" sz="3200" b="1" dirty="0" smtClean="0">
                <a:solidFill>
                  <a:srgbClr val="FF0000"/>
                </a:solidFill>
              </a:rPr>
            </a:br>
            <a:endParaRPr lang="uk-UA" sz="3200" b="1" dirty="0" smtClean="0">
              <a:solidFill>
                <a:srgbClr val="FF0000"/>
              </a:solidFill>
            </a:endParaRPr>
          </a:p>
        </p:txBody>
      </p:sp>
      <p:sp>
        <p:nvSpPr>
          <p:cNvPr id="8195" name="Содержимое 4"/>
          <p:cNvSpPr>
            <a:spLocks noGrp="1"/>
          </p:cNvSpPr>
          <p:nvPr>
            <p:ph sz="half" idx="1"/>
          </p:nvPr>
        </p:nvSpPr>
        <p:spPr>
          <a:xfrm>
            <a:off x="467544" y="1628800"/>
            <a:ext cx="8219256" cy="4525963"/>
          </a:xfrm>
        </p:spPr>
        <p:txBody>
          <a:bodyPr/>
          <a:lstStyle/>
          <a:p>
            <a:pPr>
              <a:lnSpc>
                <a:spcPct val="80000"/>
              </a:lnSpc>
              <a:defRPr/>
            </a:pPr>
            <a:r>
              <a:rPr lang="uk-UA" b="1" dirty="0"/>
              <a:t>право на працю Ст.43</a:t>
            </a:r>
          </a:p>
          <a:p>
            <a:pPr>
              <a:lnSpc>
                <a:spcPct val="80000"/>
              </a:lnSpc>
              <a:defRPr/>
            </a:pPr>
            <a:r>
              <a:rPr lang="uk-UA" b="1" dirty="0"/>
              <a:t>право на страйк Ст.44</a:t>
            </a:r>
          </a:p>
          <a:p>
            <a:pPr>
              <a:lnSpc>
                <a:spcPct val="80000"/>
              </a:lnSpc>
              <a:defRPr/>
            </a:pPr>
            <a:r>
              <a:rPr lang="uk-UA" b="1" dirty="0"/>
              <a:t>право на відпочинок Ст.45</a:t>
            </a:r>
          </a:p>
          <a:p>
            <a:pPr>
              <a:lnSpc>
                <a:spcPct val="80000"/>
              </a:lnSpc>
              <a:defRPr/>
            </a:pPr>
            <a:r>
              <a:rPr lang="uk-UA" b="1" dirty="0"/>
              <a:t>право на соціальний захист Ст. 46</a:t>
            </a:r>
          </a:p>
          <a:p>
            <a:pPr>
              <a:lnSpc>
                <a:spcPct val="80000"/>
              </a:lnSpc>
              <a:defRPr/>
            </a:pPr>
            <a:r>
              <a:rPr lang="uk-UA" b="1" dirty="0"/>
              <a:t>право на житло Ст.47</a:t>
            </a:r>
          </a:p>
          <a:p>
            <a:pPr>
              <a:lnSpc>
                <a:spcPct val="80000"/>
              </a:lnSpc>
              <a:defRPr/>
            </a:pPr>
            <a:r>
              <a:rPr lang="uk-UA" b="1" dirty="0"/>
              <a:t>право на достатній життєвий рівень ст. 48.</a:t>
            </a:r>
          </a:p>
          <a:p>
            <a:pPr>
              <a:lnSpc>
                <a:spcPct val="80000"/>
              </a:lnSpc>
              <a:defRPr/>
            </a:pPr>
            <a:r>
              <a:rPr lang="uk-UA" b="1" dirty="0"/>
              <a:t>право на  охорону здоров’я, медичну допомогу та медичне страхування Ст.49</a:t>
            </a:r>
          </a:p>
          <a:p>
            <a:pPr>
              <a:lnSpc>
                <a:spcPct val="80000"/>
              </a:lnSpc>
              <a:defRPr/>
            </a:pPr>
            <a:r>
              <a:rPr lang="uk-UA" b="1" dirty="0"/>
              <a:t>право на шлюб, сім’ю </a:t>
            </a:r>
            <a:r>
              <a:rPr lang="uk-UA" b="1" dirty="0" err="1"/>
              <a:t>Ст</a:t>
            </a:r>
            <a:r>
              <a:rPr lang="uk-UA" b="1" dirty="0"/>
              <a:t> 50 –52.</a:t>
            </a:r>
          </a:p>
          <a:p>
            <a:pPr>
              <a:lnSpc>
                <a:spcPct val="80000"/>
              </a:lnSpc>
              <a:defRPr/>
            </a:pPr>
            <a:r>
              <a:rPr lang="uk-UA" b="1" dirty="0"/>
              <a:t>право на освіту Ст.53</a:t>
            </a:r>
          </a:p>
          <a:p>
            <a:pPr>
              <a:lnSpc>
                <a:spcPct val="80000"/>
              </a:lnSpc>
              <a:defRPr/>
            </a:pPr>
            <a:r>
              <a:rPr lang="uk-UA" b="1" dirty="0"/>
              <a:t>право на безпечне для життя і </a:t>
            </a:r>
            <a:r>
              <a:rPr lang="uk-UA" b="1" dirty="0" smtClean="0"/>
              <a:t>здоров’я </a:t>
            </a:r>
            <a:r>
              <a:rPr lang="uk-UA" b="1" dirty="0"/>
              <a:t>довкілля ст. 50</a:t>
            </a:r>
            <a:endParaRPr lang="ru-RU" b="1" dirty="0"/>
          </a:p>
          <a:p>
            <a:endParaRPr lang="uk-UA" dirty="0" smtClean="0"/>
          </a:p>
        </p:txBody>
      </p:sp>
      <p:sp>
        <p:nvSpPr>
          <p:cNvPr id="8196" name="Содержимое 5"/>
          <p:cNvSpPr>
            <a:spLocks noGrp="1"/>
          </p:cNvSpPr>
          <p:nvPr>
            <p:ph sz="half" idx="2"/>
          </p:nvPr>
        </p:nvSpPr>
        <p:spPr>
          <a:xfrm>
            <a:off x="5364088" y="6080444"/>
            <a:ext cx="3322712" cy="1020964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/>
              <a:t>.</a:t>
            </a:r>
            <a:endParaRPr lang="uk-UA" dirty="0" smtClean="0"/>
          </a:p>
        </p:txBody>
      </p:sp>
    </p:spTree>
    <p:extLst>
      <p:ext uri="{BB962C8B-B14F-4D97-AF65-F5344CB8AC3E}">
        <p14:creationId xmlns:p14="http://schemas.microsoft.com/office/powerpoint/2010/main" val="735569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b="1" dirty="0" smtClean="0">
                <a:solidFill>
                  <a:srgbClr val="FF0000"/>
                </a:solidFill>
              </a:rPr>
              <a:t>Культурні – можливість доступу до культурних здобутків</a:t>
            </a:r>
          </a:p>
        </p:txBody>
      </p:sp>
      <p:sp>
        <p:nvSpPr>
          <p:cNvPr id="8195" name="Содержимое 4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8219256" cy="4525963"/>
          </a:xfrm>
        </p:spPr>
        <p:txBody>
          <a:bodyPr/>
          <a:lstStyle/>
          <a:p>
            <a:pPr>
              <a:lnSpc>
                <a:spcPct val="90000"/>
              </a:lnSpc>
              <a:defRPr/>
            </a:pPr>
            <a:r>
              <a:rPr lang="uk-UA" b="1" dirty="0"/>
              <a:t>свобода літературної, художньої, наукової, технічної творчості та захист інтелектуальної власності  Ст.54</a:t>
            </a:r>
          </a:p>
          <a:p>
            <a:pPr>
              <a:lnSpc>
                <a:spcPct val="90000"/>
              </a:lnSpc>
              <a:defRPr/>
            </a:pPr>
            <a:r>
              <a:rPr lang="uk-UA" b="1" dirty="0"/>
              <a:t>право на результати своєї інтелектуальної творчої діяльності Ст.54</a:t>
            </a:r>
          </a:p>
          <a:p>
            <a:pPr>
              <a:lnSpc>
                <a:spcPct val="90000"/>
              </a:lnSpc>
              <a:defRPr/>
            </a:pPr>
            <a:r>
              <a:rPr lang="uk-UA" b="1" dirty="0"/>
              <a:t>право на захист авторських прав Ст. 54</a:t>
            </a:r>
          </a:p>
          <a:p>
            <a:pPr>
              <a:lnSpc>
                <a:spcPct val="90000"/>
              </a:lnSpc>
              <a:defRPr/>
            </a:pPr>
            <a:r>
              <a:rPr lang="uk-UA" b="1" dirty="0"/>
              <a:t>право на участь у культурному житті та користування культурною спадщиною України Ст. 54</a:t>
            </a:r>
            <a:endParaRPr lang="ru-RU" b="1" dirty="0"/>
          </a:p>
          <a:p>
            <a:endParaRPr lang="uk-UA" dirty="0" smtClean="0"/>
          </a:p>
        </p:txBody>
      </p:sp>
      <p:sp>
        <p:nvSpPr>
          <p:cNvPr id="8196" name="Содержимое 5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ru-RU" dirty="0" smtClean="0"/>
              <a:t>.</a:t>
            </a:r>
            <a:endParaRPr lang="uk-UA" dirty="0" smtClean="0"/>
          </a:p>
        </p:txBody>
      </p:sp>
    </p:spTree>
    <p:extLst>
      <p:ext uri="{BB962C8B-B14F-4D97-AF65-F5344CB8AC3E}">
        <p14:creationId xmlns:p14="http://schemas.microsoft.com/office/powerpoint/2010/main" val="27015087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b="1" dirty="0" smtClean="0">
                <a:solidFill>
                  <a:srgbClr val="FF0000"/>
                </a:solidFill>
              </a:rPr>
              <a:t>Обов'язки громадян:</a:t>
            </a:r>
          </a:p>
        </p:txBody>
      </p:sp>
      <p:sp>
        <p:nvSpPr>
          <p:cNvPr id="8195" name="Содержимое 4"/>
          <p:cNvSpPr>
            <a:spLocks noGrp="1"/>
          </p:cNvSpPr>
          <p:nvPr>
            <p:ph sz="half" idx="1"/>
          </p:nvPr>
        </p:nvSpPr>
        <p:spPr>
          <a:xfrm>
            <a:off x="107504" y="1196752"/>
            <a:ext cx="9036496" cy="4929411"/>
          </a:xfrm>
        </p:spPr>
        <p:txBody>
          <a:bodyPr/>
          <a:lstStyle/>
          <a:p>
            <a:pPr>
              <a:lnSpc>
                <a:spcPct val="80000"/>
              </a:lnSpc>
              <a:defRPr/>
            </a:pPr>
            <a:r>
              <a:rPr lang="uk-UA" dirty="0"/>
              <a:t>захист Вітчизни  Ст. 65</a:t>
            </a:r>
          </a:p>
          <a:p>
            <a:pPr>
              <a:lnSpc>
                <a:spcPct val="80000"/>
              </a:lnSpc>
              <a:defRPr/>
            </a:pPr>
            <a:r>
              <a:rPr lang="uk-UA" dirty="0"/>
              <a:t>шанування державної символіки Ст. 65.</a:t>
            </a:r>
          </a:p>
          <a:p>
            <a:pPr>
              <a:lnSpc>
                <a:spcPct val="80000"/>
              </a:lnSpc>
              <a:defRPr/>
            </a:pPr>
            <a:r>
              <a:rPr lang="uk-UA" dirty="0"/>
              <a:t>не заподіяння шкоди природі, культурні спадщини, відшкодування завданих збитків Ст.66. </a:t>
            </a:r>
          </a:p>
          <a:p>
            <a:pPr>
              <a:lnSpc>
                <a:spcPct val="80000"/>
              </a:lnSpc>
              <a:defRPr/>
            </a:pPr>
            <a:r>
              <a:rPr lang="uk-UA" dirty="0"/>
              <a:t>охорона культурної спадщини ст. 66 </a:t>
            </a:r>
          </a:p>
          <a:p>
            <a:pPr>
              <a:lnSpc>
                <a:spcPct val="80000"/>
              </a:lnSpc>
              <a:defRPr/>
            </a:pPr>
            <a:r>
              <a:rPr lang="uk-UA" dirty="0"/>
              <a:t>сплачувати податки і збори в порядку і розмірах встановлених законом Ст.67. </a:t>
            </a:r>
          </a:p>
          <a:p>
            <a:pPr>
              <a:lnSpc>
                <a:spcPct val="80000"/>
              </a:lnSpc>
              <a:defRPr/>
            </a:pPr>
            <a:r>
              <a:rPr lang="uk-UA" dirty="0"/>
              <a:t>неухильно додержуватися Конституції та законів Ст. 68 </a:t>
            </a:r>
          </a:p>
          <a:p>
            <a:pPr>
              <a:lnSpc>
                <a:spcPct val="80000"/>
              </a:lnSpc>
              <a:defRPr/>
            </a:pPr>
            <a:r>
              <a:rPr lang="uk-UA" dirty="0"/>
              <a:t>не посягати на права й свободи, честі і гідності інших людей Ст. 68.</a:t>
            </a:r>
          </a:p>
          <a:p>
            <a:pPr>
              <a:lnSpc>
                <a:spcPct val="80000"/>
              </a:lnSpc>
              <a:defRPr/>
            </a:pPr>
            <a:r>
              <a:rPr lang="uk-UA" dirty="0"/>
              <a:t>набуття повної загальної середньої освіти ст. 53</a:t>
            </a:r>
          </a:p>
          <a:p>
            <a:pPr>
              <a:lnSpc>
                <a:spcPct val="80000"/>
              </a:lnSpc>
              <a:defRPr/>
            </a:pPr>
            <a:r>
              <a:rPr lang="uk-UA" dirty="0"/>
              <a:t>утримувати дітей до їх повноліття Ст. 51</a:t>
            </a:r>
          </a:p>
          <a:p>
            <a:pPr>
              <a:lnSpc>
                <a:spcPct val="80000"/>
              </a:lnSpc>
              <a:defRPr/>
            </a:pPr>
            <a:r>
              <a:rPr lang="uk-UA" dirty="0"/>
              <a:t>піклуватися про своїх непрацездатних батьків ст. 51</a:t>
            </a:r>
            <a:endParaRPr lang="ru-RU" dirty="0"/>
          </a:p>
          <a:p>
            <a:endParaRPr lang="uk-UA" dirty="0" smtClean="0"/>
          </a:p>
        </p:txBody>
      </p:sp>
      <p:sp>
        <p:nvSpPr>
          <p:cNvPr id="8196" name="Содержимое 5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ru-RU" dirty="0" smtClean="0"/>
              <a:t>.</a:t>
            </a:r>
            <a:endParaRPr lang="uk-UA" dirty="0" smtClean="0"/>
          </a:p>
        </p:txBody>
      </p:sp>
    </p:spTree>
    <p:extLst>
      <p:ext uri="{BB962C8B-B14F-4D97-AF65-F5344CB8AC3E}">
        <p14:creationId xmlns:p14="http://schemas.microsoft.com/office/powerpoint/2010/main" val="5841237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 smtClean="0">
                <a:solidFill>
                  <a:srgbClr val="FF66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Хто</a:t>
            </a:r>
            <a:r>
              <a:rPr lang="ru-RU" dirty="0" smtClean="0">
                <a:solidFill>
                  <a:srgbClr val="FF66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 </a:t>
            </a:r>
            <a:r>
              <a:rPr lang="ru-RU" dirty="0" err="1" smtClean="0">
                <a:solidFill>
                  <a:srgbClr val="FF66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може</a:t>
            </a:r>
            <a:r>
              <a:rPr lang="ru-RU" dirty="0" smtClean="0">
                <a:solidFill>
                  <a:srgbClr val="FF66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 й повинен</a:t>
            </a:r>
            <a:br>
              <a:rPr lang="ru-RU" dirty="0" smtClean="0">
                <a:solidFill>
                  <a:srgbClr val="FF66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</a:br>
            <a:r>
              <a:rPr lang="ru-RU" dirty="0" err="1" smtClean="0">
                <a:solidFill>
                  <a:srgbClr val="FF66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захистити</a:t>
            </a:r>
            <a:r>
              <a:rPr lang="ru-RU" dirty="0" smtClean="0">
                <a:solidFill>
                  <a:srgbClr val="FF66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 права </a:t>
            </a:r>
            <a:r>
              <a:rPr lang="ru-RU" dirty="0" err="1" smtClean="0">
                <a:solidFill>
                  <a:srgbClr val="FF66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дитини</a:t>
            </a:r>
            <a:r>
              <a:rPr lang="ru-RU" dirty="0" smtClean="0">
                <a:solidFill>
                  <a:srgbClr val="FF66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:</a:t>
            </a:r>
            <a:endParaRPr lang="uk-UA" b="1" dirty="0" smtClean="0">
              <a:solidFill>
                <a:srgbClr val="FF0000"/>
              </a:solidFill>
            </a:endParaRPr>
          </a:p>
        </p:txBody>
      </p:sp>
      <p:sp>
        <p:nvSpPr>
          <p:cNvPr id="8196" name="Содержимое 5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ru-RU" dirty="0" smtClean="0"/>
              <a:t>.</a:t>
            </a:r>
            <a:endParaRPr lang="uk-UA" dirty="0" smtClean="0"/>
          </a:p>
        </p:txBody>
      </p:sp>
      <p:sp>
        <p:nvSpPr>
          <p:cNvPr id="5" name="Oval 17"/>
          <p:cNvSpPr>
            <a:spLocks noGrp="1" noChangeArrowheads="1"/>
          </p:cNvSpPr>
          <p:nvPr>
            <p:ph sz="half" idx="1"/>
          </p:nvPr>
        </p:nvSpPr>
        <p:spPr bwMode="auto">
          <a:xfrm>
            <a:off x="107950" y="1772816"/>
            <a:ext cx="3671962" cy="1224136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uk-UA" dirty="0" smtClean="0"/>
              <a:t>Уповноважений</a:t>
            </a:r>
          </a:p>
          <a:p>
            <a:pPr marL="0" indent="0">
              <a:buNone/>
            </a:pPr>
            <a:r>
              <a:rPr lang="uk-UA" dirty="0" smtClean="0"/>
              <a:t> з прав дитини</a:t>
            </a:r>
            <a:endParaRPr lang="uk-UA" dirty="0"/>
          </a:p>
        </p:txBody>
      </p:sp>
      <p:sp>
        <p:nvSpPr>
          <p:cNvPr id="6" name="Oval 17"/>
          <p:cNvSpPr txBox="1">
            <a:spLocks noChangeArrowheads="1"/>
          </p:cNvSpPr>
          <p:nvPr/>
        </p:nvSpPr>
        <p:spPr bwMode="auto">
          <a:xfrm>
            <a:off x="3131840" y="4257094"/>
            <a:ext cx="3132348" cy="154817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dirty="0" err="1" smtClean="0"/>
              <a:t>Вчител</a:t>
            </a:r>
            <a:r>
              <a:rPr lang="uk-UA" dirty="0" smtClean="0"/>
              <a:t>і</a:t>
            </a:r>
            <a:endParaRPr lang="uk-UA" dirty="0"/>
          </a:p>
        </p:txBody>
      </p:sp>
      <p:sp>
        <p:nvSpPr>
          <p:cNvPr id="7" name="Oval 17"/>
          <p:cNvSpPr txBox="1">
            <a:spLocks noChangeArrowheads="1"/>
          </p:cNvSpPr>
          <p:nvPr/>
        </p:nvSpPr>
        <p:spPr bwMode="auto">
          <a:xfrm>
            <a:off x="4716016" y="3068967"/>
            <a:ext cx="3096344" cy="1188126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uk-UA" dirty="0"/>
              <a:t>Сім</a:t>
            </a:r>
            <a:r>
              <a:rPr lang="en-US" dirty="0"/>
              <a:t>’</a:t>
            </a:r>
            <a:r>
              <a:rPr lang="uk-UA" dirty="0"/>
              <a:t>я</a:t>
            </a:r>
          </a:p>
        </p:txBody>
      </p:sp>
      <p:sp>
        <p:nvSpPr>
          <p:cNvPr id="8" name="Oval 17"/>
          <p:cNvSpPr txBox="1">
            <a:spLocks noChangeArrowheads="1"/>
          </p:cNvSpPr>
          <p:nvPr/>
        </p:nvSpPr>
        <p:spPr bwMode="auto">
          <a:xfrm>
            <a:off x="5508104" y="1772817"/>
            <a:ext cx="3635896" cy="1152128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uk-UA" dirty="0" smtClean="0"/>
              <a:t>Уповноважений</a:t>
            </a:r>
          </a:p>
          <a:p>
            <a:r>
              <a:rPr lang="uk-UA" dirty="0" smtClean="0"/>
              <a:t> з прав людини</a:t>
            </a:r>
            <a:endParaRPr lang="uk-UA" dirty="0"/>
          </a:p>
        </p:txBody>
      </p:sp>
      <p:sp>
        <p:nvSpPr>
          <p:cNvPr id="9" name="Oval 17"/>
          <p:cNvSpPr txBox="1">
            <a:spLocks noChangeArrowheads="1"/>
          </p:cNvSpPr>
          <p:nvPr/>
        </p:nvSpPr>
        <p:spPr bwMode="auto">
          <a:xfrm>
            <a:off x="1475656" y="3068967"/>
            <a:ext cx="3060340" cy="1224129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uk-UA" dirty="0" smtClean="0"/>
              <a:t>Держава</a:t>
            </a:r>
            <a:endParaRPr lang="uk-UA" dirty="0"/>
          </a:p>
        </p:txBody>
      </p:sp>
      <p:sp>
        <p:nvSpPr>
          <p:cNvPr id="10" name="Line 10"/>
          <p:cNvSpPr>
            <a:spLocks noChangeShapeType="1"/>
          </p:cNvSpPr>
          <p:nvPr/>
        </p:nvSpPr>
        <p:spPr bwMode="auto">
          <a:xfrm rot="20214593" flipH="1">
            <a:off x="3158219" y="2205039"/>
            <a:ext cx="1707282" cy="251170"/>
          </a:xfrm>
          <a:prstGeom prst="line">
            <a:avLst/>
          </a:prstGeom>
          <a:noFill/>
          <a:ln w="76200">
            <a:solidFill>
              <a:schemeClr val="bg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>
            <a:defPPr>
              <a:defRPr lang="ru-RU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8000" i="1" kern="1200">
                <a:solidFill>
                  <a:srgbClr val="FF0000"/>
                </a:solidFill>
                <a:latin typeface="Comic Sans MS" pitchFamily="66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8000" i="1" kern="1200">
                <a:solidFill>
                  <a:srgbClr val="FF0000"/>
                </a:solidFill>
                <a:latin typeface="Comic Sans MS" pitchFamily="66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8000" i="1" kern="1200">
                <a:solidFill>
                  <a:srgbClr val="FF0000"/>
                </a:solidFill>
                <a:latin typeface="Comic Sans MS" pitchFamily="66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8000" i="1" kern="1200">
                <a:solidFill>
                  <a:srgbClr val="FF0000"/>
                </a:solidFill>
                <a:latin typeface="Comic Sans MS" pitchFamily="66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8000" i="1" kern="1200">
                <a:solidFill>
                  <a:srgbClr val="FF0000"/>
                </a:solidFill>
                <a:latin typeface="Comic Sans MS" pitchFamily="66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8000" i="1" kern="1200">
                <a:solidFill>
                  <a:srgbClr val="FF0000"/>
                </a:solidFill>
                <a:latin typeface="Comic Sans MS" pitchFamily="66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8000" i="1" kern="1200">
                <a:solidFill>
                  <a:srgbClr val="FF0000"/>
                </a:solidFill>
                <a:latin typeface="Comic Sans MS" pitchFamily="66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8000" i="1" kern="1200">
                <a:solidFill>
                  <a:srgbClr val="FF0000"/>
                </a:solidFill>
                <a:latin typeface="Comic Sans MS" pitchFamily="66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8000" i="1" kern="1200">
                <a:solidFill>
                  <a:srgbClr val="FF0000"/>
                </a:solidFill>
                <a:latin typeface="Comic Sans MS" pitchFamily="66" charset="0"/>
                <a:ea typeface="+mn-ea"/>
                <a:cs typeface="+mn-cs"/>
              </a:defRPr>
            </a:lvl9pPr>
          </a:lstStyle>
          <a:p>
            <a:endParaRPr lang="uk-UA"/>
          </a:p>
        </p:txBody>
      </p:sp>
      <p:sp>
        <p:nvSpPr>
          <p:cNvPr id="11" name="Line 10"/>
          <p:cNvSpPr>
            <a:spLocks noChangeShapeType="1"/>
          </p:cNvSpPr>
          <p:nvPr/>
        </p:nvSpPr>
        <p:spPr bwMode="auto">
          <a:xfrm rot="20214593" flipH="1">
            <a:off x="3510590" y="2071045"/>
            <a:ext cx="1438026" cy="892452"/>
          </a:xfrm>
          <a:prstGeom prst="line">
            <a:avLst/>
          </a:prstGeom>
          <a:noFill/>
          <a:ln w="76200">
            <a:solidFill>
              <a:schemeClr val="bg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>
            <a:defPPr>
              <a:defRPr lang="ru-RU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8000" i="1" kern="1200">
                <a:solidFill>
                  <a:srgbClr val="FF0000"/>
                </a:solidFill>
                <a:latin typeface="Comic Sans MS" pitchFamily="66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8000" i="1" kern="1200">
                <a:solidFill>
                  <a:srgbClr val="FF0000"/>
                </a:solidFill>
                <a:latin typeface="Comic Sans MS" pitchFamily="66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8000" i="1" kern="1200">
                <a:solidFill>
                  <a:srgbClr val="FF0000"/>
                </a:solidFill>
                <a:latin typeface="Comic Sans MS" pitchFamily="66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8000" i="1" kern="1200">
                <a:solidFill>
                  <a:srgbClr val="FF0000"/>
                </a:solidFill>
                <a:latin typeface="Comic Sans MS" pitchFamily="66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8000" i="1" kern="1200">
                <a:solidFill>
                  <a:srgbClr val="FF0000"/>
                </a:solidFill>
                <a:latin typeface="Comic Sans MS" pitchFamily="66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8000" i="1" kern="1200">
                <a:solidFill>
                  <a:srgbClr val="FF0000"/>
                </a:solidFill>
                <a:latin typeface="Comic Sans MS" pitchFamily="66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8000" i="1" kern="1200">
                <a:solidFill>
                  <a:srgbClr val="FF0000"/>
                </a:solidFill>
                <a:latin typeface="Comic Sans MS" pitchFamily="66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8000" i="1" kern="1200">
                <a:solidFill>
                  <a:srgbClr val="FF0000"/>
                </a:solidFill>
                <a:latin typeface="Comic Sans MS" pitchFamily="66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8000" i="1" kern="1200">
                <a:solidFill>
                  <a:srgbClr val="FF0000"/>
                </a:solidFill>
                <a:latin typeface="Comic Sans MS" pitchFamily="66" charset="0"/>
                <a:ea typeface="+mn-ea"/>
                <a:cs typeface="+mn-cs"/>
              </a:defRPr>
            </a:lvl9pPr>
          </a:lstStyle>
          <a:p>
            <a:endParaRPr lang="uk-UA"/>
          </a:p>
        </p:txBody>
      </p:sp>
      <p:sp>
        <p:nvSpPr>
          <p:cNvPr id="12" name="Line 10"/>
          <p:cNvSpPr>
            <a:spLocks noChangeShapeType="1"/>
          </p:cNvSpPr>
          <p:nvPr/>
        </p:nvSpPr>
        <p:spPr bwMode="auto">
          <a:xfrm rot="20214593" flipH="1">
            <a:off x="4239201" y="1922875"/>
            <a:ext cx="956879" cy="2236154"/>
          </a:xfrm>
          <a:prstGeom prst="line">
            <a:avLst/>
          </a:prstGeom>
          <a:noFill/>
          <a:ln w="76200">
            <a:solidFill>
              <a:schemeClr val="bg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>
            <a:defPPr>
              <a:defRPr lang="ru-RU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8000" i="1" kern="1200">
                <a:solidFill>
                  <a:srgbClr val="FF0000"/>
                </a:solidFill>
                <a:latin typeface="Comic Sans MS" pitchFamily="66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8000" i="1" kern="1200">
                <a:solidFill>
                  <a:srgbClr val="FF0000"/>
                </a:solidFill>
                <a:latin typeface="Comic Sans MS" pitchFamily="66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8000" i="1" kern="1200">
                <a:solidFill>
                  <a:srgbClr val="FF0000"/>
                </a:solidFill>
                <a:latin typeface="Comic Sans MS" pitchFamily="66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8000" i="1" kern="1200">
                <a:solidFill>
                  <a:srgbClr val="FF0000"/>
                </a:solidFill>
                <a:latin typeface="Comic Sans MS" pitchFamily="66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8000" i="1" kern="1200">
                <a:solidFill>
                  <a:srgbClr val="FF0000"/>
                </a:solidFill>
                <a:latin typeface="Comic Sans MS" pitchFamily="66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8000" i="1" kern="1200">
                <a:solidFill>
                  <a:srgbClr val="FF0000"/>
                </a:solidFill>
                <a:latin typeface="Comic Sans MS" pitchFamily="66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8000" i="1" kern="1200">
                <a:solidFill>
                  <a:srgbClr val="FF0000"/>
                </a:solidFill>
                <a:latin typeface="Comic Sans MS" pitchFamily="66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8000" i="1" kern="1200">
                <a:solidFill>
                  <a:srgbClr val="FF0000"/>
                </a:solidFill>
                <a:latin typeface="Comic Sans MS" pitchFamily="66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8000" i="1" kern="1200">
                <a:solidFill>
                  <a:srgbClr val="FF0000"/>
                </a:solidFill>
                <a:latin typeface="Comic Sans MS" pitchFamily="66" charset="0"/>
                <a:ea typeface="+mn-ea"/>
                <a:cs typeface="+mn-cs"/>
              </a:defRPr>
            </a:lvl9pPr>
          </a:lstStyle>
          <a:p>
            <a:endParaRPr lang="uk-UA"/>
          </a:p>
        </p:txBody>
      </p:sp>
      <p:sp>
        <p:nvSpPr>
          <p:cNvPr id="13" name="Line 10"/>
          <p:cNvSpPr>
            <a:spLocks noChangeShapeType="1"/>
          </p:cNvSpPr>
          <p:nvPr/>
        </p:nvSpPr>
        <p:spPr bwMode="auto">
          <a:xfrm rot="20214593">
            <a:off x="5012226" y="1671524"/>
            <a:ext cx="181666" cy="1639500"/>
          </a:xfrm>
          <a:prstGeom prst="line">
            <a:avLst/>
          </a:prstGeom>
          <a:noFill/>
          <a:ln w="76200">
            <a:solidFill>
              <a:schemeClr val="bg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>
            <a:defPPr>
              <a:defRPr lang="ru-RU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8000" i="1" kern="1200">
                <a:solidFill>
                  <a:srgbClr val="FF0000"/>
                </a:solidFill>
                <a:latin typeface="Comic Sans MS" pitchFamily="66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8000" i="1" kern="1200">
                <a:solidFill>
                  <a:srgbClr val="FF0000"/>
                </a:solidFill>
                <a:latin typeface="Comic Sans MS" pitchFamily="66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8000" i="1" kern="1200">
                <a:solidFill>
                  <a:srgbClr val="FF0000"/>
                </a:solidFill>
                <a:latin typeface="Comic Sans MS" pitchFamily="66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8000" i="1" kern="1200">
                <a:solidFill>
                  <a:srgbClr val="FF0000"/>
                </a:solidFill>
                <a:latin typeface="Comic Sans MS" pitchFamily="66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8000" i="1" kern="1200">
                <a:solidFill>
                  <a:srgbClr val="FF0000"/>
                </a:solidFill>
                <a:latin typeface="Comic Sans MS" pitchFamily="66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8000" i="1" kern="1200">
                <a:solidFill>
                  <a:srgbClr val="FF0000"/>
                </a:solidFill>
                <a:latin typeface="Comic Sans MS" pitchFamily="66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8000" i="1" kern="1200">
                <a:solidFill>
                  <a:srgbClr val="FF0000"/>
                </a:solidFill>
                <a:latin typeface="Comic Sans MS" pitchFamily="66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8000" i="1" kern="1200">
                <a:solidFill>
                  <a:srgbClr val="FF0000"/>
                </a:solidFill>
                <a:latin typeface="Comic Sans MS" pitchFamily="66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8000" i="1" kern="1200">
                <a:solidFill>
                  <a:srgbClr val="FF0000"/>
                </a:solidFill>
                <a:latin typeface="Comic Sans MS" pitchFamily="66" charset="0"/>
                <a:ea typeface="+mn-ea"/>
                <a:cs typeface="+mn-cs"/>
              </a:defRPr>
            </a:lvl9pPr>
          </a:lstStyle>
          <a:p>
            <a:endParaRPr lang="uk-UA"/>
          </a:p>
        </p:txBody>
      </p:sp>
      <p:sp>
        <p:nvSpPr>
          <p:cNvPr id="14" name="Line 10"/>
          <p:cNvSpPr>
            <a:spLocks noChangeShapeType="1"/>
          </p:cNvSpPr>
          <p:nvPr/>
        </p:nvSpPr>
        <p:spPr bwMode="auto">
          <a:xfrm rot="20214593">
            <a:off x="5013525" y="1663620"/>
            <a:ext cx="911997" cy="1362559"/>
          </a:xfrm>
          <a:prstGeom prst="line">
            <a:avLst/>
          </a:prstGeom>
          <a:noFill/>
          <a:ln w="76200">
            <a:solidFill>
              <a:schemeClr val="bg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>
            <a:defPPr>
              <a:defRPr lang="ru-RU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8000" i="1" kern="1200">
                <a:solidFill>
                  <a:srgbClr val="FF0000"/>
                </a:solidFill>
                <a:latin typeface="Comic Sans MS" pitchFamily="66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8000" i="1" kern="1200">
                <a:solidFill>
                  <a:srgbClr val="FF0000"/>
                </a:solidFill>
                <a:latin typeface="Comic Sans MS" pitchFamily="66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8000" i="1" kern="1200">
                <a:solidFill>
                  <a:srgbClr val="FF0000"/>
                </a:solidFill>
                <a:latin typeface="Comic Sans MS" pitchFamily="66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8000" i="1" kern="1200">
                <a:solidFill>
                  <a:srgbClr val="FF0000"/>
                </a:solidFill>
                <a:latin typeface="Comic Sans MS" pitchFamily="66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8000" i="1" kern="1200">
                <a:solidFill>
                  <a:srgbClr val="FF0000"/>
                </a:solidFill>
                <a:latin typeface="Comic Sans MS" pitchFamily="66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8000" i="1" kern="1200">
                <a:solidFill>
                  <a:srgbClr val="FF0000"/>
                </a:solidFill>
                <a:latin typeface="Comic Sans MS" pitchFamily="66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8000" i="1" kern="1200">
                <a:solidFill>
                  <a:srgbClr val="FF0000"/>
                </a:solidFill>
                <a:latin typeface="Comic Sans MS" pitchFamily="66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8000" i="1" kern="1200">
                <a:solidFill>
                  <a:srgbClr val="FF0000"/>
                </a:solidFill>
                <a:latin typeface="Comic Sans MS" pitchFamily="66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8000" i="1" kern="1200">
                <a:solidFill>
                  <a:srgbClr val="FF0000"/>
                </a:solidFill>
                <a:latin typeface="Comic Sans MS" pitchFamily="66" charset="0"/>
                <a:ea typeface="+mn-ea"/>
                <a:cs typeface="+mn-cs"/>
              </a:defRPr>
            </a:lvl9pPr>
          </a:lstStyle>
          <a:p>
            <a:endParaRPr lang="uk-UA"/>
          </a:p>
        </p:txBody>
      </p:sp>
      <p:pic>
        <p:nvPicPr>
          <p:cNvPr id="15362" name="Picture 2" descr="C:\Users\Надюшка\Desktop\ДЕТИ\children_0031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64188" y="4437112"/>
            <a:ext cx="2700300" cy="24208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63" name="Picture 3" descr="C:\Users\Надюшка\Desktop\ДЕТИ\children_0033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4149080"/>
            <a:ext cx="2466274" cy="27089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375775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7" name="Picture 1" descr="C:\Users\Надюшка\Desktop\шаблон презентацій\вв\вогонь\22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772816"/>
            <a:ext cx="1656184" cy="36724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5" descr="403649937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208" y="3212976"/>
            <a:ext cx="2520280" cy="3528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907705" y="2967335"/>
            <a:ext cx="4680519" cy="452431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72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Д</a:t>
            </a:r>
            <a:r>
              <a:rPr lang="ru-RU" sz="7200" b="1" cap="all" spc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якую</a:t>
            </a:r>
            <a:endParaRPr lang="ru-RU" sz="7200" b="1" cap="all" spc="0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  <a:p>
            <a:pPr algn="ctr"/>
            <a:r>
              <a:rPr lang="ru-RU" sz="72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вам </a:t>
            </a:r>
          </a:p>
          <a:p>
            <a:pPr algn="ctr"/>
            <a:r>
              <a:rPr lang="ru-RU" sz="7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За </a:t>
            </a:r>
            <a:r>
              <a:rPr lang="ru-RU" sz="72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увагу</a:t>
            </a:r>
            <a:endParaRPr lang="ru-RU" sz="7200" b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  <a:p>
            <a:pPr algn="ctr"/>
            <a:endParaRPr lang="ru-RU" sz="72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-2.13873E-6 L -0.63785 -0.0104 " pathEditMode="relative" rAng="0" ptsTypes="AA">
                                      <p:cBhvr>
                                        <p:cTn id="6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1892" y="-53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Ти людина, отже маєш права</a:t>
            </a:r>
            <a:endParaRPr lang="uk-UA" dirty="0" smtClean="0"/>
          </a:p>
        </p:txBody>
      </p:sp>
      <p:pic>
        <p:nvPicPr>
          <p:cNvPr id="4" name="Picture 10" descr="winnie"/>
          <p:cNvPicPr>
            <a:picLocks noGrp="1" noChangeAspect="1" noChangeArrowheads="1" noCro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55576" y="1556792"/>
            <a:ext cx="7776864" cy="4680520"/>
          </a:xfr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b="1" dirty="0" smtClean="0">
                <a:solidFill>
                  <a:srgbClr val="FF0000"/>
                </a:solidFill>
              </a:rPr>
              <a:t>Документами, що підтверджують громадянство є:</a:t>
            </a:r>
          </a:p>
        </p:txBody>
      </p:sp>
      <p:sp>
        <p:nvSpPr>
          <p:cNvPr id="7171" name="Содержимое 2"/>
          <p:cNvSpPr>
            <a:spLocks noGrp="1"/>
          </p:cNvSpPr>
          <p:nvPr>
            <p:ph idx="1"/>
          </p:nvPr>
        </p:nvSpPr>
        <p:spPr>
          <a:xfrm>
            <a:off x="179512" y="1600200"/>
            <a:ext cx="8964488" cy="4525963"/>
          </a:xfrm>
        </p:spPr>
        <p:txBody>
          <a:bodyPr/>
          <a:lstStyle/>
          <a:p>
            <a:pPr>
              <a:lnSpc>
                <a:spcPct val="80000"/>
              </a:lnSpc>
              <a:defRPr/>
            </a:pPr>
            <a:r>
              <a:rPr lang="uk-UA" b="1" dirty="0"/>
              <a:t>паспорт громадянина України,</a:t>
            </a:r>
          </a:p>
          <a:p>
            <a:pPr>
              <a:lnSpc>
                <a:spcPct val="80000"/>
              </a:lnSpc>
              <a:defRPr/>
            </a:pPr>
            <a:r>
              <a:rPr lang="uk-UA" b="1" dirty="0"/>
              <a:t>свідоцтво про належність до громадянства,</a:t>
            </a:r>
            <a:endParaRPr lang="ru-RU" b="1" dirty="0"/>
          </a:p>
          <a:p>
            <a:pPr>
              <a:lnSpc>
                <a:spcPct val="80000"/>
              </a:lnSpc>
              <a:defRPr/>
            </a:pPr>
            <a:r>
              <a:rPr lang="uk-UA" b="1" dirty="0"/>
              <a:t>паспорт громадянина України для виїзду за кордон,</a:t>
            </a:r>
          </a:p>
          <a:p>
            <a:pPr>
              <a:lnSpc>
                <a:spcPct val="80000"/>
              </a:lnSpc>
              <a:defRPr/>
            </a:pPr>
            <a:r>
              <a:rPr lang="uk-UA" b="1" dirty="0"/>
              <a:t>тимчасове посвідчення громадянина України,</a:t>
            </a:r>
          </a:p>
          <a:p>
            <a:pPr>
              <a:lnSpc>
                <a:spcPct val="80000"/>
              </a:lnSpc>
              <a:defRPr/>
            </a:pPr>
            <a:r>
              <a:rPr lang="uk-UA" b="1" dirty="0"/>
              <a:t>проїзний документ дитини,</a:t>
            </a:r>
          </a:p>
          <a:p>
            <a:pPr>
              <a:lnSpc>
                <a:spcPct val="80000"/>
              </a:lnSpc>
              <a:defRPr/>
            </a:pPr>
            <a:r>
              <a:rPr lang="uk-UA" b="1" dirty="0"/>
              <a:t>дипломатичний паспорт,</a:t>
            </a:r>
          </a:p>
          <a:p>
            <a:pPr>
              <a:lnSpc>
                <a:spcPct val="80000"/>
              </a:lnSpc>
              <a:defRPr/>
            </a:pPr>
            <a:r>
              <a:rPr lang="uk-UA" b="1" dirty="0"/>
              <a:t>службовий паспорт,</a:t>
            </a:r>
          </a:p>
          <a:p>
            <a:pPr>
              <a:lnSpc>
                <a:spcPct val="80000"/>
              </a:lnSpc>
              <a:defRPr/>
            </a:pPr>
            <a:r>
              <a:rPr lang="uk-UA" b="1" dirty="0"/>
              <a:t>посвідчення особи моряка,</a:t>
            </a:r>
          </a:p>
          <a:p>
            <a:pPr>
              <a:lnSpc>
                <a:spcPct val="80000"/>
              </a:lnSpc>
              <a:defRPr/>
            </a:pPr>
            <a:r>
              <a:rPr lang="uk-UA" b="1" dirty="0"/>
              <a:t>посвідчення члена екіпажу,</a:t>
            </a:r>
          </a:p>
          <a:p>
            <a:pPr>
              <a:lnSpc>
                <a:spcPct val="80000"/>
              </a:lnSpc>
              <a:defRPr/>
            </a:pPr>
            <a:r>
              <a:rPr lang="uk-UA" b="1" dirty="0"/>
              <a:t>посвідчення особи на повернення в Україну.</a:t>
            </a:r>
            <a:endParaRPr lang="ru-RU" b="1" dirty="0"/>
          </a:p>
          <a:p>
            <a:endParaRPr lang="uk-UA" dirty="0" smtClean="0"/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4411956"/>
            <a:ext cx="1619672" cy="1896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568977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b="1" dirty="0" smtClean="0">
                <a:solidFill>
                  <a:srgbClr val="FF0000"/>
                </a:solidFill>
              </a:rPr>
              <a:t>Підстави</a:t>
            </a:r>
            <a:r>
              <a:rPr lang="ru-RU" b="1" dirty="0" smtClean="0">
                <a:solidFill>
                  <a:srgbClr val="FF0000"/>
                </a:solidFill>
              </a:rPr>
              <a:t> </a:t>
            </a:r>
            <a:r>
              <a:rPr lang="ru-RU" b="1" dirty="0" err="1" smtClean="0">
                <a:solidFill>
                  <a:srgbClr val="FF0000"/>
                </a:solidFill>
              </a:rPr>
              <a:t>набуття</a:t>
            </a:r>
            <a:r>
              <a:rPr lang="ru-RU" b="1" dirty="0" smtClean="0">
                <a:solidFill>
                  <a:srgbClr val="FF0000"/>
                </a:solidFill>
              </a:rPr>
              <a:t> </a:t>
            </a:r>
            <a:r>
              <a:rPr lang="ru-RU" b="1" dirty="0" err="1" smtClean="0">
                <a:solidFill>
                  <a:srgbClr val="FF0000"/>
                </a:solidFill>
              </a:rPr>
              <a:t>громадянства</a:t>
            </a:r>
            <a:r>
              <a:rPr lang="ru-RU" b="1" dirty="0" smtClean="0">
                <a:solidFill>
                  <a:srgbClr val="FF0000"/>
                </a:solidFill>
              </a:rPr>
              <a:t> </a:t>
            </a:r>
            <a:r>
              <a:rPr lang="ru-RU" b="1" dirty="0" err="1" smtClean="0">
                <a:solidFill>
                  <a:srgbClr val="FF0000"/>
                </a:solidFill>
              </a:rPr>
              <a:t>України</a:t>
            </a:r>
            <a:r>
              <a:rPr lang="ru-RU" b="1" dirty="0" smtClean="0">
                <a:solidFill>
                  <a:srgbClr val="FF0000"/>
                </a:solidFill>
              </a:rPr>
              <a:t>:</a:t>
            </a:r>
            <a:endParaRPr lang="uk-UA" b="1" dirty="0" smtClean="0">
              <a:solidFill>
                <a:srgbClr val="FF0000"/>
              </a:solidFill>
            </a:endParaRPr>
          </a:p>
        </p:txBody>
      </p:sp>
      <p:sp>
        <p:nvSpPr>
          <p:cNvPr id="7171" name="Содержимое 2"/>
          <p:cNvSpPr>
            <a:spLocks noGrp="1"/>
          </p:cNvSpPr>
          <p:nvPr>
            <p:ph idx="1"/>
          </p:nvPr>
        </p:nvSpPr>
        <p:spPr>
          <a:xfrm>
            <a:off x="0" y="1340768"/>
            <a:ext cx="9252520" cy="4785395"/>
          </a:xfrm>
        </p:spPr>
        <p:txBody>
          <a:bodyPr/>
          <a:lstStyle/>
          <a:p>
            <a:pPr marL="609600" indent="-609600">
              <a:lnSpc>
                <a:spcPct val="80000"/>
              </a:lnSpc>
              <a:buFont typeface="Wingdings" pitchFamily="2" charset="2"/>
              <a:buAutoNum type="arabicParenR"/>
              <a:defRPr/>
            </a:pPr>
            <a:r>
              <a:rPr lang="uk-UA" sz="2800" b="1" dirty="0"/>
              <a:t>за народженням</a:t>
            </a:r>
            <a:r>
              <a:rPr lang="uk-UA" sz="2800" dirty="0"/>
              <a:t> </a:t>
            </a:r>
          </a:p>
          <a:p>
            <a:pPr marL="609600" indent="-609600">
              <a:lnSpc>
                <a:spcPct val="80000"/>
              </a:lnSpc>
              <a:buFont typeface="Wingdings" pitchFamily="2" charset="2"/>
              <a:buAutoNum type="arabicParenR"/>
              <a:defRPr/>
            </a:pPr>
            <a:r>
              <a:rPr lang="uk-UA" sz="2800" b="1" dirty="0"/>
              <a:t>за територіальним походженням</a:t>
            </a:r>
          </a:p>
          <a:p>
            <a:pPr marL="609600" indent="-609600">
              <a:lnSpc>
                <a:spcPct val="80000"/>
              </a:lnSpc>
              <a:buFont typeface="Wingdings" pitchFamily="2" charset="2"/>
              <a:buAutoNum type="arabicParenR"/>
              <a:defRPr/>
            </a:pPr>
            <a:r>
              <a:rPr lang="uk-UA" sz="2800" b="1" dirty="0"/>
              <a:t>внаслідок прийняття до громадянства</a:t>
            </a:r>
            <a:r>
              <a:rPr lang="ru-RU" sz="2800" dirty="0"/>
              <a:t> </a:t>
            </a:r>
          </a:p>
          <a:p>
            <a:pPr marL="609600" indent="-609600">
              <a:lnSpc>
                <a:spcPct val="80000"/>
              </a:lnSpc>
              <a:buFont typeface="Wingdings" pitchFamily="2" charset="2"/>
              <a:buAutoNum type="arabicParenR"/>
              <a:defRPr/>
            </a:pPr>
            <a:r>
              <a:rPr lang="uk-UA" sz="2800" b="1" dirty="0"/>
              <a:t>внаслідок поновлення у громадянстві</a:t>
            </a:r>
            <a:r>
              <a:rPr lang="uk-UA" sz="2800" dirty="0"/>
              <a:t> </a:t>
            </a:r>
          </a:p>
          <a:p>
            <a:pPr marL="609600" indent="-609600">
              <a:lnSpc>
                <a:spcPct val="80000"/>
              </a:lnSpc>
              <a:buFont typeface="Wingdings" pitchFamily="2" charset="2"/>
              <a:buAutoNum type="arabicParenR"/>
              <a:defRPr/>
            </a:pPr>
            <a:r>
              <a:rPr lang="ru-RU" sz="2800" b="1" dirty="0" err="1"/>
              <a:t>внаслідок</a:t>
            </a:r>
            <a:r>
              <a:rPr lang="ru-RU" sz="2800" b="1" dirty="0"/>
              <a:t> </a:t>
            </a:r>
            <a:r>
              <a:rPr lang="ru-RU" sz="2800" b="1" dirty="0" err="1"/>
              <a:t>усиновлення</a:t>
            </a:r>
            <a:endParaRPr lang="ru-RU" sz="2800" b="1" dirty="0"/>
          </a:p>
          <a:p>
            <a:pPr marL="609600" indent="-609600">
              <a:lnSpc>
                <a:spcPct val="80000"/>
              </a:lnSpc>
              <a:buFont typeface="Wingdings" pitchFamily="2" charset="2"/>
              <a:buAutoNum type="arabicParenR"/>
              <a:defRPr/>
            </a:pPr>
            <a:r>
              <a:rPr lang="ru-RU" sz="2800" b="1" dirty="0" err="1"/>
              <a:t>внаслідок</a:t>
            </a:r>
            <a:r>
              <a:rPr lang="ru-RU" sz="2800" b="1" dirty="0"/>
              <a:t> </a:t>
            </a:r>
            <a:r>
              <a:rPr lang="ru-RU" sz="2800" b="1" dirty="0" err="1"/>
              <a:t>встановлення</a:t>
            </a:r>
            <a:r>
              <a:rPr lang="ru-RU" sz="2800" b="1" dirty="0"/>
              <a:t> над </a:t>
            </a:r>
            <a:r>
              <a:rPr lang="ru-RU" sz="2800" b="1" dirty="0" err="1"/>
              <a:t>дитиною</a:t>
            </a:r>
            <a:r>
              <a:rPr lang="ru-RU" sz="2800" b="1" dirty="0"/>
              <a:t> </a:t>
            </a:r>
            <a:r>
              <a:rPr lang="ru-RU" sz="2800" b="1" dirty="0" err="1"/>
              <a:t>опіки</a:t>
            </a:r>
            <a:r>
              <a:rPr lang="ru-RU" sz="2800" b="1" dirty="0"/>
              <a:t> </a:t>
            </a:r>
            <a:r>
              <a:rPr lang="ru-RU" sz="2800" b="1" dirty="0" err="1"/>
              <a:t>чи</a:t>
            </a:r>
            <a:r>
              <a:rPr lang="ru-RU" sz="2800" b="1" dirty="0"/>
              <a:t> </a:t>
            </a:r>
            <a:r>
              <a:rPr lang="ru-RU" sz="2800" b="1" dirty="0" err="1"/>
              <a:t>піклування</a:t>
            </a:r>
            <a:endParaRPr lang="ru-RU" sz="2800" b="1" dirty="0"/>
          </a:p>
          <a:p>
            <a:pPr marL="609600" indent="-609600">
              <a:lnSpc>
                <a:spcPct val="80000"/>
              </a:lnSpc>
              <a:buFont typeface="Wingdings" pitchFamily="2" charset="2"/>
              <a:buAutoNum type="arabicParenR"/>
              <a:defRPr/>
            </a:pPr>
            <a:r>
              <a:rPr lang="ru-RU" sz="2800" b="1" dirty="0" err="1"/>
              <a:t>внаслідок</a:t>
            </a:r>
            <a:r>
              <a:rPr lang="ru-RU" sz="2800" b="1" dirty="0"/>
              <a:t>   </a:t>
            </a:r>
            <a:r>
              <a:rPr lang="ru-RU" sz="2800" b="1" dirty="0" err="1"/>
              <a:t>встановлення</a:t>
            </a:r>
            <a:r>
              <a:rPr lang="ru-RU" sz="2800" b="1" dirty="0"/>
              <a:t>   над   особою,   </a:t>
            </a:r>
            <a:r>
              <a:rPr lang="ru-RU" sz="2800" b="1" dirty="0" err="1"/>
              <a:t>визнаною</a:t>
            </a:r>
            <a:r>
              <a:rPr lang="ru-RU" sz="2800" b="1" dirty="0"/>
              <a:t>  судом</a:t>
            </a:r>
            <a:r>
              <a:rPr lang="uk-UA" sz="2800" b="1" dirty="0"/>
              <a:t> </a:t>
            </a:r>
            <a:r>
              <a:rPr lang="ru-RU" sz="2800" b="1" dirty="0" err="1"/>
              <a:t>недієздатною</a:t>
            </a:r>
            <a:r>
              <a:rPr lang="ru-RU" sz="2800" b="1" dirty="0"/>
              <a:t>, </a:t>
            </a:r>
            <a:r>
              <a:rPr lang="ru-RU" sz="2800" b="1" dirty="0" err="1"/>
              <a:t>опіки</a:t>
            </a:r>
            <a:endParaRPr lang="ru-RU" sz="2800" b="1" dirty="0"/>
          </a:p>
          <a:p>
            <a:pPr marL="609600" indent="-609600">
              <a:lnSpc>
                <a:spcPct val="80000"/>
              </a:lnSpc>
              <a:buFont typeface="Wingdings" pitchFamily="2" charset="2"/>
              <a:buAutoNum type="arabicParenR"/>
              <a:defRPr/>
            </a:pPr>
            <a:r>
              <a:rPr lang="ru-RU" sz="2800" b="1" dirty="0"/>
              <a:t>у </a:t>
            </a:r>
            <a:r>
              <a:rPr lang="ru-RU" sz="2800" b="1" dirty="0" err="1"/>
              <a:t>зв'язку</a:t>
            </a:r>
            <a:r>
              <a:rPr lang="ru-RU" sz="2800" b="1" dirty="0"/>
              <a:t> з </a:t>
            </a:r>
            <a:r>
              <a:rPr lang="ru-RU" sz="2800" b="1" dirty="0" err="1"/>
              <a:t>перебуванням</a:t>
            </a:r>
            <a:r>
              <a:rPr lang="ru-RU" sz="2800" b="1" dirty="0"/>
              <a:t> у </a:t>
            </a:r>
            <a:r>
              <a:rPr lang="ru-RU" sz="2800" b="1" dirty="0" err="1"/>
              <a:t>громадянстві</a:t>
            </a:r>
            <a:r>
              <a:rPr lang="ru-RU" sz="2800" b="1" dirty="0"/>
              <a:t> </a:t>
            </a:r>
            <a:r>
              <a:rPr lang="ru-RU" sz="2800" b="1" dirty="0" err="1"/>
              <a:t>України</a:t>
            </a:r>
            <a:r>
              <a:rPr lang="ru-RU" sz="2800" b="1" dirty="0"/>
              <a:t> одного  </a:t>
            </a:r>
            <a:r>
              <a:rPr lang="ru-RU" sz="2800" b="1" dirty="0" err="1"/>
              <a:t>чи</a:t>
            </a:r>
            <a:r>
              <a:rPr lang="uk-UA" sz="2800" b="1" dirty="0"/>
              <a:t> </a:t>
            </a:r>
            <a:r>
              <a:rPr lang="ru-RU" sz="2800" b="1" dirty="0" err="1"/>
              <a:t>обох</a:t>
            </a:r>
            <a:r>
              <a:rPr lang="ru-RU" sz="2800" b="1" dirty="0"/>
              <a:t> </a:t>
            </a:r>
            <a:r>
              <a:rPr lang="ru-RU" sz="2800" b="1" dirty="0" err="1"/>
              <a:t>батьків</a:t>
            </a:r>
            <a:r>
              <a:rPr lang="ru-RU" sz="2800" b="1" dirty="0"/>
              <a:t> </a:t>
            </a:r>
            <a:r>
              <a:rPr lang="ru-RU" sz="2800" b="1" dirty="0" err="1"/>
              <a:t>дитини</a:t>
            </a:r>
            <a:endParaRPr lang="ru-RU" sz="2800" b="1" dirty="0"/>
          </a:p>
          <a:p>
            <a:pPr marL="609600" indent="-609600">
              <a:lnSpc>
                <a:spcPct val="80000"/>
              </a:lnSpc>
              <a:buFont typeface="Wingdings" pitchFamily="2" charset="2"/>
              <a:buAutoNum type="arabicParenR"/>
              <a:defRPr/>
            </a:pPr>
            <a:r>
              <a:rPr lang="ru-RU" sz="2800" b="1" dirty="0"/>
              <a:t> </a:t>
            </a:r>
            <a:r>
              <a:rPr lang="ru-RU" sz="2800" b="1" dirty="0" err="1"/>
              <a:t>внаслідок</a:t>
            </a:r>
            <a:r>
              <a:rPr lang="ru-RU" sz="2800" b="1" dirty="0"/>
              <a:t> </a:t>
            </a:r>
            <a:r>
              <a:rPr lang="ru-RU" sz="2800" b="1" dirty="0" err="1"/>
              <a:t>встановлення</a:t>
            </a:r>
            <a:r>
              <a:rPr lang="ru-RU" sz="2800" b="1" dirty="0"/>
              <a:t> </a:t>
            </a:r>
            <a:r>
              <a:rPr lang="ru-RU" sz="2800" b="1" dirty="0" err="1"/>
              <a:t>батьківства</a:t>
            </a:r>
            <a:endParaRPr lang="ru-RU" sz="2800" b="1" dirty="0"/>
          </a:p>
          <a:p>
            <a:pPr marL="609600" indent="-609600">
              <a:lnSpc>
                <a:spcPct val="80000"/>
              </a:lnSpc>
              <a:buFont typeface="Wingdings" pitchFamily="2" charset="2"/>
              <a:buAutoNum type="arabicParenR"/>
              <a:defRPr/>
            </a:pPr>
            <a:r>
              <a:rPr lang="uk-UA" sz="2800" b="1" dirty="0"/>
              <a:t> </a:t>
            </a:r>
            <a:r>
              <a:rPr lang="ru-RU" sz="2800" b="1" dirty="0"/>
              <a:t>за    </a:t>
            </a:r>
            <a:r>
              <a:rPr lang="ru-RU" sz="2800" b="1" dirty="0" err="1"/>
              <a:t>іншими</a:t>
            </a:r>
            <a:r>
              <a:rPr lang="ru-RU" sz="2800" b="1" dirty="0"/>
              <a:t>   </a:t>
            </a:r>
            <a:r>
              <a:rPr lang="ru-RU" sz="2800" b="1" dirty="0" err="1"/>
              <a:t>підставами</a:t>
            </a:r>
            <a:r>
              <a:rPr lang="ru-RU" sz="2800" b="1" dirty="0"/>
              <a:t>,   </a:t>
            </a:r>
            <a:r>
              <a:rPr lang="ru-RU" sz="2800" b="1" dirty="0" err="1"/>
              <a:t>передбаченими</a:t>
            </a:r>
            <a:r>
              <a:rPr lang="ru-RU" sz="2800" b="1" dirty="0"/>
              <a:t>   </a:t>
            </a:r>
            <a:r>
              <a:rPr lang="ru-RU" sz="2800" b="1" dirty="0" err="1"/>
              <a:t>міжнародними</a:t>
            </a:r>
            <a:r>
              <a:rPr lang="uk-UA" sz="2800" b="1" dirty="0"/>
              <a:t> </a:t>
            </a:r>
            <a:r>
              <a:rPr lang="ru-RU" sz="2800" b="1" dirty="0"/>
              <a:t>договорами </a:t>
            </a:r>
            <a:r>
              <a:rPr lang="ru-RU" sz="2800" b="1" dirty="0" err="1"/>
              <a:t>України</a:t>
            </a:r>
            <a:endParaRPr lang="uk-UA" sz="2800" dirty="0"/>
          </a:p>
          <a:p>
            <a:endParaRPr lang="uk-UA" sz="2800" dirty="0" smtClean="0"/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8344" y="5373215"/>
            <a:ext cx="1475656" cy="14973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102912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b="1" dirty="0" smtClean="0">
                <a:solidFill>
                  <a:srgbClr val="FF0000"/>
                </a:solidFill>
              </a:rPr>
              <a:t>Підстави припинення громадянства України</a:t>
            </a:r>
          </a:p>
        </p:txBody>
      </p:sp>
      <p:sp>
        <p:nvSpPr>
          <p:cNvPr id="8195" name="Содержимое 4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8219256" cy="4525963"/>
          </a:xfrm>
        </p:spPr>
        <p:txBody>
          <a:bodyPr/>
          <a:lstStyle/>
          <a:p>
            <a:pPr>
              <a:defRPr/>
            </a:pPr>
            <a:r>
              <a:rPr lang="uk-UA" dirty="0"/>
              <a:t>внаслідок виходу з громадянства</a:t>
            </a:r>
          </a:p>
          <a:p>
            <a:pPr>
              <a:buNone/>
              <a:defRPr/>
            </a:pPr>
            <a:endParaRPr lang="uk-UA" dirty="0"/>
          </a:p>
          <a:p>
            <a:pPr>
              <a:defRPr/>
            </a:pPr>
            <a:r>
              <a:rPr lang="ru-RU" dirty="0" err="1"/>
              <a:t>внаслідок</a:t>
            </a:r>
            <a:r>
              <a:rPr lang="ru-RU" dirty="0"/>
              <a:t> </a:t>
            </a:r>
            <a:r>
              <a:rPr lang="ru-RU" dirty="0" err="1"/>
              <a:t>втрати</a:t>
            </a:r>
            <a:r>
              <a:rPr lang="ru-RU" dirty="0"/>
              <a:t> </a:t>
            </a:r>
            <a:r>
              <a:rPr lang="ru-RU" dirty="0" err="1"/>
              <a:t>громадянства</a:t>
            </a:r>
            <a:endParaRPr lang="ru-RU" dirty="0"/>
          </a:p>
          <a:p>
            <a:pPr>
              <a:buNone/>
              <a:defRPr/>
            </a:pPr>
            <a:endParaRPr lang="ru-RU" dirty="0"/>
          </a:p>
          <a:p>
            <a:pPr>
              <a:defRPr/>
            </a:pPr>
            <a:r>
              <a:rPr lang="uk-UA" dirty="0"/>
              <a:t>за   підставами,   передбаченими  міжнародними договорами</a:t>
            </a:r>
            <a:r>
              <a:rPr lang="ru-RU" dirty="0"/>
              <a:t> </a:t>
            </a:r>
          </a:p>
          <a:p>
            <a:endParaRPr lang="uk-UA" dirty="0" smtClean="0"/>
          </a:p>
        </p:txBody>
      </p:sp>
      <p:sp>
        <p:nvSpPr>
          <p:cNvPr id="8196" name="Содержимое 5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ru-RU" dirty="0" smtClean="0"/>
              <a:t>.</a:t>
            </a:r>
            <a:endParaRPr lang="uk-UA" dirty="0" smtClean="0"/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4653136"/>
            <a:ext cx="1619672" cy="1896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460776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b="1" dirty="0">
                <a:solidFill>
                  <a:srgbClr val="FF0000"/>
                </a:solidFill>
              </a:rPr>
              <a:t>Д</a:t>
            </a:r>
            <a:r>
              <a:rPr lang="uk-UA" b="1" dirty="0" smtClean="0">
                <a:solidFill>
                  <a:srgbClr val="FF0000"/>
                </a:solidFill>
              </a:rPr>
              <a:t>окументи</a:t>
            </a:r>
          </a:p>
        </p:txBody>
      </p:sp>
      <p:sp>
        <p:nvSpPr>
          <p:cNvPr id="8196" name="Содержимое 5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ru-RU" dirty="0" smtClean="0"/>
              <a:t>.</a:t>
            </a:r>
            <a:endParaRPr lang="uk-UA" dirty="0" smtClean="0"/>
          </a:p>
        </p:txBody>
      </p:sp>
      <p:pic>
        <p:nvPicPr>
          <p:cNvPr id="8197" name="Picture 5" descr="C:\Users\Надюшка\Desktop\шаблон презентацій\вв\книги\7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223" y="1052736"/>
            <a:ext cx="3312369" cy="18722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3" name="Объект 2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2027943489"/>
              </p:ext>
            </p:extLst>
          </p:nvPr>
        </p:nvGraphicFramePr>
        <p:xfrm>
          <a:off x="3131840" y="1268761"/>
          <a:ext cx="5544616" cy="550773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798117"/>
                <a:gridCol w="1746499"/>
              </a:tblGrid>
              <a:tr h="38622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2000" dirty="0">
                          <a:effectLst/>
                        </a:rPr>
                        <a:t>Загальна декларація прав людини</a:t>
                      </a:r>
                      <a:endParaRPr lang="uk-UA" sz="20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350" marR="635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2000">
                          <a:effectLst/>
                        </a:rPr>
                        <a:t>1948р.</a:t>
                      </a:r>
                      <a:endParaRPr lang="uk-UA" sz="2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350" marR="6350" marT="0" marB="0"/>
                </a:tc>
              </a:tr>
              <a:tr h="386224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2000" dirty="0">
                          <a:effectLst/>
                        </a:rPr>
                        <a:t>Конвенція про статус апатридів</a:t>
                      </a:r>
                      <a:endParaRPr lang="uk-UA" sz="20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350" marR="6350" marT="0" marB="0"/>
                </a:tc>
                <a:tc>
                  <a:txBody>
                    <a:bodyPr/>
                    <a:lstStyle/>
                    <a:p>
                      <a:pPr marL="45085"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2000">
                          <a:effectLst/>
                        </a:rPr>
                        <a:t>1954р.</a:t>
                      </a:r>
                      <a:endParaRPr lang="uk-UA" sz="2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350" marR="6350" marT="0" marB="0"/>
                </a:tc>
              </a:tr>
              <a:tr h="77245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2000" dirty="0">
                          <a:effectLst/>
                        </a:rPr>
                        <a:t>Міжнародна конвенція про ліквідацію всіх форм расової дискримінації</a:t>
                      </a:r>
                      <a:endParaRPr lang="uk-UA" sz="20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350" marR="6350" marT="0" marB="0"/>
                </a:tc>
                <a:tc>
                  <a:txBody>
                    <a:bodyPr/>
                    <a:lstStyle/>
                    <a:p>
                      <a:pPr marL="45085"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2000">
                          <a:effectLst/>
                        </a:rPr>
                        <a:t>1965р.</a:t>
                      </a:r>
                      <a:endParaRPr lang="uk-UA" sz="2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350" marR="6350" marT="0" marB="0"/>
                </a:tc>
              </a:tr>
              <a:tr h="77245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2000" dirty="0">
                          <a:effectLst/>
                        </a:rPr>
                        <a:t>Міжнародний пакт про громадські та політичні права</a:t>
                      </a:r>
                      <a:endParaRPr lang="uk-UA" sz="20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350" marR="635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2000">
                          <a:effectLst/>
                        </a:rPr>
                        <a:t>1966р.</a:t>
                      </a:r>
                      <a:endParaRPr lang="uk-UA" sz="2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350" marR="6350" marT="0" marB="0"/>
                </a:tc>
              </a:tr>
              <a:tr h="77245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2000" dirty="0">
                          <a:effectLst/>
                        </a:rPr>
                        <a:t>Міжнародний пакт про економічні, соціальні, культурні права</a:t>
                      </a:r>
                      <a:endParaRPr lang="uk-UA" sz="20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350" marR="6350" marT="0" marB="0"/>
                </a:tc>
                <a:tc>
                  <a:txBody>
                    <a:bodyPr/>
                    <a:lstStyle/>
                    <a:p>
                      <a:pPr indent="45085"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2000">
                          <a:effectLst/>
                        </a:rPr>
                        <a:t>1966р.</a:t>
                      </a:r>
                      <a:endParaRPr lang="uk-UA" sz="2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350" marR="6350" marT="0" marB="0"/>
                </a:tc>
              </a:tr>
              <a:tr h="77245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2000" dirty="0">
                          <a:effectLst/>
                        </a:rPr>
                        <a:t>Конвенція про ліквідацію всіх форм дискримінації щодо жінок</a:t>
                      </a:r>
                      <a:endParaRPr lang="uk-UA" sz="20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350" marR="635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2000">
                          <a:effectLst/>
                        </a:rPr>
                        <a:t>1979р.</a:t>
                      </a:r>
                      <a:endParaRPr lang="uk-UA" sz="2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350" marR="6350" marT="0" marB="0"/>
                </a:tc>
              </a:tr>
              <a:tr h="386224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2000" dirty="0">
                          <a:effectLst/>
                        </a:rPr>
                        <a:t>Конвенція про права дитини</a:t>
                      </a:r>
                      <a:endParaRPr lang="uk-UA" sz="20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350" marR="635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2000" dirty="0">
                          <a:effectLst/>
                        </a:rPr>
                        <a:t>1989р.</a:t>
                      </a:r>
                      <a:endParaRPr lang="uk-UA" sz="20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350" marR="6350" marT="0" marB="0"/>
                </a:tc>
              </a:tr>
              <a:tr h="386224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 dirty="0" err="1" smtClean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Конститу</a:t>
                      </a:r>
                      <a:r>
                        <a:rPr lang="uk-UA" sz="2000" dirty="0" err="1" smtClean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ція</a:t>
                      </a:r>
                      <a:r>
                        <a:rPr lang="uk-UA" sz="2000" baseline="0" dirty="0" smtClean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 України</a:t>
                      </a:r>
                      <a:endParaRPr lang="uk-UA" sz="20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350" marR="635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2000" dirty="0" smtClean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1996</a:t>
                      </a:r>
                      <a:endParaRPr lang="uk-UA" sz="20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350" marR="6350" marT="0" marB="0"/>
                </a:tc>
              </a:tr>
            </a:tbl>
          </a:graphicData>
        </a:graphic>
      </p:graphicFrame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3573016"/>
            <a:ext cx="1872208" cy="30560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b="1" dirty="0" smtClean="0">
                <a:solidFill>
                  <a:srgbClr val="FF0000"/>
                </a:solidFill>
              </a:rPr>
              <a:t>Конституційні права і свободи </a:t>
            </a:r>
          </a:p>
        </p:txBody>
      </p:sp>
      <p:sp>
        <p:nvSpPr>
          <p:cNvPr id="8195" name="Содержимое 4"/>
          <p:cNvSpPr>
            <a:spLocks noGrp="1"/>
          </p:cNvSpPr>
          <p:nvPr>
            <p:ph sz="half" idx="1"/>
          </p:nvPr>
        </p:nvSpPr>
        <p:spPr>
          <a:xfrm>
            <a:off x="107504" y="1268761"/>
            <a:ext cx="3672408" cy="3456384"/>
          </a:xfrm>
        </p:spPr>
        <p:txBody>
          <a:bodyPr/>
          <a:lstStyle/>
          <a:p>
            <a:pPr algn="just"/>
            <a:r>
              <a:rPr lang="uk-UA" dirty="0"/>
              <a:t>Права – надані громадянину законом можливості задоволення людиною</a:t>
            </a:r>
          </a:p>
          <a:p>
            <a:pPr marL="0" indent="0" algn="just">
              <a:buNone/>
            </a:pPr>
            <a:r>
              <a:rPr lang="uk-UA" dirty="0" smtClean="0"/>
              <a:t>     своїх життєвих</a:t>
            </a:r>
          </a:p>
          <a:p>
            <a:pPr marL="0" indent="0" algn="just">
              <a:buNone/>
            </a:pPr>
            <a:r>
              <a:rPr lang="uk-UA" dirty="0"/>
              <a:t> </a:t>
            </a:r>
            <a:r>
              <a:rPr lang="uk-UA" dirty="0" smtClean="0"/>
              <a:t>    потреб та</a:t>
            </a:r>
          </a:p>
          <a:p>
            <a:pPr marL="0" indent="0" algn="just">
              <a:buNone/>
            </a:pPr>
            <a:r>
              <a:rPr lang="uk-UA" dirty="0"/>
              <a:t> </a:t>
            </a:r>
            <a:r>
              <a:rPr lang="uk-UA" dirty="0" smtClean="0"/>
              <a:t>    інтересів</a:t>
            </a:r>
            <a:endParaRPr lang="ru-RU" dirty="0"/>
          </a:p>
          <a:p>
            <a:endParaRPr lang="uk-UA" dirty="0" smtClean="0"/>
          </a:p>
        </p:txBody>
      </p:sp>
      <p:sp>
        <p:nvSpPr>
          <p:cNvPr id="8196" name="Содержимое 5"/>
          <p:cNvSpPr>
            <a:spLocks noGrp="1"/>
          </p:cNvSpPr>
          <p:nvPr>
            <p:ph sz="half" idx="2"/>
          </p:nvPr>
        </p:nvSpPr>
        <p:spPr>
          <a:xfrm>
            <a:off x="3419872" y="1124744"/>
            <a:ext cx="5724128" cy="5001419"/>
          </a:xfrm>
        </p:spPr>
        <p:txBody>
          <a:bodyPr/>
          <a:lstStyle/>
          <a:p>
            <a:r>
              <a:rPr lang="uk-UA" dirty="0"/>
              <a:t>це встановленні Українською державою, закріплені в її Конституції певні можливості, які дозволяють кожному громадянину обирати вид своєї поведінки, користуватися економічними, соціально-політичними свободами та соціальними благами як в особистих, так і в суспільних інтересах. </a:t>
            </a:r>
          </a:p>
          <a:p>
            <a:endParaRPr lang="uk-UA" dirty="0" smtClean="0"/>
          </a:p>
        </p:txBody>
      </p:sp>
      <p:pic>
        <p:nvPicPr>
          <p:cNvPr id="16386" name="Picture 2" descr="C:\Users\Надюшка\Desktop\ДЕТИ\children_0034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4149080"/>
            <a:ext cx="1584176" cy="2160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062162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b="1" dirty="0" smtClean="0">
                <a:solidFill>
                  <a:srgbClr val="FF0000"/>
                </a:solidFill>
              </a:rPr>
              <a:t>Конституційні права і свободи </a:t>
            </a:r>
          </a:p>
        </p:txBody>
      </p:sp>
      <p:sp>
        <p:nvSpPr>
          <p:cNvPr id="8195" name="Содержимое 4"/>
          <p:cNvSpPr>
            <a:spLocks noGrp="1"/>
          </p:cNvSpPr>
          <p:nvPr>
            <p:ph sz="half" idx="1"/>
          </p:nvPr>
        </p:nvSpPr>
        <p:spPr>
          <a:xfrm>
            <a:off x="179512" y="1600200"/>
            <a:ext cx="2880320" cy="4525963"/>
          </a:xfrm>
        </p:spPr>
        <p:txBody>
          <a:bodyPr/>
          <a:lstStyle/>
          <a:p>
            <a:pPr>
              <a:lnSpc>
                <a:spcPct val="80000"/>
              </a:lnSpc>
              <a:buNone/>
              <a:defRPr/>
            </a:pPr>
            <a:r>
              <a:rPr lang="ru-RU" b="1" u="sng" dirty="0"/>
              <a:t>За </a:t>
            </a:r>
            <a:r>
              <a:rPr lang="ru-RU" b="1" u="sng" dirty="0" err="1"/>
              <a:t>обсягом</a:t>
            </a:r>
            <a:r>
              <a:rPr lang="ru-RU" b="1" u="sng" dirty="0"/>
              <a:t> </a:t>
            </a:r>
          </a:p>
          <a:p>
            <a:pPr>
              <a:lnSpc>
                <a:spcPct val="80000"/>
              </a:lnSpc>
              <a:defRPr/>
            </a:pPr>
            <a:r>
              <a:rPr lang="ru-RU" dirty="0" err="1"/>
              <a:t>Загальні</a:t>
            </a:r>
            <a:r>
              <a:rPr lang="ru-RU" dirty="0"/>
              <a:t> </a:t>
            </a:r>
          </a:p>
          <a:p>
            <a:pPr>
              <a:lnSpc>
                <a:spcPct val="80000"/>
              </a:lnSpc>
              <a:defRPr/>
            </a:pPr>
            <a:r>
              <a:rPr lang="ru-RU" dirty="0" err="1"/>
              <a:t>Особливі</a:t>
            </a:r>
            <a:r>
              <a:rPr lang="ru-RU" dirty="0"/>
              <a:t> (</a:t>
            </a:r>
            <a:r>
              <a:rPr lang="ru-RU" dirty="0" err="1"/>
              <a:t>жінок</a:t>
            </a:r>
            <a:r>
              <a:rPr lang="ru-RU" dirty="0"/>
              <a:t>, </a:t>
            </a:r>
            <a:r>
              <a:rPr lang="ru-RU" dirty="0" err="1"/>
              <a:t>дітей</a:t>
            </a:r>
            <a:r>
              <a:rPr lang="ru-RU" dirty="0"/>
              <a:t>)</a:t>
            </a:r>
          </a:p>
          <a:p>
            <a:endParaRPr lang="uk-UA" dirty="0" smtClean="0"/>
          </a:p>
        </p:txBody>
      </p:sp>
      <p:sp>
        <p:nvSpPr>
          <p:cNvPr id="8196" name="Содержимое 5"/>
          <p:cNvSpPr>
            <a:spLocks noGrp="1"/>
          </p:cNvSpPr>
          <p:nvPr>
            <p:ph sz="half" idx="2"/>
          </p:nvPr>
        </p:nvSpPr>
        <p:spPr>
          <a:xfrm>
            <a:off x="3275856" y="1340768"/>
            <a:ext cx="5410944" cy="4785395"/>
          </a:xfrm>
        </p:spPr>
        <p:txBody>
          <a:bodyPr/>
          <a:lstStyle/>
          <a:p>
            <a:pPr>
              <a:lnSpc>
                <a:spcPct val="80000"/>
              </a:lnSpc>
              <a:buNone/>
              <a:defRPr/>
            </a:pPr>
            <a:r>
              <a:rPr lang="uk-UA" b="1" u="sng" dirty="0"/>
              <a:t>За сферами життєдіяльності індивіда</a:t>
            </a:r>
          </a:p>
          <a:p>
            <a:pPr>
              <a:lnSpc>
                <a:spcPct val="80000"/>
              </a:lnSpc>
              <a:defRPr/>
            </a:pPr>
            <a:r>
              <a:rPr lang="uk-UA" dirty="0"/>
              <a:t>Громадянські права і свободи людини  - Ст. 23,27-35, 51.</a:t>
            </a:r>
          </a:p>
          <a:p>
            <a:pPr>
              <a:lnSpc>
                <a:spcPct val="80000"/>
              </a:lnSpc>
              <a:defRPr/>
            </a:pPr>
            <a:r>
              <a:rPr lang="uk-UA" dirty="0"/>
              <a:t>Політичні права і свободи громадян України  - Ст. 34, 36, 38 - 40.</a:t>
            </a:r>
          </a:p>
          <a:p>
            <a:pPr>
              <a:lnSpc>
                <a:spcPct val="80000"/>
              </a:lnSpc>
              <a:defRPr/>
            </a:pPr>
            <a:r>
              <a:rPr lang="uk-UA" dirty="0"/>
              <a:t>Економічні  права  - Ст. 13, 14, 41, 42  </a:t>
            </a:r>
          </a:p>
          <a:p>
            <a:pPr>
              <a:lnSpc>
                <a:spcPct val="80000"/>
              </a:lnSpc>
              <a:defRPr/>
            </a:pPr>
            <a:r>
              <a:rPr lang="uk-UA" dirty="0"/>
              <a:t>Соціальні права – Ст. 43-50, ч. 1, ст. 53</a:t>
            </a:r>
          </a:p>
          <a:p>
            <a:pPr>
              <a:lnSpc>
                <a:spcPct val="80000"/>
              </a:lnSpc>
              <a:defRPr/>
            </a:pPr>
            <a:r>
              <a:rPr lang="uk-UA" dirty="0"/>
              <a:t> Культурні права - Ст. 53, 54 </a:t>
            </a:r>
          </a:p>
          <a:p>
            <a:endParaRPr lang="uk-UA" dirty="0" smtClean="0"/>
          </a:p>
        </p:txBody>
      </p:sp>
      <p:pic>
        <p:nvPicPr>
          <p:cNvPr id="14338" name="Picture 2" descr="C:\Users\Надюшка\Desktop\ДЕТИ\children_0021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4149080"/>
            <a:ext cx="1440160" cy="23438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199667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Заголовок 3"/>
          <p:cNvSpPr>
            <a:spLocks noGrp="1"/>
          </p:cNvSpPr>
          <p:nvPr>
            <p:ph type="title"/>
          </p:nvPr>
        </p:nvSpPr>
        <p:spPr>
          <a:xfrm>
            <a:off x="-108520" y="274638"/>
            <a:ext cx="9252520" cy="58018"/>
          </a:xfrm>
        </p:spPr>
        <p:txBody>
          <a:bodyPr/>
          <a:lstStyle/>
          <a:p>
            <a:r>
              <a:rPr lang="uk-UA" b="1" dirty="0">
                <a:solidFill>
                  <a:srgbClr val="FF0000"/>
                </a:solidFill>
              </a:rPr>
              <a:t/>
            </a:r>
            <a:br>
              <a:rPr lang="uk-UA" b="1" dirty="0">
                <a:solidFill>
                  <a:srgbClr val="FF0000"/>
                </a:solidFill>
              </a:rPr>
            </a:br>
            <a:r>
              <a:rPr lang="uk-UA" b="1" dirty="0" smtClean="0">
                <a:solidFill>
                  <a:srgbClr val="FF0000"/>
                </a:solidFill>
              </a:rPr>
              <a:t/>
            </a:r>
            <a:br>
              <a:rPr lang="uk-UA" b="1" dirty="0" smtClean="0">
                <a:solidFill>
                  <a:srgbClr val="FF0000"/>
                </a:solidFill>
              </a:rPr>
            </a:br>
            <a:r>
              <a:rPr lang="uk-UA" sz="3600" b="1" dirty="0" smtClean="0">
                <a:solidFill>
                  <a:srgbClr val="FF0000"/>
                </a:solidFill>
              </a:rPr>
              <a:t>Особисті (громадянські) права - можливості збереження, розвитку і захисту індивідуальності людини </a:t>
            </a:r>
            <a:endParaRPr lang="uk-UA" b="1" dirty="0" smtClean="0">
              <a:solidFill>
                <a:srgbClr val="FF0000"/>
              </a:solidFill>
            </a:endParaRPr>
          </a:p>
        </p:txBody>
      </p:sp>
      <p:sp>
        <p:nvSpPr>
          <p:cNvPr id="8195" name="Содержимое 4"/>
          <p:cNvSpPr>
            <a:spLocks noGrp="1"/>
          </p:cNvSpPr>
          <p:nvPr>
            <p:ph sz="half" idx="1"/>
          </p:nvPr>
        </p:nvSpPr>
        <p:spPr>
          <a:xfrm>
            <a:off x="179512" y="1772816"/>
            <a:ext cx="8964488" cy="4353347"/>
          </a:xfrm>
        </p:spPr>
        <p:txBody>
          <a:bodyPr/>
          <a:lstStyle/>
          <a:p>
            <a:pPr>
              <a:lnSpc>
                <a:spcPct val="80000"/>
              </a:lnSpc>
              <a:buNone/>
              <a:defRPr/>
            </a:pPr>
            <a:r>
              <a:rPr lang="uk-UA" sz="2400" i="1" dirty="0"/>
              <a:t>Більшість носить абсолютний характер (є не лише невідчужуваними, але й не підлягають обмеженню) </a:t>
            </a:r>
            <a:endParaRPr lang="uk-UA" sz="2400" dirty="0"/>
          </a:p>
          <a:p>
            <a:pPr>
              <a:lnSpc>
                <a:spcPct val="80000"/>
              </a:lnSpc>
              <a:defRPr/>
            </a:pPr>
            <a:r>
              <a:rPr lang="uk-UA" sz="2400" dirty="0"/>
              <a:t>на життя Ст.27</a:t>
            </a:r>
          </a:p>
          <a:p>
            <a:pPr>
              <a:lnSpc>
                <a:spcPct val="80000"/>
              </a:lnSpc>
              <a:defRPr/>
            </a:pPr>
            <a:r>
              <a:rPr lang="uk-UA" sz="2400" dirty="0"/>
              <a:t>на вільний розвиток своєї особистості Ст. 23</a:t>
            </a:r>
          </a:p>
          <a:p>
            <a:pPr>
              <a:lnSpc>
                <a:spcPct val="80000"/>
              </a:lnSpc>
              <a:defRPr/>
            </a:pPr>
            <a:r>
              <a:rPr lang="uk-UA" sz="2400" dirty="0"/>
              <a:t>на повагу до гідності кожної людини Ст. 28 </a:t>
            </a:r>
          </a:p>
          <a:p>
            <a:pPr>
              <a:lnSpc>
                <a:spcPct val="80000"/>
              </a:lnSpc>
              <a:defRPr/>
            </a:pPr>
            <a:r>
              <a:rPr lang="uk-UA" sz="2400" dirty="0"/>
              <a:t>на свободу і особисту недоторканість Ст. 29</a:t>
            </a:r>
          </a:p>
          <a:p>
            <a:pPr>
              <a:lnSpc>
                <a:spcPct val="80000"/>
              </a:lnSpc>
              <a:defRPr/>
            </a:pPr>
            <a:r>
              <a:rPr lang="uk-UA" sz="2400" dirty="0"/>
              <a:t>на недоторканість житла Ст. 30</a:t>
            </a:r>
          </a:p>
          <a:p>
            <a:pPr>
              <a:lnSpc>
                <a:spcPct val="80000"/>
              </a:lnSpc>
              <a:defRPr/>
            </a:pPr>
            <a:r>
              <a:rPr lang="uk-UA" sz="2400" dirty="0"/>
              <a:t>на таємницю листування, телефонних розмов, телеграфної та іншої кореспонденції С. 31</a:t>
            </a:r>
          </a:p>
          <a:p>
            <a:pPr>
              <a:lnSpc>
                <a:spcPct val="80000"/>
              </a:lnSpc>
              <a:defRPr/>
            </a:pPr>
            <a:r>
              <a:rPr lang="uk-UA" sz="2400" dirty="0"/>
              <a:t>на невтручання в особисте та сімейне життя С. 32</a:t>
            </a:r>
          </a:p>
          <a:p>
            <a:pPr>
              <a:lnSpc>
                <a:spcPct val="80000"/>
              </a:lnSpc>
              <a:defRPr/>
            </a:pPr>
            <a:r>
              <a:rPr lang="uk-UA" sz="2400" dirty="0"/>
              <a:t>на свободу пересування, вільного вибору місця проживання С. 33.</a:t>
            </a:r>
          </a:p>
          <a:p>
            <a:pPr>
              <a:lnSpc>
                <a:spcPct val="80000"/>
              </a:lnSpc>
              <a:defRPr/>
            </a:pPr>
            <a:r>
              <a:rPr lang="uk-UA" sz="2400" dirty="0"/>
              <a:t>на свободу думки і слова, на вільне вираження своїх поглядів і переконань та на інформацію   Ст.34</a:t>
            </a:r>
          </a:p>
          <a:p>
            <a:pPr>
              <a:lnSpc>
                <a:spcPct val="80000"/>
              </a:lnSpc>
              <a:defRPr/>
            </a:pPr>
            <a:r>
              <a:rPr lang="uk-UA" sz="2400" dirty="0"/>
              <a:t>на свободу світогляду і віросповідання Ст. 35</a:t>
            </a:r>
            <a:endParaRPr lang="ru-RU" sz="2400" dirty="0"/>
          </a:p>
          <a:p>
            <a:endParaRPr lang="uk-UA" dirty="0" smtClean="0"/>
          </a:p>
        </p:txBody>
      </p:sp>
      <p:sp>
        <p:nvSpPr>
          <p:cNvPr id="8196" name="Содержимое 5"/>
          <p:cNvSpPr>
            <a:spLocks noGrp="1"/>
          </p:cNvSpPr>
          <p:nvPr>
            <p:ph sz="half" idx="2"/>
          </p:nvPr>
        </p:nvSpPr>
        <p:spPr>
          <a:xfrm>
            <a:off x="4648200" y="6080444"/>
            <a:ext cx="4038600" cy="45719"/>
          </a:xfrm>
        </p:spPr>
        <p:txBody>
          <a:bodyPr/>
          <a:lstStyle/>
          <a:p>
            <a:r>
              <a:rPr lang="ru-RU" dirty="0" smtClean="0"/>
              <a:t>.</a:t>
            </a:r>
            <a:endParaRPr lang="uk-UA" dirty="0" smtClean="0"/>
          </a:p>
        </p:txBody>
      </p:sp>
    </p:spTree>
    <p:extLst>
      <p:ext uri="{BB962C8B-B14F-4D97-AF65-F5344CB8AC3E}">
        <p14:creationId xmlns:p14="http://schemas.microsoft.com/office/powerpoint/2010/main" val="25224652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школа1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школа1</Template>
  <TotalTime>75</TotalTime>
  <Words>878</Words>
  <Application>Microsoft Office PowerPoint</Application>
  <PresentationFormat>Экран (4:3)</PresentationFormat>
  <Paragraphs>141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школа1</vt:lpstr>
      <vt:lpstr>Конституційні права, свободи та обов’язки людини і громадянина</vt:lpstr>
      <vt:lpstr>Ти людина, отже маєш права</vt:lpstr>
      <vt:lpstr>Документами, що підтверджують громадянство є:</vt:lpstr>
      <vt:lpstr>Підстави набуття громадянства України:</vt:lpstr>
      <vt:lpstr>Підстави припинення громадянства України</vt:lpstr>
      <vt:lpstr>Документи</vt:lpstr>
      <vt:lpstr>Конституційні права і свободи </vt:lpstr>
      <vt:lpstr>Конституційні права і свободи </vt:lpstr>
      <vt:lpstr>  Особисті (громадянські) права - можливості збереження, розвитку і захисту індивідуальності людини </vt:lpstr>
      <vt:lpstr>Політичні права – можливості брати участь у суспільному житті:</vt:lpstr>
      <vt:lpstr>Економічні – це можливість брати участь у виробництві матеріальних та інших благ.</vt:lpstr>
      <vt:lpstr>Соціальні – можливість людини користуватися соціальними благами у сфері матеріального виробництва, трудової діяльності, освіти, здоров’я, відпочинку. </vt:lpstr>
      <vt:lpstr>Культурні – можливість доступу до культурних здобутків</vt:lpstr>
      <vt:lpstr>Обов'язки громадян:</vt:lpstr>
      <vt:lpstr>Хто може й повинен захистити права дитини: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Конституційні права, свободи та обов’язки людини і громадянина</dc:title>
  <dc:creator>Надюшка</dc:creator>
  <cp:lastModifiedBy>Надюшка</cp:lastModifiedBy>
  <cp:revision>30</cp:revision>
  <dcterms:created xsi:type="dcterms:W3CDTF">2013-01-15T17:42:04Z</dcterms:created>
  <dcterms:modified xsi:type="dcterms:W3CDTF">2013-01-20T19:22:43Z</dcterms:modified>
</cp:coreProperties>
</file>