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4A9BB-B12C-4E25-999A-0544FB081BC3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E5F2A-46EF-4F8B-898D-1F8C62C107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ТИПОЛОГІЧНІ ОЗНАКИ ПОЛІТИЧНИХ КОМУНІКАЦІЙ 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589240"/>
            <a:ext cx="7560840" cy="9109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000" b="1" i="1" dirty="0" smtClean="0">
                <a:solidFill>
                  <a:srgbClr val="000099"/>
                </a:solidFill>
                <a:latin typeface="+mj-lt"/>
              </a:rPr>
              <a:t>Наталія </a:t>
            </a:r>
            <a:r>
              <a:rPr lang="uk-UA" sz="2000" b="1" i="1" dirty="0" err="1" smtClean="0">
                <a:solidFill>
                  <a:srgbClr val="000099"/>
                </a:solidFill>
                <a:latin typeface="+mj-lt"/>
              </a:rPr>
              <a:t>Алюшина</a:t>
            </a:r>
            <a:r>
              <a:rPr lang="uk-UA" sz="2000" b="1" i="1" dirty="0" smtClean="0">
                <a:solidFill>
                  <a:srgbClr val="000099"/>
                </a:solidFill>
                <a:latin typeface="+mj-lt"/>
              </a:rPr>
              <a:t>, кандидат психологічних наук, доцент, </a:t>
            </a:r>
            <a:r>
              <a:rPr lang="uk-UA" sz="2000" b="1" i="1" dirty="0" err="1" smtClean="0">
                <a:solidFill>
                  <a:srgbClr val="000099"/>
                </a:solidFill>
                <a:latin typeface="+mj-lt"/>
              </a:rPr>
              <a:t>доцент</a:t>
            </a:r>
            <a:r>
              <a:rPr lang="uk-UA" sz="2000" b="1" i="1" dirty="0" smtClean="0">
                <a:solidFill>
                  <a:srgbClr val="000099"/>
                </a:solidFill>
                <a:latin typeface="+mj-lt"/>
              </a:rPr>
              <a:t> кафедри державного управління і менеджменту </a:t>
            </a:r>
          </a:p>
        </p:txBody>
      </p:sp>
      <p:pic>
        <p:nvPicPr>
          <p:cNvPr id="5" name="Picture 2" descr="C:\Users\Натали\Pictures\napa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314450" cy="1314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3. </a:t>
            </a:r>
            <a:r>
              <a:rPr lang="uk-UA" sz="2800" b="1" dirty="0" err="1">
                <a:solidFill>
                  <a:srgbClr val="000099"/>
                </a:solidFill>
              </a:rPr>
              <a:t>Езотеричність</a:t>
            </a:r>
            <a:r>
              <a:rPr lang="uk-UA" sz="2800" b="1" dirty="0">
                <a:solidFill>
                  <a:srgbClr val="000099"/>
                </a:solidFill>
              </a:rPr>
              <a:t> і загальнодоступність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	З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одного боку, політичні тексти, виступи, повідомлення повинні бути зрозумілі всім пересічним громадянам, а з іншого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–характеризується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езотеричністю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 (зрозумілістю вузькому колу спеціалістів).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4. </a:t>
            </a:r>
            <a:r>
              <a:rPr lang="uk-UA" sz="2800" b="1" dirty="0" err="1">
                <a:solidFill>
                  <a:srgbClr val="000099"/>
                </a:solidFill>
              </a:rPr>
              <a:t>Редукціонізм</a:t>
            </a:r>
            <a:r>
              <a:rPr lang="uk-UA" sz="2800" b="1" dirty="0">
                <a:solidFill>
                  <a:srgbClr val="000099"/>
                </a:solidFill>
              </a:rPr>
              <a:t> та повнота </a:t>
            </a:r>
            <a:r>
              <a:rPr lang="uk-UA" sz="2800" b="1" dirty="0" smtClean="0">
                <a:solidFill>
                  <a:srgbClr val="000099"/>
                </a:solidFill>
              </a:rPr>
              <a:t>інформації 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	Під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редукціонізмом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 розуміємо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бінарність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 ціннісних опозицій політичної реальності, тобто двояке ставлення до одного й того ж політичного діяча або політичної події в різних часових межах.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5. </a:t>
            </a:r>
            <a:r>
              <a:rPr lang="uk-UA" sz="2800" b="1" dirty="0">
                <a:solidFill>
                  <a:srgbClr val="000099"/>
                </a:solidFill>
              </a:rPr>
              <a:t>Стандартність і </a:t>
            </a:r>
            <a:r>
              <a:rPr lang="uk-UA" sz="2800" b="1" dirty="0" smtClean="0">
                <a:solidFill>
                  <a:srgbClr val="000099"/>
                </a:solidFill>
              </a:rPr>
              <a:t>експресивність 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Експресивність висловлювань передбачає максимальне використання засобів виразності: стилістичних фігур (антитези, інверсії, еліпсиса, порівняння, метафори, метонімії та ін.), засобів експресивного синтаксису, трансформації фразеологізмів і т.п. Стандартність висловлювань, завдяки загальновживаній лексиці, забезпечує їх доступність широкому колу адресатів.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6. </a:t>
            </a:r>
            <a:r>
              <a:rPr lang="uk-UA" sz="2800" b="1" dirty="0">
                <a:solidFill>
                  <a:srgbClr val="000099"/>
                </a:solidFill>
              </a:rPr>
              <a:t>Діалогічність і </a:t>
            </a:r>
            <a:r>
              <a:rPr lang="uk-UA" sz="2800" b="1" dirty="0" err="1" smtClean="0">
                <a:solidFill>
                  <a:srgbClr val="000099"/>
                </a:solidFill>
              </a:rPr>
              <a:t>монологічність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Сучасна політична комунікація характеризується, переважно, діалогічністю мовлення, оскільки вона орієнтована не на самовираження, а на певний вплив.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7. </a:t>
            </a:r>
            <a:r>
              <a:rPr lang="uk-UA" sz="2800" b="1" dirty="0">
                <a:solidFill>
                  <a:srgbClr val="000099"/>
                </a:solidFill>
              </a:rPr>
              <a:t>Явна та прихована </a:t>
            </a:r>
            <a:r>
              <a:rPr lang="uk-UA" sz="2800" b="1" dirty="0" err="1" smtClean="0">
                <a:solidFill>
                  <a:srgbClr val="000099"/>
                </a:solidFill>
              </a:rPr>
              <a:t>оцінність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Політична комунікація містить в собі не лише інформацію, а й оцінку існуючих реалій. Це пояснюється передусім тим, що мета політичної комунікації полягає не в об‘єктивному описі ситуації, а в переконанні адресата й спонукання його до політичних дій.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8. Агресивність і толерантність 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Політичну діяльність характеризує постійна діалектика агресивності, рішучої боротьби за владу, успіх якої, однак, залежить і від уміння проявити толерантність до опонентів.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У сучасній політичній комунікації комунікативна агресія проявляється у формі інвективних мовленнєвих 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актів.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Також, характерними рисами офіційної політичної комунікації є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бюрократичність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максимальна безликість та двозначність 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що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проявляється у використанні політиками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номіналізації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еліпсису, метафоризації, особливій інтонації та інших прийомах впливу на свідомість електорату і опонентів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b="1" dirty="0">
                <a:solidFill>
                  <a:srgbClr val="000099"/>
                </a:solidFill>
              </a:rPr>
              <a:t>За </a:t>
            </a:r>
            <a:r>
              <a:rPr lang="uk-UA" sz="2800" b="1" dirty="0">
                <a:solidFill>
                  <a:srgbClr val="000099"/>
                </a:solidFill>
              </a:rPr>
              <a:t>допомогою комунікації передається три основних типи </a:t>
            </a:r>
            <a:r>
              <a:rPr lang="uk-UA" sz="2800" b="1" dirty="0">
                <a:solidFill>
                  <a:srgbClr val="000099"/>
                </a:solidFill>
              </a:rPr>
              <a:t>політичних повідомлень: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404864"/>
          </a:xfrm>
        </p:spPr>
        <p:txBody>
          <a:bodyPr/>
          <a:lstStyle/>
          <a:p>
            <a:pPr marL="514350" indent="-514350"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1. Спонукальні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(наказ, переконання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2.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Власне інформативні (реальні або вигадані відомості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3. Фактичні (відомості, пов’язані з встановленням і підтриманням контакту між суб’єктами політики.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Три </a:t>
            </a:r>
            <a:r>
              <a:rPr lang="uk-UA" sz="2800" b="1" dirty="0" smtClean="0">
                <a:solidFill>
                  <a:srgbClr val="000099"/>
                </a:solidFill>
              </a:rPr>
              <a:t>ступені </a:t>
            </a:r>
            <a:r>
              <a:rPr lang="uk-UA" sz="2800" b="1" dirty="0">
                <a:solidFill>
                  <a:srgbClr val="000099"/>
                </a:solidFill>
              </a:rPr>
              <a:t>індексів участі у політиці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стихійна участь у політиці;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участь напівсвідома – розуміння сенсу ролей за безпечного підпорядкування їм як чомусь наперед заданому, беззаперечному;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цілком свідома участь, утвердження своїх усвідомлених інтересів і цінностей.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Три основні суб‘єкти політичної комунікації: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Інституціональні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якими є глава держави, парламент, уряд, судова гілка влади, політичні партії,органи місцевого самоврядування та ін.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Соціальні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себто індивіди та різні соціальні спільноти: соціально-класові, етнічні, демографічні, професійні тощо.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Функціональні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якими виступають передовсім засоби масової комунікації.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rgbClr val="000099"/>
                </a:solidFill>
              </a:rPr>
              <a:t>Залежно від того, хто і для кого створює тексти, доцільно розрізняти наступні різновиди (рівні, </a:t>
            </a:r>
            <a:r>
              <a:rPr lang="uk-UA" sz="3100" b="1" dirty="0" err="1">
                <a:solidFill>
                  <a:srgbClr val="000099"/>
                </a:solidFill>
              </a:rPr>
              <a:t>підсфери</a:t>
            </a:r>
            <a:r>
              <a:rPr lang="uk-UA" sz="3100" b="1" dirty="0">
                <a:solidFill>
                  <a:srgbClr val="000099"/>
                </a:solidFill>
              </a:rPr>
              <a:t>), політичної комунікації</a:t>
            </a:r>
            <a:r>
              <a:rPr lang="uk-UA" sz="3100" b="1" dirty="0" smtClean="0">
                <a:solidFill>
                  <a:srgbClr val="000099"/>
                </a:solidFill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Апаратна </a:t>
            </a: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(службова, внутрішня, бюрократична) політична комунікація,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орієнтована на спілкування усередині державних або громадських структур.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Така комунікація призначена тільки «для посвячених», формальною ознакою відповідних текстів нерідко служать грифи «секретно», «для службового користування». Несанкціонований «витік» такої інформації може служити причиною службового розслідування.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З </a:t>
            </a:r>
            <a:r>
              <a:rPr lang="uk-UA" dirty="0"/>
              <a:t>кінця 50-х років минулого сторіччя зацікавлення цією проблематикою виникло у ФРН, передовсім у зв‘язку з вивченням риторики </a:t>
            </a:r>
            <a:r>
              <a:rPr lang="uk-UA" dirty="0" smtClean="0"/>
              <a:t>соціал-демократів. Доцільно </a:t>
            </a:r>
            <a:r>
              <a:rPr lang="uk-UA" dirty="0"/>
              <a:t>наголосити, що вивчення політичної </a:t>
            </a:r>
            <a:r>
              <a:rPr lang="uk-UA" dirty="0" smtClean="0"/>
              <a:t>мови </a:t>
            </a:r>
            <a:r>
              <a:rPr lang="uk-UA" dirty="0"/>
              <a:t>було ініційоване наступними чинниками.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По-перше</a:t>
            </a:r>
            <a:r>
              <a:rPr lang="uk-UA" dirty="0"/>
              <a:t>, внутрішніми потребами лінгвістичної науки, яка у різні періоди своєї історії зверталася до реальних сфер функціонування мови.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По-друге</a:t>
            </a:r>
            <a:r>
              <a:rPr lang="uk-UA" dirty="0"/>
              <a:t>, власне політологічними проблемами вивчення політичного мислення, його зв‘язку з політичною поведінкою, необхідністю побудови передбачуваних моделей у політології та розробки методів аналізу політичних текстів і текстів засобів масової інформації.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Третім </a:t>
            </a:r>
            <a:r>
              <a:rPr lang="uk-UA" dirty="0"/>
              <a:t>фактором виступає соціальне замовлення, ініціатором якого є певна частина суспільства, що прагне зрозуміти суть політичної комунікації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Різновиди (рівні, </a:t>
            </a:r>
            <a:r>
              <a:rPr lang="uk-UA" sz="2800" b="1" dirty="0" err="1">
                <a:solidFill>
                  <a:srgbClr val="000099"/>
                </a:solidFill>
              </a:rPr>
              <a:t>підсфери</a:t>
            </a:r>
            <a:r>
              <a:rPr lang="uk-UA" sz="2800" b="1" dirty="0">
                <a:solidFill>
                  <a:srgbClr val="000099"/>
                </a:solidFill>
              </a:rPr>
              <a:t>), політичної комунікації: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marL="449263" indent="-449263">
              <a:buNone/>
            </a:pPr>
            <a:r>
              <a:rPr lang="uk-UA" b="1" dirty="0">
                <a:solidFill>
                  <a:srgbClr val="000099"/>
                </a:solidFill>
              </a:rPr>
              <a:t>2</a:t>
            </a:r>
            <a:r>
              <a:rPr lang="uk-UA" sz="2800" b="1" dirty="0">
                <a:solidFill>
                  <a:srgbClr val="000099"/>
                </a:solidFill>
              </a:rPr>
              <a:t>. Політична комунікація в публічній політичній діяльності</a:t>
            </a:r>
            <a:r>
              <a:rPr lang="uk-UA" sz="2800" b="1" dirty="0"/>
              <a:t>. </a:t>
            </a:r>
            <a:r>
              <a:rPr lang="uk-UA" sz="2800" dirty="0"/>
              <a:t>Подібна комунікація є формою здійснення професійної і громадської діяльності політичних лідерів і активістів; адресатом тут виступають найрізноманітніші верстви населення. Найбільш яскраві приклади такої діяльності – це передвиборна агітація, парламентські дебати (особливо якщо депутат сподівається, що його виступ стане відомий виборцям), офіційні виступи керівників держави та її структур, розраховані на масову аудиторію. 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b="1" dirty="0">
                <a:solidFill>
                  <a:srgbClr val="000099"/>
                </a:solidFill>
              </a:rPr>
              <a:t>Різновиди (рівні, </a:t>
            </a:r>
            <a:r>
              <a:rPr lang="uk-UA" sz="3100" b="1" dirty="0" err="1">
                <a:solidFill>
                  <a:srgbClr val="000099"/>
                </a:solidFill>
              </a:rPr>
              <a:t>підсфери</a:t>
            </a:r>
            <a:r>
              <a:rPr lang="uk-UA" sz="3100" b="1" dirty="0">
                <a:solidFill>
                  <a:srgbClr val="000099"/>
                </a:solidFill>
              </a:rPr>
              <a:t>), політичної комунікації:</a:t>
            </a:r>
            <a:endParaRPr lang="ru-RU" sz="31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363" indent="-360363">
              <a:buNone/>
            </a:pPr>
            <a:r>
              <a:rPr lang="uk-UA" b="1" dirty="0">
                <a:solidFill>
                  <a:srgbClr val="000099"/>
                </a:solidFill>
              </a:rPr>
              <a:t>3. Політична комунікація, здійснювана журналістами, та масова аудиторія</a:t>
            </a:r>
            <a:r>
              <a:rPr lang="uk-UA" dirty="0"/>
              <a:t>; прикладами можуть служити інтерв’ю, аналітична стаття в газеті, написана журналістом, політологом чи політиком (часто за допомогою фахівця зі ЗМІ). Журналісти в даному випадку привертають увагу аудиторії до проблеми, пропонують шляхи її вирішення, повідомляють про ставлення до неї політичних організацій та їх лідерів, допомагають політикам у вирішенні їхніх завдань. Політично неактивні громадяни сприймають політичну інформацію переважно в тому вигляді, як вона з’являється в ЗМІ.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Різновиди (рівні, </a:t>
            </a:r>
            <a:r>
              <a:rPr lang="uk-UA" sz="28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підсфери</a:t>
            </a:r>
            <a:r>
              <a:rPr lang="uk-UA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), політичної комунікації: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9263" indent="-449263">
              <a:buNone/>
            </a:pP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4. Політична мовленнєва діяльність «рядових» громадян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(не професіоналів в області політичної комунікації), які беруть участь у мітингах, зборах, демонстраціях. Такі </a:t>
            </a:r>
            <a:r>
              <a:rPr lang="uk-UA" sz="2600" dirty="0" err="1">
                <a:latin typeface="Arial" pitchFamily="34" charset="0"/>
                <a:cs typeface="Arial" pitchFamily="34" charset="0"/>
              </a:rPr>
              <a:t>комуніканти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 зазвичай сприймаються як свого роду представники «народу», виборців, чи груп громадян, пов’язаних професією, віком, місцем проживання та 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ін.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Шість головних функцій мови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Американський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лінгвіст Р. Якобсон виокремив шість головних функцій мови, які без сумніву можна застосувати у сфері політичної комунікації: </a:t>
            </a: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комунікативну, спонукальну, метамовну, емотивну, </a:t>
            </a:r>
            <a:r>
              <a:rPr lang="uk-UA" sz="26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фатичну</a:t>
            </a:r>
            <a:r>
              <a:rPr lang="uk-UA" sz="2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uk-UA" sz="2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естетичну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Ця класифікація загалом приймається і більшістю сучасних лінгвістів. Оскільки першочерговим завданням політичної комунікації є завоювання політичної влади, з цієї точки мова сприймається як засіб для отримання влади і управління народом. Тому в політичній комунікації всі вище згадані функції підпорядковані реалізації основного завдання.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</a:t>
            </a:r>
            <a:r>
              <a:rPr lang="uk-UA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Комунікативна функція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спрямована на передачу інформації, яка має призвести до зміни політичної свідомості адресата. У політичних текстах постійно зустрічається інформація про ті чи інші події в політичному житті суспільства, в економіці, науці, культурі тощо. Ця інформація може бути представлена у вигляді повідомлень, узагальнень, думок, зіставлень з використанням різних жанрів. Вся ця інформація зазвичай політично інтерпретується.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b="1" dirty="0">
                <a:solidFill>
                  <a:srgbClr val="000099"/>
                </a:solidFill>
              </a:rPr>
              <a:t>	</a:t>
            </a:r>
            <a:r>
              <a:rPr lang="uk-UA" b="1" dirty="0" smtClean="0">
                <a:solidFill>
                  <a:srgbClr val="000099"/>
                </a:solidFill>
              </a:rPr>
              <a:t>Спонукальна </a:t>
            </a:r>
            <a:r>
              <a:rPr lang="uk-UA" dirty="0"/>
              <a:t>(</a:t>
            </a:r>
            <a:r>
              <a:rPr lang="uk-UA" dirty="0" err="1"/>
              <a:t>апелятивна</a:t>
            </a:r>
            <a:r>
              <a:rPr lang="uk-UA" dirty="0"/>
              <a:t>, вокативна, </a:t>
            </a:r>
            <a:r>
              <a:rPr lang="uk-UA" dirty="0" err="1"/>
              <a:t>конативна</a:t>
            </a:r>
            <a:r>
              <a:rPr lang="uk-UA" dirty="0"/>
              <a:t>, регулятивна, інструментальна) є функцією впливу на адресата, позаяк політична комунікація нерідко має завдання мобілізувати громадян/виборців для проведення певних акцій. Основний шлях для реалізації спонукальної функції – це безпосередні заклики до політичної активності.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3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Емотивна </a:t>
            </a:r>
            <a:r>
              <a:rPr lang="uk-UA" sz="31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функція </a:t>
            </a:r>
            <a:r>
              <a:rPr lang="uk-UA" sz="3100" dirty="0">
                <a:latin typeface="Arial" pitchFamily="34" charset="0"/>
                <a:cs typeface="Arial" pitchFamily="34" charset="0"/>
              </a:rPr>
              <a:t>орієнтована на вираження емоцій автора та збудження емоцій адресата. Давно відомо, що емоції досить ефективно передаються, і висловлення певних надій, упевненості, гордості за країну, ворожості до тих чи інших сил сприяє зародженню і зміцненню таких же відчуттів у адресата. Акти політичної комунікації здатні викликати розгубленість, страх і невпевненість у політичних супротивників, що в свою чергу сприяє зміцненню влади. Погрози і обіцянки можуть стимулювати політичних опонентів до певних дій або відмови від влади. </a:t>
            </a:r>
            <a:endParaRPr lang="ru-RU" sz="31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Метамовна </a:t>
            </a: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функція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спрямована на пояснення смислу слова чи висловлювання. Приміром, у політичних текстах часто зустрічаються фрагменти, в яких автор пояснює читачеві суть спеціальних понять і термінів, оскільки не всі читачі розуміють значення їх значення.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6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Фатична</a:t>
            </a:r>
            <a:r>
              <a:rPr lang="uk-UA" sz="2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функція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пов‘язана із встановленням та підтриманням контакту між співрозмовниками. Ця функція найактивніше проявляється у побутовому спілкуванні; важливо, щоб співрозмовник налаштувавсь на сприйняття інформації.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6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Естетична (поетична)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– орієнтована насамперед на форму повідомлення, на те, як виражена думка, оскільки політик також повинен слідкувати за виразністю свого мовлення. Дана функція характерна для малих політичних жанрів – гасел, листівок, плакатів.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У рамках загальної теорії комунікації розрізняють </a:t>
            </a:r>
            <a:r>
              <a:rPr lang="uk-UA" b="1" dirty="0">
                <a:solidFill>
                  <a:srgbClr val="000099"/>
                </a:solidFill>
              </a:rPr>
              <a:t>шість фундаментальних підходів до дослідження політичної </a:t>
            </a:r>
            <a:r>
              <a:rPr lang="uk-UA" b="1" dirty="0" smtClean="0">
                <a:solidFill>
                  <a:srgbClr val="000099"/>
                </a:solidFill>
              </a:rPr>
              <a:t>комунікації</a:t>
            </a:r>
            <a:r>
              <a:rPr lang="uk-UA" dirty="0" smtClean="0"/>
              <a:t>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0099"/>
                </a:solidFill>
              </a:rPr>
              <a:t>Системний</a:t>
            </a:r>
            <a:r>
              <a:rPr lang="uk-UA" dirty="0" smtClean="0"/>
              <a:t> </a:t>
            </a:r>
            <a:r>
              <a:rPr lang="uk-UA" dirty="0"/>
              <a:t>базується на напрацюваннях кібернетики: комунікація розглядається у термінах </a:t>
            </a:r>
            <a:r>
              <a:rPr lang="uk-UA" dirty="0" err="1"/>
              <a:t>інтеракції</a:t>
            </a:r>
            <a:r>
              <a:rPr lang="uk-UA" dirty="0"/>
              <a:t> між елементами системи. </a:t>
            </a:r>
            <a:endParaRPr lang="uk-UA" dirty="0" smtClean="0"/>
          </a:p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Лінгвістичний</a:t>
            </a:r>
            <a:r>
              <a:rPr lang="uk-UA" dirty="0" smtClean="0"/>
              <a:t> </a:t>
            </a:r>
            <a:r>
              <a:rPr lang="uk-UA" dirty="0"/>
              <a:t>розглядає мову як засіб соціального контролю над політичними інститутами і процесами. </a:t>
            </a:r>
            <a:endParaRPr lang="uk-UA" dirty="0" smtClean="0"/>
          </a:p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Символічний</a:t>
            </a:r>
            <a:r>
              <a:rPr lang="uk-UA" dirty="0" smtClean="0"/>
              <a:t> </a:t>
            </a:r>
            <a:r>
              <a:rPr lang="uk-UA" dirty="0"/>
              <a:t>підхід визначає політику й комунікацію у термінах обміну символами. </a:t>
            </a:r>
            <a:endParaRPr lang="uk-UA" dirty="0" smtClean="0"/>
          </a:p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Функціональний </a:t>
            </a:r>
            <a:r>
              <a:rPr lang="uk-UA" dirty="0"/>
              <a:t>переносить центр ваги на забезпечення комунікацією функцій соціалізації і підтримання стабільності. </a:t>
            </a:r>
            <a:endParaRPr lang="uk-UA" dirty="0" smtClean="0"/>
          </a:p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Організаційний</a:t>
            </a:r>
            <a:r>
              <a:rPr lang="uk-UA" dirty="0" smtClean="0"/>
              <a:t> </a:t>
            </a:r>
            <a:r>
              <a:rPr lang="uk-UA" dirty="0"/>
              <a:t>зосереджує увагу на інформаційних потоках і чинниках, що можуть їх стримувати. </a:t>
            </a:r>
            <a:endParaRPr lang="uk-UA" dirty="0" smtClean="0"/>
          </a:p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Екологічний</a:t>
            </a:r>
            <a:r>
              <a:rPr lang="uk-UA" dirty="0" smtClean="0"/>
              <a:t>, </a:t>
            </a:r>
            <a:r>
              <a:rPr lang="uk-UA" dirty="0"/>
              <a:t>досліджує комунікацію з точки зору впливу на неї середовища існування, насамперед політичної системи.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Закономірності реалізації функцій у політичній комунікації</a:t>
            </a:r>
            <a:endParaRPr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До </a:t>
            </a:r>
            <a:r>
              <a:rPr lang="uk-UA" dirty="0"/>
              <a:t>перелічених слід додати ще деякі функції політичної мови, </a:t>
            </a:r>
            <a:r>
              <a:rPr lang="uk-UA" dirty="0" smtClean="0"/>
              <a:t>а </a:t>
            </a:r>
            <a:r>
              <a:rPr lang="uk-UA" dirty="0"/>
              <a:t>саме функція розповсюдження інформації (</a:t>
            </a:r>
            <a:r>
              <a:rPr lang="uk-UA" dirty="0" err="1"/>
              <a:t>information</a:t>
            </a:r>
            <a:r>
              <a:rPr lang="uk-UA" dirty="0"/>
              <a:t> </a:t>
            </a:r>
            <a:r>
              <a:rPr lang="uk-UA" dirty="0" err="1"/>
              <a:t>dissemination</a:t>
            </a:r>
            <a:r>
              <a:rPr lang="uk-UA" dirty="0"/>
              <a:t>), «визначення порядку денного» (</a:t>
            </a:r>
            <a:r>
              <a:rPr lang="uk-UA" dirty="0" err="1"/>
              <a:t>agenda</a:t>
            </a:r>
            <a:r>
              <a:rPr lang="uk-UA" dirty="0"/>
              <a:t> </a:t>
            </a:r>
            <a:r>
              <a:rPr lang="uk-UA" dirty="0" err="1"/>
              <a:t>setting</a:t>
            </a:r>
            <a:r>
              <a:rPr lang="uk-UA" dirty="0"/>
              <a:t>), проекція в майбутнє і минуле (</a:t>
            </a:r>
            <a:r>
              <a:rPr lang="uk-UA" dirty="0" err="1"/>
              <a:t>projection</a:t>
            </a:r>
            <a:r>
              <a:rPr lang="uk-UA" dirty="0"/>
              <a:t> </a:t>
            </a:r>
            <a:r>
              <a:rPr lang="uk-UA" dirty="0" err="1"/>
              <a:t>to</a:t>
            </a:r>
            <a:r>
              <a:rPr lang="uk-UA" dirty="0"/>
              <a:t> </a:t>
            </a:r>
            <a:r>
              <a:rPr lang="uk-UA" dirty="0" err="1"/>
              <a:t>future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past</a:t>
            </a:r>
            <a:r>
              <a:rPr lang="uk-UA" dirty="0" smtClean="0"/>
              <a:t>).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Усе це дозволяє зробити такі висновки: політична комунікація є багатокомпонентним явищем, що може розглядатись як система взаємопов‘язаних характерних рис та функціональних особливостей.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b="1" dirty="0" smtClean="0">
              <a:solidFill>
                <a:srgbClr val="000099"/>
              </a:solidFill>
            </a:endParaRPr>
          </a:p>
          <a:p>
            <a:pPr algn="ctr">
              <a:buNone/>
            </a:pPr>
            <a:endParaRPr lang="uk-UA" b="1" dirty="0">
              <a:solidFill>
                <a:srgbClr val="000099"/>
              </a:solidFill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000099"/>
                </a:solidFill>
              </a:rPr>
              <a:t>Дякую за увагу!</a:t>
            </a:r>
            <a:endParaRPr lang="ru-RU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Дескриптивний підхід </a:t>
            </a:r>
            <a:r>
              <a:rPr lang="uk-UA" dirty="0"/>
              <a:t>звертається до класичної методики  риторичного аналізу публічних виступів, представленої у працях </a:t>
            </a:r>
            <a:r>
              <a:rPr lang="uk-UA" dirty="0" err="1"/>
              <a:t>Арістотеля</a:t>
            </a:r>
            <a:r>
              <a:rPr lang="uk-UA" dirty="0"/>
              <a:t>, </a:t>
            </a:r>
            <a:r>
              <a:rPr lang="uk-UA" dirty="0" err="1"/>
              <a:t>Ціцерона</a:t>
            </a:r>
            <a:r>
              <a:rPr lang="uk-UA" dirty="0"/>
              <a:t>, </a:t>
            </a:r>
            <a:r>
              <a:rPr lang="uk-UA" dirty="0" err="1"/>
              <a:t>Квінтиліана</a:t>
            </a:r>
            <a:r>
              <a:rPr lang="uk-UA" dirty="0"/>
              <a:t>. У сучасній лінгвістиці один з аспектів дескриптивного підходу пов’язаний з вивченням мовної поведінки політиків: мовних засобів, риторичних прийомів і </a:t>
            </a:r>
            <a:r>
              <a:rPr lang="uk-UA" dirty="0" err="1"/>
              <a:t>маніпулятивних</a:t>
            </a:r>
            <a:r>
              <a:rPr lang="uk-UA" dirty="0"/>
              <a:t> стратегій, що використовуються політиками з метою </a:t>
            </a:r>
            <a:r>
              <a:rPr lang="uk-UA" dirty="0" smtClean="0"/>
              <a:t>переконання. </a:t>
            </a:r>
            <a:r>
              <a:rPr lang="uk-UA" dirty="0"/>
              <a:t>Іншим напрямом дескриптивного підходу, тісно пов’язаним не тільки з лінгвістикою, але і з політологією, є </a:t>
            </a:r>
            <a:r>
              <a:rPr lang="uk-UA" b="1" dirty="0">
                <a:solidFill>
                  <a:srgbClr val="000099"/>
                </a:solidFill>
              </a:rPr>
              <a:t>аналіз змістовної сторони політичних текстів. </a:t>
            </a:r>
            <a:r>
              <a:rPr lang="uk-UA" dirty="0"/>
              <a:t>Методи контент-аналізу і когнітивного картування дозволяють виявити когнітивні диспозиції окремих політиків – ціннісні домінанти, схильність до конфлікту або співробітництва, характер причинно-наслідкових зв’язків у відповідних фрагментах картини </a:t>
            </a:r>
            <a:r>
              <a:rPr lang="uk-UA" dirty="0" smtClean="0"/>
              <a:t>світу.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Критичний підхід </a:t>
            </a:r>
            <a:r>
              <a:rPr lang="uk-UA" dirty="0"/>
              <a:t>націлений на критичне вивчення соціальної нерівності, вираженої в мові або дискурсі. Слід наголосити, що якщо в межах дескриптивного підходу дослідник залишається нейтральним, незалежним </a:t>
            </a:r>
            <a:r>
              <a:rPr lang="uk-UA" dirty="0" smtClean="0"/>
              <a:t>експертом, </a:t>
            </a:r>
            <a:r>
              <a:rPr lang="uk-UA" dirty="0"/>
              <a:t>то для критичного аналізу характерна ангажованість дослідника, котрий відкрито займає сторону позбавлених влади і </a:t>
            </a:r>
            <a:r>
              <a:rPr lang="uk-UA" dirty="0" smtClean="0"/>
              <a:t>пригноблених. </a:t>
            </a:r>
            <a:r>
              <a:rPr lang="uk-UA" dirty="0"/>
              <a:t>По сьогоднішній день точаться дискусії стосовно того, до чиєї сфери інтересів належить політична комунікація: політологів чи лінгвістів? </a:t>
            </a:r>
            <a:r>
              <a:rPr lang="uk-UA" dirty="0" smtClean="0"/>
              <a:t>Політологія </a:t>
            </a:r>
            <a:r>
              <a:rPr lang="uk-UA" dirty="0"/>
              <a:t>зосереджує свою увагу на політичних відносинах та політичних процесах, на організації політичного життя суспільства, а лінгвістика цікавиться мовною поведінкою політиків, механізмами створення політичних текстів.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000099"/>
                </a:solidFill>
              </a:rPr>
              <a:t>Що таке політична комунікація з лінгвістичної точки зору?</a:t>
            </a:r>
            <a:r>
              <a:rPr lang="uk-UA" dirty="0"/>
              <a:t> І. </a:t>
            </a:r>
            <a:r>
              <a:rPr lang="uk-UA" dirty="0" err="1"/>
              <a:t>Шейгал</a:t>
            </a:r>
            <a:r>
              <a:rPr lang="uk-UA" dirty="0"/>
              <a:t> відзначає, що політика як специфічна сфера людської діяльності за своєю природою є сукупністю мовних </a:t>
            </a:r>
            <a:r>
              <a:rPr lang="uk-UA" dirty="0" smtClean="0"/>
              <a:t>дій. </a:t>
            </a:r>
            <a:r>
              <a:rPr lang="uk-UA" dirty="0"/>
              <a:t>У поняття політичної комунікації включають будь-які мовні утворення, суб‘єкт, адресат чи зміст яких належать до сфери політики. Тому, політична комунікація розуміється нами як спілкування (вербальне та невербальне) у сфері політики, яке є спрямоване на досягнення певного комунікативного наміру. У політичній комунікації зазвичай мають справу з написаним або вимовленим словом, але вона може відбуватися і за посередництвом будь-якого знаку, символу та сигналу, за допомогою якого передається зміст.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	За </a:t>
            </a:r>
            <a:r>
              <a:rPr lang="uk-UA" sz="2800" dirty="0"/>
              <a:t>наявності безлічі політичних стилів і жанрів, комунікативних стратегій і тактик, які використовуються в політичній комунікації, науковці намагаються виокремити деякі спільні риси, притаманні різноманітним політичним текстам. Вивчення закономірностей політичної комунікації </a:t>
            </a:r>
            <a:r>
              <a:rPr lang="uk-UA" sz="2800" dirty="0" smtClean="0"/>
              <a:t>дозволяє </a:t>
            </a:r>
            <a:r>
              <a:rPr lang="uk-UA" sz="2800" dirty="0"/>
              <a:t>виділити наступні типові для неї риси, які представлені у вигляді опозицій: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0099"/>
                </a:solidFill>
              </a:rPr>
              <a:t>1. Ритуальність й інформативність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перший погляд здається, що політичні тексти повинні бути максимально інформативними і, таким чином, реалізувати комунікативну функцію й передавати нову інформацію. Однак політична комунікація часто виявляється ритуальною, тобто характеризується фіксованістю форм викладу та відсутністю новизни змісту.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0099"/>
                </a:solidFill>
              </a:rPr>
              <a:t>2. </a:t>
            </a:r>
            <a:r>
              <a:rPr lang="uk-UA" sz="2800" b="1" dirty="0" err="1">
                <a:solidFill>
                  <a:srgbClr val="000099"/>
                </a:solidFill>
              </a:rPr>
              <a:t>Інституціональність</a:t>
            </a:r>
            <a:r>
              <a:rPr lang="uk-UA" sz="2800" b="1" dirty="0">
                <a:solidFill>
                  <a:srgbClr val="000099"/>
                </a:solidFill>
              </a:rPr>
              <a:t> і особистісний </a:t>
            </a:r>
            <a:r>
              <a:rPr lang="uk-UA" sz="2800" b="1" dirty="0" smtClean="0">
                <a:solidFill>
                  <a:srgbClr val="000099"/>
                </a:solidFill>
              </a:rPr>
              <a:t>характер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	У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персональній комунікації мовець виступає як особистість зі своїми особливостями.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В інституціональній – він виступає як представник певного соціального інституту та носій певного соціального статусу. Політична комунікація є переважно інституціональною.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1601</Words>
  <Application>Microsoft Office PowerPoint</Application>
  <PresentationFormat>Экран (4:3)</PresentationFormat>
  <Paragraphs>72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ТИПОЛОГІЧНІ ОЗНАКИ ПОЛІТИЧНИХ КОМУНІКАЦІЙ </vt:lpstr>
      <vt:lpstr>Слайд 2</vt:lpstr>
      <vt:lpstr>Слайд 3</vt:lpstr>
      <vt:lpstr>Слайд 4</vt:lpstr>
      <vt:lpstr>Слайд 5</vt:lpstr>
      <vt:lpstr>Слайд 6</vt:lpstr>
      <vt:lpstr>Слайд 7</vt:lpstr>
      <vt:lpstr>1. Ритуальність й інформативність</vt:lpstr>
      <vt:lpstr>2. Інституціональність і особистісний характер</vt:lpstr>
      <vt:lpstr>3. Езотеричність і загальнодоступність</vt:lpstr>
      <vt:lpstr>4. Редукціонізм та повнота інформації </vt:lpstr>
      <vt:lpstr>5. Стандартність і експресивність </vt:lpstr>
      <vt:lpstr>6. Діалогічність і монологічність</vt:lpstr>
      <vt:lpstr>7. Явна та прихована оцінність</vt:lpstr>
      <vt:lpstr>8. Агресивність і толерантність </vt:lpstr>
      <vt:lpstr>За допомогою комунікації передається три основних типи політичних повідомлень:</vt:lpstr>
      <vt:lpstr>Три ступені індексів участі у політиці</vt:lpstr>
      <vt:lpstr>Три основні суб‘єкти політичної комунікації:</vt:lpstr>
      <vt:lpstr>Залежно від того, хто і для кого створює тексти, доцільно розрізняти наступні різновиди (рівні, підсфери), політичної комунікації:</vt:lpstr>
      <vt:lpstr>Різновиди (рівні, підсфери), політичної комунікації:</vt:lpstr>
      <vt:lpstr>Різновиди (рівні, підсфери), політичної комунікації:</vt:lpstr>
      <vt:lpstr>Різновиди (рівні, підсфери), політичної комунікації:</vt:lpstr>
      <vt:lpstr>Шість головних функцій мови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Закономірності реалізації функцій у політичній комунікації</vt:lpstr>
      <vt:lpstr>Слайд 31</vt:lpstr>
      <vt:lpstr>Слайд 32</vt:lpstr>
    </vt:vector>
  </TitlesOfParts>
  <Company>Ural SoftPERM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ТИПОЛОГІЧНІ ОЗНАКИ ПОЛІТИЧНИХ КОМУНІКАЦІЙ </dc:title>
  <dc:creator>Натали</dc:creator>
  <cp:lastModifiedBy>Натали</cp:lastModifiedBy>
  <cp:revision>7</cp:revision>
  <dcterms:created xsi:type="dcterms:W3CDTF">2012-09-16T21:42:09Z</dcterms:created>
  <dcterms:modified xsi:type="dcterms:W3CDTF">2012-09-16T22:36:58Z</dcterms:modified>
</cp:coreProperties>
</file>