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725C68B6-61C2-468F-89AB-4B9F7531AA68}"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02.02.2012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106E36-FD25-4E2D-B0AA-010F637433A0}" type="datetimeFigureOut">
              <a:rPr lang="ru-RU" smtClean="0"/>
              <a:pPr/>
              <a:t>02.02.2012</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2030" y="214290"/>
            <a:ext cx="8229600" cy="2986110"/>
          </a:xfrm>
        </p:spPr>
        <p:txBody>
          <a:bodyPr>
            <a:noAutofit/>
          </a:bodyPr>
          <a:lstStyle/>
          <a:p>
            <a:r>
              <a:rPr lang="uk-UA" sz="6600" dirty="0" smtClean="0">
                <a:solidFill>
                  <a:srgbClr val="FFFF00"/>
                </a:solidFill>
                <a:latin typeface="+mn-lt"/>
              </a:rPr>
              <a:t>Світ сучасних юридичних професій</a:t>
            </a:r>
            <a:endParaRPr lang="ru-RU" sz="6600" dirty="0">
              <a:solidFill>
                <a:srgbClr val="FFFF00"/>
              </a:solidFill>
              <a:latin typeface="+mn-lt"/>
            </a:endParaRPr>
          </a:p>
        </p:txBody>
      </p:sp>
      <p:sp>
        <p:nvSpPr>
          <p:cNvPr id="3" name="Подзаголовок 2"/>
          <p:cNvSpPr>
            <a:spLocks noGrp="1"/>
          </p:cNvSpPr>
          <p:nvPr>
            <p:ph type="subTitle" idx="1"/>
          </p:nvPr>
        </p:nvSpPr>
        <p:spPr>
          <a:xfrm>
            <a:off x="4714876" y="4143380"/>
            <a:ext cx="3700466" cy="1752600"/>
          </a:xfrm>
        </p:spPr>
        <p:txBody>
          <a:bodyPr/>
          <a:lstStyle/>
          <a:p>
            <a:pPr algn="l"/>
            <a:r>
              <a:rPr lang="uk-UA" dirty="0" smtClean="0"/>
              <a:t>Виконала:</a:t>
            </a:r>
          </a:p>
          <a:p>
            <a:pPr algn="l"/>
            <a:r>
              <a:rPr lang="uk-UA" dirty="0" err="1" smtClean="0"/>
              <a:t>Макоцьоба</a:t>
            </a:r>
            <a:r>
              <a:rPr lang="uk-UA" smtClean="0"/>
              <a:t> Юлія</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par>
                                <p:cTn id="9" presetID="2" presetClass="entr" presetSubtype="6"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6"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428604"/>
            <a:ext cx="2185974" cy="792182"/>
          </a:xfrm>
        </p:spPr>
        <p:txBody>
          <a:bodyPr>
            <a:normAutofit/>
          </a:bodyPr>
          <a:lstStyle/>
          <a:p>
            <a:r>
              <a:rPr lang="uk-UA" sz="4000" dirty="0" smtClean="0">
                <a:solidFill>
                  <a:srgbClr val="FFFF00"/>
                </a:solidFill>
                <a:latin typeface="+mn-lt"/>
              </a:rPr>
              <a:t>Адвокат</a:t>
            </a:r>
            <a:endParaRPr lang="ru-RU" sz="4000" dirty="0">
              <a:solidFill>
                <a:srgbClr val="FFFF00"/>
              </a:solidFill>
              <a:latin typeface="+mn-lt"/>
            </a:endParaRPr>
          </a:p>
        </p:txBody>
      </p:sp>
      <p:sp>
        <p:nvSpPr>
          <p:cNvPr id="3" name="Текст 2"/>
          <p:cNvSpPr>
            <a:spLocks noGrp="1"/>
          </p:cNvSpPr>
          <p:nvPr>
            <p:ph type="body" idx="2"/>
          </p:nvPr>
        </p:nvSpPr>
        <p:spPr>
          <a:xfrm>
            <a:off x="3571868" y="357166"/>
            <a:ext cx="5357850" cy="6286544"/>
          </a:xfrm>
        </p:spPr>
        <p:txBody>
          <a:bodyPr>
            <a:normAutofit/>
          </a:bodyPr>
          <a:lstStyle/>
          <a:p>
            <a:r>
              <a:rPr lang="uk-UA" sz="1800" dirty="0" smtClean="0">
                <a:solidFill>
                  <a:schemeClr val="bg1"/>
                </a:solidFill>
              </a:rPr>
              <a:t>         Професіональний юрист, який покликаний своєю діяльністю, відповідно до Конституції та законів України, сприяти захисту прав і свобод, представляти інтереси громадян України, іноземних громадян, осіб без громадянства, юридичних осіб, надавати їм юридичну допомогу. Адвокат діє у складі адвокатури України, яка, згідно Закону України "Про адвокатуру" від 9 грудня 1992 року, є добровільним професійним об'єднанням. Крім високої кваліфікації, адвокат має володіти глибокими знаннями не тільки у галузі юриспруденції, а і в інших сферах науки, бути тонким психологом, вміти робити необхідні висновки. Для нього дуже важливо бути добрим промовцем, мати змогу майстерно складати документи. Неодмінна вимога до адвоката - скрупульозне дотримання свого призначення - захищати не злочин, а людину, мати високі моральні якості, неухильно додержуватися адвокатської етики.</a:t>
            </a:r>
          </a:p>
          <a:p>
            <a:r>
              <a:rPr lang="uk-UA" sz="1800" dirty="0" smtClean="0">
                <a:solidFill>
                  <a:schemeClr val="bg1"/>
                </a:solidFill>
              </a:rPr>
              <a:t> </a:t>
            </a:r>
          </a:p>
          <a:p>
            <a:endParaRPr lang="ru-RU" dirty="0"/>
          </a:p>
        </p:txBody>
      </p:sp>
      <p:pic>
        <p:nvPicPr>
          <p:cNvPr id="5" name="Содержимое 4" descr="img_12391.jpg"/>
          <p:cNvPicPr>
            <a:picLocks noGrp="1" noChangeAspect="1"/>
          </p:cNvPicPr>
          <p:nvPr>
            <p:ph sz="half" idx="1"/>
          </p:nvPr>
        </p:nvPicPr>
        <p:blipFill>
          <a:blip r:embed="rId2" cstate="print"/>
          <a:stretch>
            <a:fillRect/>
          </a:stretch>
        </p:blipFill>
        <p:spPr>
          <a:xfrm>
            <a:off x="214282" y="1428736"/>
            <a:ext cx="3357586" cy="464347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2000"/>
                            </p:stCondLst>
                            <p:childTnLst>
                              <p:par>
                                <p:cTn id="13" presetID="35" presetClass="entr" presetSubtype="0"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anim calcmode="lin" valueType="num">
                                      <p:cBhvr>
                                        <p:cTn id="16" dur="2000" fill="hold"/>
                                        <p:tgtEl>
                                          <p:spTgt spid="5"/>
                                        </p:tgtEl>
                                        <p:attrNameLst>
                                          <p:attrName>style.rotation</p:attrName>
                                        </p:attrNameLst>
                                      </p:cBhvr>
                                      <p:tavLst>
                                        <p:tav tm="0">
                                          <p:val>
                                            <p:fltVal val="720"/>
                                          </p:val>
                                        </p:tav>
                                        <p:tav tm="100000">
                                          <p:val>
                                            <p:fltVal val="0"/>
                                          </p:val>
                                        </p:tav>
                                      </p:tavLst>
                                    </p:anim>
                                    <p:anim calcmode="lin" valueType="num">
                                      <p:cBhvr>
                                        <p:cTn id="17" dur="2000" fill="hold"/>
                                        <p:tgtEl>
                                          <p:spTgt spid="5"/>
                                        </p:tgtEl>
                                        <p:attrNameLst>
                                          <p:attrName>ppt_h</p:attrName>
                                        </p:attrNameLst>
                                      </p:cBhvr>
                                      <p:tavLst>
                                        <p:tav tm="0">
                                          <p:val>
                                            <p:fltVal val="0"/>
                                          </p:val>
                                        </p:tav>
                                        <p:tav tm="100000">
                                          <p:val>
                                            <p:strVal val="#ppt_h"/>
                                          </p:val>
                                        </p:tav>
                                      </p:tavLst>
                                    </p:anim>
                                    <p:anim calcmode="lin" valueType="num">
                                      <p:cBhvr>
                                        <p:cTn id="18" dur="2000" fill="hold"/>
                                        <p:tgtEl>
                                          <p:spTgt spid="5"/>
                                        </p:tgtEl>
                                        <p:attrNameLst>
                                          <p:attrName>ppt_w</p:attrName>
                                        </p:attrNameLst>
                                      </p:cBhvr>
                                      <p:tavLst>
                                        <p:tav tm="0">
                                          <p:val>
                                            <p:fltVal val="0"/>
                                          </p:val>
                                        </p:tav>
                                        <p:tav tm="100000">
                                          <p:val>
                                            <p:strVal val="#ppt_w"/>
                                          </p:val>
                                        </p:tav>
                                      </p:tavLst>
                                    </p:anim>
                                  </p:childTnLst>
                                </p:cTn>
                              </p:par>
                              <p:par>
                                <p:cTn id="19" presetID="8" presetClass="entr" presetSubtype="16" fill="hold"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diamond(in)">
                                      <p:cBhvr>
                                        <p:cTn id="2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000" dirty="0" smtClean="0">
                <a:solidFill>
                  <a:srgbClr val="FFFF00"/>
                </a:solidFill>
                <a:latin typeface="+mn-lt"/>
              </a:rPr>
              <a:t>Нотаріус</a:t>
            </a:r>
            <a:endParaRPr lang="ru-RU" sz="4000" dirty="0">
              <a:solidFill>
                <a:srgbClr val="FFFF00"/>
              </a:solidFill>
              <a:latin typeface="+mn-lt"/>
            </a:endParaRPr>
          </a:p>
        </p:txBody>
      </p:sp>
      <p:sp>
        <p:nvSpPr>
          <p:cNvPr id="3" name="Текст 2"/>
          <p:cNvSpPr>
            <a:spLocks noGrp="1"/>
          </p:cNvSpPr>
          <p:nvPr>
            <p:ph type="body" idx="2"/>
          </p:nvPr>
        </p:nvSpPr>
        <p:spPr>
          <a:xfrm>
            <a:off x="3143240" y="0"/>
            <a:ext cx="5786478" cy="6858000"/>
          </a:xfrm>
        </p:spPr>
        <p:txBody>
          <a:bodyPr>
            <a:noAutofit/>
          </a:bodyPr>
          <a:lstStyle/>
          <a:p>
            <a:r>
              <a:rPr lang="ru-RU" sz="1800" dirty="0" smtClean="0">
                <a:solidFill>
                  <a:schemeClr val="bg1"/>
                </a:solidFill>
              </a:rPr>
              <a:t>    </a:t>
            </a:r>
            <a:r>
              <a:rPr lang="uk-UA" sz="1800" dirty="0" smtClean="0">
                <a:solidFill>
                  <a:schemeClr val="bg1"/>
                </a:solidFill>
              </a:rPr>
              <a:t>Юрист, в обов'язки якого входить посвідчення безперечних прав і фактів, засвідчування документів та виконання інших нотаріальних дій, спрямованих на юридичне закріплення цивільних прав і попередження їх</a:t>
            </a:r>
          </a:p>
          <a:p>
            <a:r>
              <a:rPr lang="uk-UA" sz="1800" dirty="0" smtClean="0">
                <a:solidFill>
                  <a:schemeClr val="bg1"/>
                </a:solidFill>
              </a:rPr>
              <a:t>можливого порушення надалі. Робота нотаріусів базується на певних принципах, до яких належать: законність, дотримання таємниці нотаріальних дій, що вчиняються, принцип об'єктивної істини, сприяння громадянам і організаціям у здійсненні їх прав і захисті законних інтересів, принцип державної мови нотаріального провадження. Закон допускає поряд з державними нотаріусами діяльність приватних нотаріусів.</a:t>
            </a:r>
          </a:p>
          <a:p>
            <a:r>
              <a:rPr lang="uk-UA" sz="1800" dirty="0" smtClean="0">
                <a:solidFill>
                  <a:schemeClr val="bg1"/>
                </a:solidFill>
              </a:rPr>
              <a:t>    Притаманні нотаріусу якості виявляються у професійній роботі з юридичними документами, їх</a:t>
            </a:r>
          </a:p>
          <a:p>
            <a:r>
              <a:rPr lang="uk-UA" sz="1800" dirty="0" smtClean="0">
                <a:solidFill>
                  <a:schemeClr val="bg1"/>
                </a:solidFill>
              </a:rPr>
              <a:t>ретельному дослідженні, </a:t>
            </a:r>
            <a:r>
              <a:rPr lang="uk-UA" sz="1800" dirty="0" err="1" smtClean="0">
                <a:solidFill>
                  <a:schemeClr val="bg1"/>
                </a:solidFill>
              </a:rPr>
              <a:t>комунікативності</a:t>
            </a:r>
            <a:r>
              <a:rPr lang="uk-UA" sz="1800" dirty="0" smtClean="0">
                <a:solidFill>
                  <a:schemeClr val="bg1"/>
                </a:solidFill>
              </a:rPr>
              <a:t>, вмінні встановлювати психологічний контакт з клієнтами і разом з тим пильності. Характер роботи нотаріуса потребує від нього глибоких знань не тільки суто</a:t>
            </a:r>
          </a:p>
          <a:p>
            <a:r>
              <a:rPr lang="uk-UA" sz="1800" dirty="0" smtClean="0">
                <a:solidFill>
                  <a:schemeClr val="bg1"/>
                </a:solidFill>
              </a:rPr>
              <a:t>нотаріального законодавства, а і інших галузей законодавства - цивільного, цивільно-процесуального, шлюбно-сімейного, аграрного, земельного, трудового, проявляти високу правову культуру.</a:t>
            </a:r>
          </a:p>
          <a:p>
            <a:r>
              <a:rPr lang="uk-UA" sz="1800" dirty="0" smtClean="0">
                <a:solidFill>
                  <a:schemeClr val="bg1"/>
                </a:solidFill>
              </a:rPr>
              <a:t> </a:t>
            </a:r>
          </a:p>
          <a:p>
            <a:endParaRPr lang="uk-UA" sz="1800" dirty="0">
              <a:solidFill>
                <a:schemeClr val="bg1"/>
              </a:solidFill>
            </a:endParaRPr>
          </a:p>
        </p:txBody>
      </p:sp>
      <p:pic>
        <p:nvPicPr>
          <p:cNvPr id="5" name="Содержимое 4" descr="number6_4.jpg"/>
          <p:cNvPicPr>
            <a:picLocks noGrp="1" noChangeAspect="1"/>
          </p:cNvPicPr>
          <p:nvPr>
            <p:ph sz="half" idx="1"/>
          </p:nvPr>
        </p:nvPicPr>
        <p:blipFill>
          <a:blip r:embed="rId2" cstate="print"/>
          <a:stretch>
            <a:fillRect/>
          </a:stretch>
        </p:blipFill>
        <p:spPr>
          <a:xfrm>
            <a:off x="142845" y="1785926"/>
            <a:ext cx="3000396" cy="4000528"/>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2250"/>
                            </p:stCondLst>
                            <p:childTnLst>
                              <p:par>
                                <p:cTn id="13" presetID="35" presetClass="entr" presetSubtype="0"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anim calcmode="lin" valueType="num">
                                      <p:cBhvr>
                                        <p:cTn id="16" dur="2000" fill="hold"/>
                                        <p:tgtEl>
                                          <p:spTgt spid="5"/>
                                        </p:tgtEl>
                                        <p:attrNameLst>
                                          <p:attrName>style.rotation</p:attrName>
                                        </p:attrNameLst>
                                      </p:cBhvr>
                                      <p:tavLst>
                                        <p:tav tm="0">
                                          <p:val>
                                            <p:fltVal val="720"/>
                                          </p:val>
                                        </p:tav>
                                        <p:tav tm="100000">
                                          <p:val>
                                            <p:fltVal val="0"/>
                                          </p:val>
                                        </p:tav>
                                      </p:tavLst>
                                    </p:anim>
                                    <p:anim calcmode="lin" valueType="num">
                                      <p:cBhvr>
                                        <p:cTn id="17" dur="2000" fill="hold"/>
                                        <p:tgtEl>
                                          <p:spTgt spid="5"/>
                                        </p:tgtEl>
                                        <p:attrNameLst>
                                          <p:attrName>ppt_h</p:attrName>
                                        </p:attrNameLst>
                                      </p:cBhvr>
                                      <p:tavLst>
                                        <p:tav tm="0">
                                          <p:val>
                                            <p:fltVal val="0"/>
                                          </p:val>
                                        </p:tav>
                                        <p:tav tm="100000">
                                          <p:val>
                                            <p:strVal val="#ppt_h"/>
                                          </p:val>
                                        </p:tav>
                                      </p:tavLst>
                                    </p:anim>
                                    <p:anim calcmode="lin" valueType="num">
                                      <p:cBhvr>
                                        <p:cTn id="18" dur="2000" fill="hold"/>
                                        <p:tgtEl>
                                          <p:spTgt spid="5"/>
                                        </p:tgtEl>
                                        <p:attrNameLst>
                                          <p:attrName>ppt_w</p:attrName>
                                        </p:attrNameLst>
                                      </p:cBhvr>
                                      <p:tavLst>
                                        <p:tav tm="0">
                                          <p:val>
                                            <p:fltVal val="0"/>
                                          </p:val>
                                        </p:tav>
                                        <p:tav tm="100000">
                                          <p:val>
                                            <p:strVal val="#ppt_w"/>
                                          </p:val>
                                        </p:tav>
                                      </p:tavLst>
                                    </p:anim>
                                  </p:childTnLst>
                                </p:cTn>
                              </p:par>
                              <p:par>
                                <p:cTn id="19" presetID="8" presetClass="entr" presetSubtype="16" fill="hold"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diamond(in)">
                                      <p:cBhvr>
                                        <p:cTn id="21" dur="2000"/>
                                        <p:tgtEl>
                                          <p:spTgt spid="3">
                                            <p:txEl>
                                              <p:pRg st="0" end="0"/>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diamond(in)">
                                      <p:cBhvr>
                                        <p:cTn id="24" dur="2000"/>
                                        <p:tgtEl>
                                          <p:spTgt spid="3">
                                            <p:txEl>
                                              <p:pRg st="1" end="1"/>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amond(in)">
                                      <p:cBhvr>
                                        <p:cTn id="27" dur="2000"/>
                                        <p:tgtEl>
                                          <p:spTgt spid="3">
                                            <p:txEl>
                                              <p:pRg st="2" end="2"/>
                                            </p:txEl>
                                          </p:spTgt>
                                        </p:tgtEl>
                                      </p:cBhvr>
                                    </p:animEffect>
                                  </p:childTnLst>
                                </p:cTn>
                              </p:par>
                              <p:par>
                                <p:cTn id="28" presetID="8" presetClass="entr" presetSubtype="16"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diamond(in)">
                                      <p:cBhvr>
                                        <p:cTn id="30" dur="2000"/>
                                        <p:tgtEl>
                                          <p:spTgt spid="3">
                                            <p:txEl>
                                              <p:pRg st="3" end="3"/>
                                            </p:txEl>
                                          </p:spTgt>
                                        </p:tgtEl>
                                      </p:cBhvr>
                                    </p:animEffect>
                                  </p:childTnLst>
                                </p:cTn>
                              </p:par>
                              <p:par>
                                <p:cTn id="31" presetID="8" presetClass="entr" presetSubtype="16"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diamond(in)">
                                      <p:cBhvr>
                                        <p:cTn id="3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85728"/>
            <a:ext cx="3543296" cy="935058"/>
          </a:xfrm>
        </p:spPr>
        <p:txBody>
          <a:bodyPr>
            <a:noAutofit/>
          </a:bodyPr>
          <a:lstStyle/>
          <a:p>
            <a:r>
              <a:rPr lang="uk-UA" sz="4000" dirty="0" smtClean="0">
                <a:solidFill>
                  <a:srgbClr val="FFFF00"/>
                </a:solidFill>
                <a:latin typeface="+mn-lt"/>
              </a:rPr>
              <a:t>Юрисконсульт</a:t>
            </a:r>
            <a:endParaRPr lang="ru-RU" sz="4000" dirty="0">
              <a:solidFill>
                <a:srgbClr val="FFFF00"/>
              </a:solidFill>
              <a:latin typeface="+mn-lt"/>
            </a:endParaRPr>
          </a:p>
        </p:txBody>
      </p:sp>
      <p:sp>
        <p:nvSpPr>
          <p:cNvPr id="3" name="Текст 2"/>
          <p:cNvSpPr>
            <a:spLocks noGrp="1"/>
          </p:cNvSpPr>
          <p:nvPr>
            <p:ph type="body" idx="2"/>
          </p:nvPr>
        </p:nvSpPr>
        <p:spPr>
          <a:xfrm>
            <a:off x="214282" y="1214422"/>
            <a:ext cx="5929354" cy="5643578"/>
          </a:xfrm>
        </p:spPr>
        <p:txBody>
          <a:bodyPr>
            <a:normAutofit/>
          </a:bodyPr>
          <a:lstStyle/>
          <a:p>
            <a:r>
              <a:rPr lang="uk-UA" sz="2000" dirty="0" smtClean="0">
                <a:solidFill>
                  <a:schemeClr val="bg1"/>
                </a:solidFill>
              </a:rPr>
              <a:t>     Спеціаліст, який здійснює правову роботу у державній або недержавній установі, організації, на підприємстві у комерційних структурах . Це одна з найпоширеніших юридичних спеціальностей: за своїм характером вона близька до адвокатської діяльності. Разом з тим, вона має свою специфіку, яка, зокрема, виявляється не тільки у захисті інтересів даної організації, відстоюванні їх інтересів при розгляді господарських спорів у арбітражі, судах та інших державних органах, а і у юридичному забезпеченні ефективності роботи його підприємства, установи, організації. Необхідні якості юрисконсульта - вміння здобути авторитет у колективі, порядність, чіткість і оперативність у роботі, принциповість, здатність відстояти свою точку зору вимоги закону.</a:t>
            </a:r>
          </a:p>
          <a:p>
            <a:endParaRPr lang="ru-RU" sz="2000" dirty="0"/>
          </a:p>
        </p:txBody>
      </p:sp>
      <p:pic>
        <p:nvPicPr>
          <p:cNvPr id="5" name="Содержимое 4" descr="46479746_1.jpg"/>
          <p:cNvPicPr>
            <a:picLocks noGrp="1" noChangeAspect="1"/>
          </p:cNvPicPr>
          <p:nvPr>
            <p:ph sz="half" idx="1"/>
          </p:nvPr>
        </p:nvPicPr>
        <p:blipFill>
          <a:blip r:embed="rId2" cstate="print"/>
          <a:stretch>
            <a:fillRect/>
          </a:stretch>
        </p:blipFill>
        <p:spPr>
          <a:xfrm>
            <a:off x="6215290" y="428605"/>
            <a:ext cx="2680354" cy="35719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3250"/>
                            </p:stCondLst>
                            <p:childTnLst>
                              <p:par>
                                <p:cTn id="13" presetID="35" presetClass="entr" presetSubtype="0"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anim calcmode="lin" valueType="num">
                                      <p:cBhvr>
                                        <p:cTn id="16" dur="2000" fill="hold"/>
                                        <p:tgtEl>
                                          <p:spTgt spid="5"/>
                                        </p:tgtEl>
                                        <p:attrNameLst>
                                          <p:attrName>style.rotation</p:attrName>
                                        </p:attrNameLst>
                                      </p:cBhvr>
                                      <p:tavLst>
                                        <p:tav tm="0">
                                          <p:val>
                                            <p:fltVal val="720"/>
                                          </p:val>
                                        </p:tav>
                                        <p:tav tm="100000">
                                          <p:val>
                                            <p:fltVal val="0"/>
                                          </p:val>
                                        </p:tav>
                                      </p:tavLst>
                                    </p:anim>
                                    <p:anim calcmode="lin" valueType="num">
                                      <p:cBhvr>
                                        <p:cTn id="17" dur="2000" fill="hold"/>
                                        <p:tgtEl>
                                          <p:spTgt spid="5"/>
                                        </p:tgtEl>
                                        <p:attrNameLst>
                                          <p:attrName>ppt_h</p:attrName>
                                        </p:attrNameLst>
                                      </p:cBhvr>
                                      <p:tavLst>
                                        <p:tav tm="0">
                                          <p:val>
                                            <p:fltVal val="0"/>
                                          </p:val>
                                        </p:tav>
                                        <p:tav tm="100000">
                                          <p:val>
                                            <p:strVal val="#ppt_h"/>
                                          </p:val>
                                        </p:tav>
                                      </p:tavLst>
                                    </p:anim>
                                    <p:anim calcmode="lin" valueType="num">
                                      <p:cBhvr>
                                        <p:cTn id="18" dur="2000" fill="hold"/>
                                        <p:tgtEl>
                                          <p:spTgt spid="5"/>
                                        </p:tgtEl>
                                        <p:attrNameLst>
                                          <p:attrName>ppt_w</p:attrName>
                                        </p:attrNameLst>
                                      </p:cBhvr>
                                      <p:tavLst>
                                        <p:tav tm="0">
                                          <p:val>
                                            <p:fltVal val="0"/>
                                          </p:val>
                                        </p:tav>
                                        <p:tav tm="100000">
                                          <p:val>
                                            <p:strVal val="#ppt_w"/>
                                          </p:val>
                                        </p:tav>
                                      </p:tavLst>
                                    </p:anim>
                                  </p:childTnLst>
                                </p:cTn>
                              </p:par>
                              <p:par>
                                <p:cTn id="19" presetID="8" presetClass="entr" presetSubtype="16" fill="hold"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diamond(in)">
                                      <p:cBhvr>
                                        <p:cTn id="2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642910" y="2500306"/>
            <a:ext cx="8229600" cy="1143000"/>
          </a:xfrm>
        </p:spPr>
        <p:txBody>
          <a:bodyPr>
            <a:normAutofit/>
          </a:bodyPr>
          <a:lstStyle/>
          <a:p>
            <a:r>
              <a:rPr lang="uk-UA" sz="6600" dirty="0" smtClean="0">
                <a:solidFill>
                  <a:srgbClr val="FFFF00"/>
                </a:solidFill>
                <a:latin typeface="+mn-lt"/>
              </a:rPr>
              <a:t>Дякую за увагу!</a:t>
            </a:r>
            <a:endParaRPr lang="ru-RU" sz="6600" dirty="0">
              <a:solidFill>
                <a:srgbClr val="FFFF00"/>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2" y="1785926"/>
            <a:ext cx="8643998"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bg1"/>
                </a:solidFill>
                <a:effectLst/>
                <a:ea typeface="Calibri" pitchFamily="34" charset="0"/>
                <a:cs typeface="Times New Roman" pitchFamily="18" charset="0"/>
              </a:rPr>
              <a:t>          </a:t>
            </a:r>
            <a:r>
              <a:rPr kumimoji="0" lang="uk-UA" sz="2400" b="0" i="0" u="none" strike="noStrike" cap="none" normalizeH="0" baseline="0" dirty="0" smtClean="0">
                <a:ln>
                  <a:noFill/>
                </a:ln>
                <a:solidFill>
                  <a:schemeClr val="bg1"/>
                </a:solidFill>
                <a:effectLst/>
                <a:ea typeface="Calibri" pitchFamily="34" charset="0"/>
                <a:cs typeface="Times New Roman" pitchFamily="18" charset="0"/>
              </a:rPr>
              <a:t>У суспільстві існує ряд юридичних спеціальностей, які традиційно</a:t>
            </a:r>
            <a:r>
              <a:rPr lang="uk-UA" sz="2400" dirty="0" smtClean="0">
                <a:solidFill>
                  <a:schemeClr val="bg1"/>
                </a:solidFill>
                <a:cs typeface="Arial" pitchFamily="34" charset="0"/>
              </a:rPr>
              <a:t> </a:t>
            </a:r>
            <a:r>
              <a:rPr kumimoji="0" lang="uk-UA" sz="2400" b="0" i="0" u="none" strike="noStrike" cap="none" normalizeH="0" baseline="0" dirty="0" smtClean="0">
                <a:ln>
                  <a:noFill/>
                </a:ln>
                <a:solidFill>
                  <a:schemeClr val="bg1"/>
                </a:solidFill>
                <a:effectLst/>
                <a:ea typeface="Calibri" pitchFamily="34" charset="0"/>
                <a:cs typeface="Times New Roman" pitchFamily="18" charset="0"/>
              </a:rPr>
              <a:t>належать до числа провідних і мають особливе значення у справі</a:t>
            </a:r>
            <a:r>
              <a:rPr lang="uk-UA" sz="2400" dirty="0" smtClean="0">
                <a:solidFill>
                  <a:schemeClr val="bg1"/>
                </a:solidFill>
                <a:cs typeface="Arial" pitchFamily="34" charset="0"/>
              </a:rPr>
              <a:t> </a:t>
            </a:r>
            <a:r>
              <a:rPr kumimoji="0" lang="uk-UA" sz="2400" b="0" i="0" u="none" strike="noStrike" cap="none" normalizeH="0" baseline="0" dirty="0" smtClean="0">
                <a:ln>
                  <a:noFill/>
                </a:ln>
                <a:solidFill>
                  <a:schemeClr val="bg1"/>
                </a:solidFill>
                <a:effectLst/>
                <a:ea typeface="Calibri" pitchFamily="34" charset="0"/>
                <a:cs typeface="Times New Roman" pitchFamily="18" charset="0"/>
              </a:rPr>
              <a:t>забезпечення правопорядку і законності. Це суддя, прокурор, слідчий,інспектор карного розшуку, адвокат, юрисконсульт, нотаріус.</a:t>
            </a:r>
            <a:endParaRPr kumimoji="0" lang="uk-UA" sz="2400" b="0" i="0" u="none" strike="noStrike" cap="none" normalizeH="0" baseline="0" dirty="0" smtClean="0">
              <a:ln>
                <a:noFill/>
              </a:ln>
              <a:solidFill>
                <a:schemeClr val="bg1"/>
              </a:solidFill>
              <a:effectLst/>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20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798496"/>
          </a:xfrm>
        </p:spPr>
        <p:txBody>
          <a:bodyPr>
            <a:normAutofit fontScale="90000"/>
          </a:bodyPr>
          <a:lstStyle/>
          <a:p>
            <a:r>
              <a:rPr lang="uk-UA" sz="4800" dirty="0" smtClean="0">
                <a:solidFill>
                  <a:srgbClr val="FFFF00"/>
                </a:solidFill>
                <a:latin typeface="+mn-lt"/>
              </a:rPr>
              <a:t>Суддя</a:t>
            </a:r>
            <a:endParaRPr lang="ru-RU" sz="4800" dirty="0">
              <a:solidFill>
                <a:srgbClr val="FFFF00"/>
              </a:solidFill>
              <a:latin typeface="+mn-lt"/>
            </a:endParaRPr>
          </a:p>
        </p:txBody>
      </p:sp>
      <p:pic>
        <p:nvPicPr>
          <p:cNvPr id="8" name="Содержимое 7" descr="R - voenkom0748!.jpg"/>
          <p:cNvPicPr>
            <a:picLocks noGrp="1" noChangeAspect="1"/>
          </p:cNvPicPr>
          <p:nvPr>
            <p:ph sz="half" idx="1"/>
          </p:nvPr>
        </p:nvPicPr>
        <p:blipFill>
          <a:blip r:embed="rId2" cstate="print"/>
          <a:stretch>
            <a:fillRect/>
          </a:stretch>
        </p:blipFill>
        <p:spPr>
          <a:xfrm>
            <a:off x="4643438" y="1000108"/>
            <a:ext cx="4259735" cy="3429024"/>
          </a:xfrm>
        </p:spPr>
      </p:pic>
      <p:sp>
        <p:nvSpPr>
          <p:cNvPr id="4" name="Текст 3"/>
          <p:cNvSpPr>
            <a:spLocks noGrp="1"/>
          </p:cNvSpPr>
          <p:nvPr>
            <p:ph type="body" idx="2"/>
          </p:nvPr>
        </p:nvSpPr>
        <p:spPr>
          <a:xfrm>
            <a:off x="457200" y="1071546"/>
            <a:ext cx="3971924" cy="5572164"/>
          </a:xfrm>
        </p:spPr>
        <p:txBody>
          <a:bodyPr/>
          <a:lstStyle/>
          <a:p>
            <a:r>
              <a:rPr lang="uk-UA" sz="2000" dirty="0" smtClean="0">
                <a:solidFill>
                  <a:schemeClr val="bg1"/>
                </a:solidFill>
              </a:rPr>
              <a:t>Це посадова особа, виключно якій надано право від імені держави</a:t>
            </a:r>
          </a:p>
          <a:p>
            <a:r>
              <a:rPr lang="uk-UA" sz="2000" dirty="0" smtClean="0">
                <a:solidFill>
                  <a:schemeClr val="bg1"/>
                </a:solidFill>
              </a:rPr>
              <a:t>здійснювати правосуддя шляхом розгляду у судовому засіданні</a:t>
            </a:r>
          </a:p>
          <a:p>
            <a:r>
              <a:rPr lang="uk-UA" sz="2000" dirty="0" smtClean="0">
                <a:solidFill>
                  <a:schemeClr val="bg1"/>
                </a:solidFill>
              </a:rPr>
              <a:t>кримінальних, цивільних справ,  про адміністративні правопорушення і виносити відповідне судове рішення  Органи судової влади здійснюють</a:t>
            </a:r>
          </a:p>
          <a:p>
            <a:r>
              <a:rPr lang="uk-UA" sz="2000" dirty="0" smtClean="0">
                <a:solidFill>
                  <a:schemeClr val="bg1"/>
                </a:solidFill>
              </a:rPr>
              <a:t>свої повноваження у встановлених Конституцією межах і відповідно до  законів України </a:t>
            </a:r>
          </a:p>
          <a:p>
            <a:r>
              <a:rPr lang="uk-UA" sz="2000" dirty="0" smtClean="0">
                <a:solidFill>
                  <a:schemeClr val="bg1"/>
                </a:solidFill>
              </a:rPr>
              <a:t> (ст.6 Конституції України) </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1500"/>
                            </p:stCondLst>
                            <p:childTnLst>
                              <p:par>
                                <p:cTn id="13" presetID="35" presetClass="entr" presetSubtype="0"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anim calcmode="lin" valueType="num">
                                      <p:cBhvr>
                                        <p:cTn id="16" dur="2000" fill="hold"/>
                                        <p:tgtEl>
                                          <p:spTgt spid="8"/>
                                        </p:tgtEl>
                                        <p:attrNameLst>
                                          <p:attrName>style.rotation</p:attrName>
                                        </p:attrNameLst>
                                      </p:cBhvr>
                                      <p:tavLst>
                                        <p:tav tm="0">
                                          <p:val>
                                            <p:fltVal val="720"/>
                                          </p:val>
                                        </p:tav>
                                        <p:tav tm="100000">
                                          <p:val>
                                            <p:fltVal val="0"/>
                                          </p:val>
                                        </p:tav>
                                      </p:tavLst>
                                    </p:anim>
                                    <p:anim calcmode="lin" valueType="num">
                                      <p:cBhvr>
                                        <p:cTn id="17" dur="2000" fill="hold"/>
                                        <p:tgtEl>
                                          <p:spTgt spid="8"/>
                                        </p:tgtEl>
                                        <p:attrNameLst>
                                          <p:attrName>ppt_h</p:attrName>
                                        </p:attrNameLst>
                                      </p:cBhvr>
                                      <p:tavLst>
                                        <p:tav tm="0">
                                          <p:val>
                                            <p:fltVal val="0"/>
                                          </p:val>
                                        </p:tav>
                                        <p:tav tm="100000">
                                          <p:val>
                                            <p:strVal val="#ppt_h"/>
                                          </p:val>
                                        </p:tav>
                                      </p:tavLst>
                                    </p:anim>
                                    <p:anim calcmode="lin" valueType="num">
                                      <p:cBhvr>
                                        <p:cTn id="18" dur="2000" fill="hold"/>
                                        <p:tgtEl>
                                          <p:spTgt spid="8"/>
                                        </p:tgtEl>
                                        <p:attrNameLst>
                                          <p:attrName>ppt_w</p:attrName>
                                        </p:attrNameLst>
                                      </p:cBhvr>
                                      <p:tavLst>
                                        <p:tav tm="0">
                                          <p:val>
                                            <p:fltVal val="0"/>
                                          </p:val>
                                        </p:tav>
                                        <p:tav tm="100000">
                                          <p:val>
                                            <p:strVal val="#ppt_w"/>
                                          </p:val>
                                        </p:tav>
                                      </p:tavLst>
                                    </p:anim>
                                  </p:childTnLst>
                                </p:cTn>
                              </p:par>
                              <p:par>
                                <p:cTn id="19" presetID="8" presetClass="entr" presetSubtype="16" fill="hold" nodeType="with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diamond(in)">
                                      <p:cBhvr>
                                        <p:cTn id="21" dur="2000"/>
                                        <p:tgtEl>
                                          <p:spTgt spid="4">
                                            <p:txEl>
                                              <p:pRg st="0" end="0"/>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Effect transition="in" filter="diamond(in)">
                                      <p:cBhvr>
                                        <p:cTn id="24" dur="2000"/>
                                        <p:tgtEl>
                                          <p:spTgt spid="4">
                                            <p:txEl>
                                              <p:pRg st="1" end="1"/>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diamond(in)">
                                      <p:cBhvr>
                                        <p:cTn id="27" dur="2000"/>
                                        <p:tgtEl>
                                          <p:spTgt spid="4">
                                            <p:txEl>
                                              <p:pRg st="2" end="2"/>
                                            </p:txEl>
                                          </p:spTgt>
                                        </p:tgtEl>
                                      </p:cBhvr>
                                    </p:animEffect>
                                  </p:childTnLst>
                                </p:cTn>
                              </p:par>
                              <p:par>
                                <p:cTn id="28" presetID="8" presetClass="entr" presetSubtype="16" fill="hold" nodeType="withEffect">
                                  <p:stCondLst>
                                    <p:cond delay="0"/>
                                  </p:stCondLst>
                                  <p:childTnLst>
                                    <p:set>
                                      <p:cBhvr>
                                        <p:cTn id="29" dur="1" fill="hold">
                                          <p:stCondLst>
                                            <p:cond delay="0"/>
                                          </p:stCondLst>
                                        </p:cTn>
                                        <p:tgtEl>
                                          <p:spTgt spid="4">
                                            <p:txEl>
                                              <p:pRg st="3" end="3"/>
                                            </p:txEl>
                                          </p:spTgt>
                                        </p:tgtEl>
                                        <p:attrNameLst>
                                          <p:attrName>style.visibility</p:attrName>
                                        </p:attrNameLst>
                                      </p:cBhvr>
                                      <p:to>
                                        <p:strVal val="visible"/>
                                      </p:to>
                                    </p:set>
                                    <p:animEffect transition="in" filter="diamond(in)">
                                      <p:cBhvr>
                                        <p:cTn id="30" dur="2000"/>
                                        <p:tgtEl>
                                          <p:spTgt spid="4">
                                            <p:txEl>
                                              <p:pRg st="3" end="3"/>
                                            </p:txEl>
                                          </p:spTgt>
                                        </p:tgtEl>
                                      </p:cBhvr>
                                    </p:animEffect>
                                  </p:childTnLst>
                                </p:cTn>
                              </p:par>
                              <p:par>
                                <p:cTn id="31" presetID="8" presetClass="entr" presetSubtype="16" fill="hold" nodeType="with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Effect transition="in" filter="diamond(in)">
                                      <p:cBhvr>
                                        <p:cTn id="33"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14290"/>
            <a:ext cx="3008313" cy="1162050"/>
          </a:xfrm>
        </p:spPr>
        <p:txBody>
          <a:bodyPr>
            <a:normAutofit/>
          </a:bodyPr>
          <a:lstStyle/>
          <a:p>
            <a:r>
              <a:rPr lang="uk-UA" sz="3200" dirty="0" smtClean="0">
                <a:solidFill>
                  <a:srgbClr val="FFFF00"/>
                </a:solidFill>
                <a:latin typeface="+mn-lt"/>
              </a:rPr>
              <a:t>Організаційні здібності судді</a:t>
            </a:r>
            <a:endParaRPr lang="ru-RU" sz="3200" dirty="0">
              <a:solidFill>
                <a:srgbClr val="FFFF00"/>
              </a:solidFill>
              <a:latin typeface="+mn-lt"/>
            </a:endParaRPr>
          </a:p>
        </p:txBody>
      </p:sp>
      <p:sp>
        <p:nvSpPr>
          <p:cNvPr id="3" name="Текст 2"/>
          <p:cNvSpPr>
            <a:spLocks noGrp="1"/>
          </p:cNvSpPr>
          <p:nvPr>
            <p:ph type="body" idx="2"/>
          </p:nvPr>
        </p:nvSpPr>
        <p:spPr>
          <a:xfrm>
            <a:off x="4214810" y="0"/>
            <a:ext cx="4714908" cy="6858000"/>
          </a:xfrm>
        </p:spPr>
        <p:txBody>
          <a:bodyPr>
            <a:noAutofit/>
          </a:bodyPr>
          <a:lstStyle/>
          <a:p>
            <a:r>
              <a:rPr lang="uk-UA" sz="2000" dirty="0" smtClean="0">
                <a:solidFill>
                  <a:schemeClr val="bg1"/>
                </a:solidFill>
              </a:rPr>
              <a:t>Його воля, висока дисциплінованість,</a:t>
            </a:r>
          </a:p>
          <a:p>
            <a:r>
              <a:rPr lang="uk-UA" sz="2000" dirty="0" smtClean="0">
                <a:solidFill>
                  <a:schemeClr val="bg1"/>
                </a:solidFill>
              </a:rPr>
              <a:t>зібраність, цілеспрямованість, наполегливість у встановленні істини в поєднанні з правовою культурою у вирішальній мірі визначають належну поведінку учасників процесу, високий   рівень   організації   відправлення    правосуддя. Комунікабельність - риса, без якої немислиме повноцінне виконання суддею своїх функцій. Характер його роботи зумовлює повсякденні відносини з багатьма людьми різного рівня освіти, складу розуму, віку, способу життя, характеру способу життя, характеру. І до кожного з них потрібний відповідний підхід, розуміння. Тут особливо  важливі  такі  якості  судді,  як  чуйність, врівноваженість,такт, вміння вислухати і у той же час допомогти людині зрозуміти сутність питання, чесно і правдиво висловитися по справі</a:t>
            </a:r>
            <a:r>
              <a:rPr lang="uk-UA" sz="1800" dirty="0" smtClean="0">
                <a:solidFill>
                  <a:schemeClr val="bg1"/>
                </a:solidFill>
              </a:rPr>
              <a:t>.</a:t>
            </a:r>
          </a:p>
          <a:p>
            <a:endParaRPr lang="ru-RU" sz="1800" dirty="0"/>
          </a:p>
        </p:txBody>
      </p:sp>
      <p:pic>
        <p:nvPicPr>
          <p:cNvPr id="6" name="Содержимое 5" descr="judge-judy-400ds06201.jpg"/>
          <p:cNvPicPr>
            <a:picLocks noGrp="1" noChangeAspect="1"/>
          </p:cNvPicPr>
          <p:nvPr>
            <p:ph sz="half" idx="1"/>
          </p:nvPr>
        </p:nvPicPr>
        <p:blipFill>
          <a:blip r:embed="rId2" cstate="print"/>
          <a:stretch>
            <a:fillRect/>
          </a:stretch>
        </p:blipFill>
        <p:spPr>
          <a:xfrm>
            <a:off x="285720" y="2071678"/>
            <a:ext cx="3810000" cy="28575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7000"/>
                            </p:stCondLst>
                            <p:childTnLst>
                              <p:par>
                                <p:cTn id="13" presetID="35" presetClass="entr" presetSubtype="0"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anim calcmode="lin" valueType="num">
                                      <p:cBhvr>
                                        <p:cTn id="16" dur="2000" fill="hold"/>
                                        <p:tgtEl>
                                          <p:spTgt spid="6"/>
                                        </p:tgtEl>
                                        <p:attrNameLst>
                                          <p:attrName>style.rotation</p:attrName>
                                        </p:attrNameLst>
                                      </p:cBhvr>
                                      <p:tavLst>
                                        <p:tav tm="0">
                                          <p:val>
                                            <p:fltVal val="720"/>
                                          </p:val>
                                        </p:tav>
                                        <p:tav tm="100000">
                                          <p:val>
                                            <p:fltVal val="0"/>
                                          </p:val>
                                        </p:tav>
                                      </p:tavLst>
                                    </p:anim>
                                    <p:anim calcmode="lin" valueType="num">
                                      <p:cBhvr>
                                        <p:cTn id="17" dur="2000" fill="hold"/>
                                        <p:tgtEl>
                                          <p:spTgt spid="6"/>
                                        </p:tgtEl>
                                        <p:attrNameLst>
                                          <p:attrName>ppt_h</p:attrName>
                                        </p:attrNameLst>
                                      </p:cBhvr>
                                      <p:tavLst>
                                        <p:tav tm="0">
                                          <p:val>
                                            <p:fltVal val="0"/>
                                          </p:val>
                                        </p:tav>
                                        <p:tav tm="100000">
                                          <p:val>
                                            <p:strVal val="#ppt_h"/>
                                          </p:val>
                                        </p:tav>
                                      </p:tavLst>
                                    </p:anim>
                                    <p:anim calcmode="lin" valueType="num">
                                      <p:cBhvr>
                                        <p:cTn id="18" dur="2000" fill="hold"/>
                                        <p:tgtEl>
                                          <p:spTgt spid="6"/>
                                        </p:tgtEl>
                                        <p:attrNameLst>
                                          <p:attrName>ppt_w</p:attrName>
                                        </p:attrNameLst>
                                      </p:cBhvr>
                                      <p:tavLst>
                                        <p:tav tm="0">
                                          <p:val>
                                            <p:fltVal val="0"/>
                                          </p:val>
                                        </p:tav>
                                        <p:tav tm="100000">
                                          <p:val>
                                            <p:strVal val="#ppt_w"/>
                                          </p:val>
                                        </p:tav>
                                      </p:tavLst>
                                    </p:anim>
                                  </p:childTnLst>
                                </p:cTn>
                              </p:par>
                              <p:par>
                                <p:cTn id="19" presetID="8" presetClass="entr" presetSubtype="16" fill="hold"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diamond(in)">
                                      <p:cBhvr>
                                        <p:cTn id="21" dur="2000"/>
                                        <p:tgtEl>
                                          <p:spTgt spid="3">
                                            <p:txEl>
                                              <p:pRg st="0" end="0"/>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diamond(in)">
                                      <p:cBhvr>
                                        <p:cTn id="24"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86050" y="142852"/>
            <a:ext cx="2428892" cy="804884"/>
          </a:xfrm>
        </p:spPr>
        <p:txBody>
          <a:bodyPr>
            <a:normAutofit/>
          </a:bodyPr>
          <a:lstStyle/>
          <a:p>
            <a:r>
              <a:rPr lang="uk-UA" sz="4000" dirty="0" smtClean="0">
                <a:solidFill>
                  <a:srgbClr val="FFFF00"/>
                </a:solidFill>
                <a:latin typeface="+mn-lt"/>
              </a:rPr>
              <a:t>Прокурор</a:t>
            </a:r>
            <a:endParaRPr lang="ru-RU" sz="4000" dirty="0">
              <a:solidFill>
                <a:srgbClr val="FFFF00"/>
              </a:solidFill>
              <a:latin typeface="+mn-lt"/>
            </a:endParaRPr>
          </a:p>
        </p:txBody>
      </p:sp>
      <p:sp>
        <p:nvSpPr>
          <p:cNvPr id="3" name="Текст 2"/>
          <p:cNvSpPr>
            <a:spLocks noGrp="1"/>
          </p:cNvSpPr>
          <p:nvPr>
            <p:ph type="body" idx="2"/>
          </p:nvPr>
        </p:nvSpPr>
        <p:spPr>
          <a:xfrm>
            <a:off x="428596" y="3327383"/>
            <a:ext cx="8286808" cy="2244757"/>
          </a:xfrm>
        </p:spPr>
        <p:txBody>
          <a:bodyPr>
            <a:normAutofit/>
          </a:bodyPr>
          <a:lstStyle/>
          <a:p>
            <a:r>
              <a:rPr lang="uk-UA" sz="2000" dirty="0" smtClean="0">
                <a:solidFill>
                  <a:schemeClr val="bg1"/>
                </a:solidFill>
              </a:rPr>
              <a:t>Державна посадова особа, яка покликана здійснювати  вищий </a:t>
            </a:r>
          </a:p>
          <a:p>
            <a:r>
              <a:rPr lang="uk-UA" sz="2000" dirty="0" smtClean="0">
                <a:solidFill>
                  <a:schemeClr val="bg1"/>
                </a:solidFill>
              </a:rPr>
              <a:t>нагляд  за  дотриманням  і  вірним застосуванням законів органами</a:t>
            </a:r>
          </a:p>
          <a:p>
            <a:r>
              <a:rPr lang="uk-UA" sz="2000" dirty="0" smtClean="0">
                <a:solidFill>
                  <a:schemeClr val="bg1"/>
                </a:solidFill>
              </a:rPr>
              <a:t>держави, посадовими особами, громадськими організаціями і громадянами.</a:t>
            </a:r>
          </a:p>
          <a:p>
            <a:endParaRPr lang="ru-RU" sz="2000" dirty="0"/>
          </a:p>
        </p:txBody>
      </p:sp>
      <p:pic>
        <p:nvPicPr>
          <p:cNvPr id="5" name="Содержимое 4" descr="prokyratyra.jpg"/>
          <p:cNvPicPr>
            <a:picLocks noGrp="1" noChangeAspect="1"/>
          </p:cNvPicPr>
          <p:nvPr>
            <p:ph sz="half" idx="1"/>
          </p:nvPr>
        </p:nvPicPr>
        <p:blipFill>
          <a:blip r:embed="rId2" cstate="print"/>
          <a:stretch>
            <a:fillRect/>
          </a:stretch>
        </p:blipFill>
        <p:spPr>
          <a:xfrm>
            <a:off x="5320915" y="285728"/>
            <a:ext cx="3505578" cy="2643206"/>
          </a:xfrm>
        </p:spPr>
      </p:pic>
      <p:pic>
        <p:nvPicPr>
          <p:cNvPr id="6" name="Рисунок 5" descr="529fe42727d3e82536a059b37856a42d_x1024.jpg"/>
          <p:cNvPicPr>
            <a:picLocks noChangeAspect="1"/>
          </p:cNvPicPr>
          <p:nvPr/>
        </p:nvPicPr>
        <p:blipFill>
          <a:blip r:embed="rId3" cstate="print"/>
          <a:stretch>
            <a:fillRect/>
          </a:stretch>
        </p:blipFill>
        <p:spPr>
          <a:xfrm>
            <a:off x="357158" y="928670"/>
            <a:ext cx="3000396" cy="225029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455" fill="hold">
                                          <p:stCondLst>
                                            <p:cond delay="0"/>
                                          </p:stCondLst>
                                        </p:cTn>
                                        <p:tgtEl>
                                          <p:spTgt spid="2"/>
                                        </p:tgtEl>
                                        <p:attrNameLst>
                                          <p:attrName>style.rotation</p:attrName>
                                        </p:attrNameLst>
                                      </p:cBhvr>
                                      <p:to>
                                        <p:strVal val="-45.0"/>
                                      </p:to>
                                    </p:set>
                                    <p:anim calcmode="lin" valueType="num">
                                      <p:cBhvr>
                                        <p:cTn id="8" dur="455" fill="hold">
                                          <p:stCondLst>
                                            <p:cond delay="455"/>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4500"/>
                            </p:stCondLst>
                            <p:childTnLst>
                              <p:par>
                                <p:cTn id="13" presetID="35" presetClass="entr" presetSubtype="0"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anim calcmode="lin" valueType="num">
                                      <p:cBhvr>
                                        <p:cTn id="16" dur="2000" fill="hold"/>
                                        <p:tgtEl>
                                          <p:spTgt spid="5"/>
                                        </p:tgtEl>
                                        <p:attrNameLst>
                                          <p:attrName>style.rotation</p:attrName>
                                        </p:attrNameLst>
                                      </p:cBhvr>
                                      <p:tavLst>
                                        <p:tav tm="0">
                                          <p:val>
                                            <p:fltVal val="720"/>
                                          </p:val>
                                        </p:tav>
                                        <p:tav tm="100000">
                                          <p:val>
                                            <p:fltVal val="0"/>
                                          </p:val>
                                        </p:tav>
                                      </p:tavLst>
                                    </p:anim>
                                    <p:anim calcmode="lin" valueType="num">
                                      <p:cBhvr>
                                        <p:cTn id="17" dur="2000" fill="hold"/>
                                        <p:tgtEl>
                                          <p:spTgt spid="5"/>
                                        </p:tgtEl>
                                        <p:attrNameLst>
                                          <p:attrName>ppt_h</p:attrName>
                                        </p:attrNameLst>
                                      </p:cBhvr>
                                      <p:tavLst>
                                        <p:tav tm="0">
                                          <p:val>
                                            <p:fltVal val="0"/>
                                          </p:val>
                                        </p:tav>
                                        <p:tav tm="100000">
                                          <p:val>
                                            <p:strVal val="#ppt_h"/>
                                          </p:val>
                                        </p:tav>
                                      </p:tavLst>
                                    </p:anim>
                                    <p:anim calcmode="lin" valueType="num">
                                      <p:cBhvr>
                                        <p:cTn id="18" dur="2000" fill="hold"/>
                                        <p:tgtEl>
                                          <p:spTgt spid="5"/>
                                        </p:tgtEl>
                                        <p:attrNameLst>
                                          <p:attrName>ppt_w</p:attrName>
                                        </p:attrNameLst>
                                      </p:cBhvr>
                                      <p:tavLst>
                                        <p:tav tm="0">
                                          <p:val>
                                            <p:fltVal val="0"/>
                                          </p:val>
                                        </p:tav>
                                        <p:tav tm="100000">
                                          <p:val>
                                            <p:strVal val="#ppt_w"/>
                                          </p:val>
                                        </p:tav>
                                      </p:tavLst>
                                    </p:anim>
                                  </p:childTnLst>
                                </p:cTn>
                              </p:par>
                            </p:childTnLst>
                          </p:cTn>
                        </p:par>
                        <p:par>
                          <p:cTn id="19" fill="hold">
                            <p:stCondLst>
                              <p:cond delay="6500"/>
                            </p:stCondLst>
                            <p:childTnLst>
                              <p:par>
                                <p:cTn id="20" presetID="35" presetClass="entr" presetSubtype="0" fill="hold"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2000"/>
                                        <p:tgtEl>
                                          <p:spTgt spid="6"/>
                                        </p:tgtEl>
                                      </p:cBhvr>
                                    </p:animEffect>
                                    <p:anim calcmode="lin" valueType="num">
                                      <p:cBhvr>
                                        <p:cTn id="23" dur="2000" fill="hold"/>
                                        <p:tgtEl>
                                          <p:spTgt spid="6"/>
                                        </p:tgtEl>
                                        <p:attrNameLst>
                                          <p:attrName>style.rotation</p:attrName>
                                        </p:attrNameLst>
                                      </p:cBhvr>
                                      <p:tavLst>
                                        <p:tav tm="0">
                                          <p:val>
                                            <p:fltVal val="720"/>
                                          </p:val>
                                        </p:tav>
                                        <p:tav tm="100000">
                                          <p:val>
                                            <p:fltVal val="0"/>
                                          </p:val>
                                        </p:tav>
                                      </p:tavLst>
                                    </p:anim>
                                    <p:anim calcmode="lin" valueType="num">
                                      <p:cBhvr>
                                        <p:cTn id="24" dur="2000" fill="hold"/>
                                        <p:tgtEl>
                                          <p:spTgt spid="6"/>
                                        </p:tgtEl>
                                        <p:attrNameLst>
                                          <p:attrName>ppt_h</p:attrName>
                                        </p:attrNameLst>
                                      </p:cBhvr>
                                      <p:tavLst>
                                        <p:tav tm="0">
                                          <p:val>
                                            <p:fltVal val="0"/>
                                          </p:val>
                                        </p:tav>
                                        <p:tav tm="100000">
                                          <p:val>
                                            <p:strVal val="#ppt_h"/>
                                          </p:val>
                                        </p:tav>
                                      </p:tavLst>
                                    </p:anim>
                                    <p:anim calcmode="lin" valueType="num">
                                      <p:cBhvr>
                                        <p:cTn id="25" dur="2000" fill="hold"/>
                                        <p:tgtEl>
                                          <p:spTgt spid="6"/>
                                        </p:tgtEl>
                                        <p:attrNameLst>
                                          <p:attrName>ppt_w</p:attrName>
                                        </p:attrNameLst>
                                      </p:cBhvr>
                                      <p:tavLst>
                                        <p:tav tm="0">
                                          <p:val>
                                            <p:fltVal val="0"/>
                                          </p:val>
                                        </p:tav>
                                        <p:tav tm="100000">
                                          <p:val>
                                            <p:strVal val="#ppt_w"/>
                                          </p:val>
                                        </p:tav>
                                      </p:tavLst>
                                    </p:anim>
                                  </p:childTnLst>
                                </p:cTn>
                              </p:par>
                              <p:par>
                                <p:cTn id="26" presetID="8" presetClass="entr" presetSubtype="16" fill="hold" nodeType="with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diamond(in)">
                                      <p:cBhvr>
                                        <p:cTn id="28" dur="2000"/>
                                        <p:tgtEl>
                                          <p:spTgt spid="3">
                                            <p:txEl>
                                              <p:pRg st="0" end="0"/>
                                            </p:txEl>
                                          </p:spTgt>
                                        </p:tgtEl>
                                      </p:cBhvr>
                                    </p:animEffect>
                                  </p:childTnLst>
                                </p:cTn>
                              </p:par>
                              <p:par>
                                <p:cTn id="29" presetID="8" presetClass="entr" presetSubtype="16" fill="hold" nodeType="with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diamond(in)">
                                      <p:cBhvr>
                                        <p:cTn id="31" dur="2000"/>
                                        <p:tgtEl>
                                          <p:spTgt spid="3">
                                            <p:txEl>
                                              <p:pRg st="1" end="1"/>
                                            </p:txEl>
                                          </p:spTgt>
                                        </p:tgtEl>
                                      </p:cBhvr>
                                    </p:animEffect>
                                  </p:childTnLst>
                                </p:cTn>
                              </p:par>
                              <p:par>
                                <p:cTn id="32" presetID="8" presetClass="entr" presetSubtype="16" fill="hold" nodeType="with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diamond(in)">
                                      <p:cBhvr>
                                        <p:cTn id="34"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3008313" cy="1435100"/>
          </a:xfrm>
        </p:spPr>
        <p:txBody>
          <a:bodyPr>
            <a:noAutofit/>
          </a:bodyPr>
          <a:lstStyle/>
          <a:p>
            <a:r>
              <a:rPr lang="uk-UA" sz="2800" dirty="0" smtClean="0">
                <a:solidFill>
                  <a:srgbClr val="FFFF00"/>
                </a:solidFill>
                <a:latin typeface="+mn-lt"/>
              </a:rPr>
              <a:t>Організаційні здібності прокурора</a:t>
            </a:r>
            <a:endParaRPr lang="ru-RU" sz="2800" dirty="0">
              <a:solidFill>
                <a:srgbClr val="FFFF00"/>
              </a:solidFill>
              <a:latin typeface="+mn-lt"/>
            </a:endParaRPr>
          </a:p>
        </p:txBody>
      </p:sp>
      <p:sp>
        <p:nvSpPr>
          <p:cNvPr id="3" name="Текст 2"/>
          <p:cNvSpPr>
            <a:spLocks noGrp="1"/>
          </p:cNvSpPr>
          <p:nvPr>
            <p:ph type="body" idx="2"/>
          </p:nvPr>
        </p:nvSpPr>
        <p:spPr>
          <a:xfrm>
            <a:off x="3857620" y="142852"/>
            <a:ext cx="5072098" cy="6715148"/>
          </a:xfrm>
        </p:spPr>
        <p:txBody>
          <a:bodyPr>
            <a:noAutofit/>
          </a:bodyPr>
          <a:lstStyle/>
          <a:p>
            <a:r>
              <a:rPr lang="uk-UA" sz="2000" dirty="0" smtClean="0">
                <a:solidFill>
                  <a:schemeClr val="bg1"/>
                </a:solidFill>
              </a:rPr>
              <a:t>Особливості прокурорської діяльності часто вимагають від працівника цієї системи виявляти мобільність, швидкість і гнучкість мислення, здібність конструктивно думати і приймати рішення у незвичайних, екстремальних умовах без сторонньої допомоги, осмислено діяти і вирішувати задачі у мінімальний час. Прокурор повинен оцінювати явища з урахуванням усіх</a:t>
            </a:r>
          </a:p>
          <a:p>
            <a:r>
              <a:rPr lang="uk-UA" sz="2000" dirty="0" smtClean="0">
                <a:solidFill>
                  <a:schemeClr val="bg1"/>
                </a:solidFill>
              </a:rPr>
              <a:t>деталей, прораховувати найближчі і віддалені, прямі і побічні результати. Прокурор, за висловом славнозвісного юриста А.Ф. Коні, -"</a:t>
            </a:r>
            <a:r>
              <a:rPr lang="uk-UA" sz="2000" dirty="0" err="1" smtClean="0">
                <a:solidFill>
                  <a:schemeClr val="bg1"/>
                </a:solidFill>
              </a:rPr>
              <a:t>промовляючий</a:t>
            </a:r>
            <a:r>
              <a:rPr lang="uk-UA" sz="2000" dirty="0" smtClean="0">
                <a:solidFill>
                  <a:schemeClr val="bg1"/>
                </a:solidFill>
              </a:rPr>
              <a:t> суддя". У цьому контексті прокурор постає, як викривач  суспільних   пороків, антигромадських   проявів, злочинності,</a:t>
            </a:r>
          </a:p>
          <a:p>
            <a:r>
              <a:rPr lang="uk-UA" sz="2000" dirty="0" smtClean="0">
                <a:solidFill>
                  <a:schemeClr val="bg1"/>
                </a:solidFill>
              </a:rPr>
              <a:t>свавілля. Але тут йдеться і про значення його ораторських здібностей, культуру володіння письмовою мовою для  передачі широкому загалу у яскравій, переконливій і зрозумілій формі його думок і почуттів.</a:t>
            </a:r>
          </a:p>
          <a:p>
            <a:endParaRPr lang="uk-UA" sz="2000" dirty="0">
              <a:solidFill>
                <a:schemeClr val="bg1"/>
              </a:solidFill>
            </a:endParaRPr>
          </a:p>
        </p:txBody>
      </p:sp>
      <p:pic>
        <p:nvPicPr>
          <p:cNvPr id="5" name="Содержимое 4" descr="resize.jpeg"/>
          <p:cNvPicPr>
            <a:picLocks noGrp="1" noChangeAspect="1"/>
          </p:cNvPicPr>
          <p:nvPr>
            <p:ph sz="half" idx="1"/>
          </p:nvPr>
        </p:nvPicPr>
        <p:blipFill>
          <a:blip r:embed="rId2" cstate="print"/>
          <a:stretch>
            <a:fillRect/>
          </a:stretch>
        </p:blipFill>
        <p:spPr>
          <a:xfrm>
            <a:off x="714348" y="1928802"/>
            <a:ext cx="2630723" cy="392909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8000"/>
                            </p:stCondLst>
                            <p:childTnLst>
                              <p:par>
                                <p:cTn id="13" presetID="35" presetClass="entr" presetSubtype="0"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anim calcmode="lin" valueType="num">
                                      <p:cBhvr>
                                        <p:cTn id="16" dur="2000" fill="hold"/>
                                        <p:tgtEl>
                                          <p:spTgt spid="5"/>
                                        </p:tgtEl>
                                        <p:attrNameLst>
                                          <p:attrName>style.rotation</p:attrName>
                                        </p:attrNameLst>
                                      </p:cBhvr>
                                      <p:tavLst>
                                        <p:tav tm="0">
                                          <p:val>
                                            <p:fltVal val="720"/>
                                          </p:val>
                                        </p:tav>
                                        <p:tav tm="100000">
                                          <p:val>
                                            <p:fltVal val="0"/>
                                          </p:val>
                                        </p:tav>
                                      </p:tavLst>
                                    </p:anim>
                                    <p:anim calcmode="lin" valueType="num">
                                      <p:cBhvr>
                                        <p:cTn id="17" dur="2000" fill="hold"/>
                                        <p:tgtEl>
                                          <p:spTgt spid="5"/>
                                        </p:tgtEl>
                                        <p:attrNameLst>
                                          <p:attrName>ppt_h</p:attrName>
                                        </p:attrNameLst>
                                      </p:cBhvr>
                                      <p:tavLst>
                                        <p:tav tm="0">
                                          <p:val>
                                            <p:fltVal val="0"/>
                                          </p:val>
                                        </p:tav>
                                        <p:tav tm="100000">
                                          <p:val>
                                            <p:strVal val="#ppt_h"/>
                                          </p:val>
                                        </p:tav>
                                      </p:tavLst>
                                    </p:anim>
                                    <p:anim calcmode="lin" valueType="num">
                                      <p:cBhvr>
                                        <p:cTn id="18" dur="2000" fill="hold"/>
                                        <p:tgtEl>
                                          <p:spTgt spid="5"/>
                                        </p:tgtEl>
                                        <p:attrNameLst>
                                          <p:attrName>ppt_w</p:attrName>
                                        </p:attrNameLst>
                                      </p:cBhvr>
                                      <p:tavLst>
                                        <p:tav tm="0">
                                          <p:val>
                                            <p:fltVal val="0"/>
                                          </p:val>
                                        </p:tav>
                                        <p:tav tm="100000">
                                          <p:val>
                                            <p:strVal val="#ppt_w"/>
                                          </p:val>
                                        </p:tav>
                                      </p:tavLst>
                                    </p:anim>
                                  </p:childTnLst>
                                </p:cTn>
                              </p:par>
                              <p:par>
                                <p:cTn id="19" presetID="8" presetClass="entr" presetSubtype="16" fill="hold"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diamond(in)">
                                      <p:cBhvr>
                                        <p:cTn id="21" dur="2000"/>
                                        <p:tgtEl>
                                          <p:spTgt spid="3">
                                            <p:txEl>
                                              <p:pRg st="0" end="0"/>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diamond(in)">
                                      <p:cBhvr>
                                        <p:cTn id="24" dur="2000"/>
                                        <p:tgtEl>
                                          <p:spTgt spid="3">
                                            <p:txEl>
                                              <p:pRg st="1" end="1"/>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amond(in)">
                                      <p:cBhvr>
                                        <p:cTn id="2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480" y="214290"/>
            <a:ext cx="2328850" cy="863620"/>
          </a:xfrm>
        </p:spPr>
        <p:txBody>
          <a:bodyPr>
            <a:normAutofit/>
          </a:bodyPr>
          <a:lstStyle/>
          <a:p>
            <a:r>
              <a:rPr lang="uk-UA" sz="4000" dirty="0" smtClean="0">
                <a:solidFill>
                  <a:srgbClr val="FFFF00"/>
                </a:solidFill>
                <a:latin typeface="+mn-lt"/>
              </a:rPr>
              <a:t>Слідчий</a:t>
            </a:r>
            <a:endParaRPr lang="ru-RU" sz="4000" dirty="0">
              <a:solidFill>
                <a:srgbClr val="FFFF00"/>
              </a:solidFill>
              <a:latin typeface="+mn-lt"/>
            </a:endParaRPr>
          </a:p>
        </p:txBody>
      </p:sp>
      <p:sp>
        <p:nvSpPr>
          <p:cNvPr id="3" name="Текст 2"/>
          <p:cNvSpPr>
            <a:spLocks noGrp="1"/>
          </p:cNvSpPr>
          <p:nvPr>
            <p:ph type="body" idx="2"/>
          </p:nvPr>
        </p:nvSpPr>
        <p:spPr>
          <a:xfrm>
            <a:off x="0" y="1571612"/>
            <a:ext cx="4714908" cy="4572032"/>
          </a:xfrm>
        </p:spPr>
        <p:txBody>
          <a:bodyPr>
            <a:normAutofit/>
          </a:bodyPr>
          <a:lstStyle/>
          <a:p>
            <a:r>
              <a:rPr lang="uk-UA" sz="2400" dirty="0" smtClean="0">
                <a:solidFill>
                  <a:schemeClr val="bg1"/>
                </a:solidFill>
              </a:rPr>
              <a:t>Спеціаліст-юрист,   призначення   якого розслідувати скоєні злочини  і, у разі доведення вини обвинуваченого, підготувати</a:t>
            </a:r>
          </a:p>
          <a:p>
            <a:r>
              <a:rPr lang="uk-UA" sz="2400" dirty="0" smtClean="0">
                <a:solidFill>
                  <a:schemeClr val="bg1"/>
                </a:solidFill>
              </a:rPr>
              <a:t>матеріали кримінальної справи для віддання його до суду. У даний час посади слідчих є у штатах органів прокуратури, внутрішніх справ, Служби</a:t>
            </a:r>
          </a:p>
          <a:p>
            <a:r>
              <a:rPr lang="uk-UA" sz="2400" dirty="0" smtClean="0">
                <a:solidFill>
                  <a:schemeClr val="bg1"/>
                </a:solidFill>
              </a:rPr>
              <a:t>безпеки України…</a:t>
            </a:r>
          </a:p>
          <a:p>
            <a:endParaRPr lang="uk-UA" dirty="0"/>
          </a:p>
        </p:txBody>
      </p:sp>
      <p:pic>
        <p:nvPicPr>
          <p:cNvPr id="7" name="Содержимое 6" descr="05100.jpg"/>
          <p:cNvPicPr>
            <a:picLocks noGrp="1" noChangeAspect="1"/>
          </p:cNvPicPr>
          <p:nvPr>
            <p:ph sz="half" idx="1"/>
          </p:nvPr>
        </p:nvPicPr>
        <p:blipFill>
          <a:blip r:embed="rId2" cstate="print"/>
          <a:stretch>
            <a:fillRect/>
          </a:stretch>
        </p:blipFill>
        <p:spPr>
          <a:xfrm>
            <a:off x="5000628" y="214290"/>
            <a:ext cx="3810000" cy="3286148"/>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2000"/>
                            </p:stCondLst>
                            <p:childTnLst>
                              <p:par>
                                <p:cTn id="13" presetID="35"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2000"/>
                                        <p:tgtEl>
                                          <p:spTgt spid="7"/>
                                        </p:tgtEl>
                                      </p:cBhvr>
                                    </p:animEffect>
                                    <p:anim calcmode="lin" valueType="num">
                                      <p:cBhvr>
                                        <p:cTn id="16" dur="2000" fill="hold"/>
                                        <p:tgtEl>
                                          <p:spTgt spid="7"/>
                                        </p:tgtEl>
                                        <p:attrNameLst>
                                          <p:attrName>style.rotation</p:attrName>
                                        </p:attrNameLst>
                                      </p:cBhvr>
                                      <p:tavLst>
                                        <p:tav tm="0">
                                          <p:val>
                                            <p:fltVal val="720"/>
                                          </p:val>
                                        </p:tav>
                                        <p:tav tm="100000">
                                          <p:val>
                                            <p:fltVal val="0"/>
                                          </p:val>
                                        </p:tav>
                                      </p:tavLst>
                                    </p:anim>
                                    <p:anim calcmode="lin" valueType="num">
                                      <p:cBhvr>
                                        <p:cTn id="17" dur="2000" fill="hold"/>
                                        <p:tgtEl>
                                          <p:spTgt spid="7"/>
                                        </p:tgtEl>
                                        <p:attrNameLst>
                                          <p:attrName>ppt_h</p:attrName>
                                        </p:attrNameLst>
                                      </p:cBhvr>
                                      <p:tavLst>
                                        <p:tav tm="0">
                                          <p:val>
                                            <p:fltVal val="0"/>
                                          </p:val>
                                        </p:tav>
                                        <p:tav tm="100000">
                                          <p:val>
                                            <p:strVal val="#ppt_h"/>
                                          </p:val>
                                        </p:tav>
                                      </p:tavLst>
                                    </p:anim>
                                    <p:anim calcmode="lin" valueType="num">
                                      <p:cBhvr>
                                        <p:cTn id="18" dur="2000" fill="hold"/>
                                        <p:tgtEl>
                                          <p:spTgt spid="7"/>
                                        </p:tgtEl>
                                        <p:attrNameLst>
                                          <p:attrName>ppt_w</p:attrName>
                                        </p:attrNameLst>
                                      </p:cBhvr>
                                      <p:tavLst>
                                        <p:tav tm="0">
                                          <p:val>
                                            <p:fltVal val="0"/>
                                          </p:val>
                                        </p:tav>
                                        <p:tav tm="100000">
                                          <p:val>
                                            <p:strVal val="#ppt_w"/>
                                          </p:val>
                                        </p:tav>
                                      </p:tavLst>
                                    </p:anim>
                                  </p:childTnLst>
                                </p:cTn>
                              </p:par>
                              <p:par>
                                <p:cTn id="19" presetID="8" presetClass="entr" presetSubtype="16" fill="hold"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diamond(in)">
                                      <p:cBhvr>
                                        <p:cTn id="21" dur="2000"/>
                                        <p:tgtEl>
                                          <p:spTgt spid="3">
                                            <p:txEl>
                                              <p:pRg st="0" end="0"/>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diamond(in)">
                                      <p:cBhvr>
                                        <p:cTn id="24" dur="2000"/>
                                        <p:tgtEl>
                                          <p:spTgt spid="3">
                                            <p:txEl>
                                              <p:pRg st="1" end="1"/>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amond(in)">
                                      <p:cBhvr>
                                        <p:cTn id="2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4000" dirty="0" smtClean="0">
                <a:solidFill>
                  <a:srgbClr val="FFFF00"/>
                </a:solidFill>
                <a:latin typeface="+mn-lt"/>
              </a:rPr>
              <a:t>Діяльність слідчого</a:t>
            </a:r>
            <a:endParaRPr lang="ru-RU" sz="4000" dirty="0">
              <a:solidFill>
                <a:srgbClr val="FFFF00"/>
              </a:solidFill>
              <a:latin typeface="+mn-lt"/>
            </a:endParaRPr>
          </a:p>
        </p:txBody>
      </p:sp>
      <p:sp>
        <p:nvSpPr>
          <p:cNvPr id="3" name="Текст 2"/>
          <p:cNvSpPr>
            <a:spLocks noGrp="1"/>
          </p:cNvSpPr>
          <p:nvPr>
            <p:ph type="body" idx="2"/>
          </p:nvPr>
        </p:nvSpPr>
        <p:spPr>
          <a:xfrm>
            <a:off x="3500430" y="0"/>
            <a:ext cx="5429288" cy="6643710"/>
          </a:xfrm>
        </p:spPr>
        <p:txBody>
          <a:bodyPr>
            <a:normAutofit/>
          </a:bodyPr>
          <a:lstStyle/>
          <a:p>
            <a:r>
              <a:rPr lang="uk-UA" sz="1800" dirty="0" smtClean="0">
                <a:solidFill>
                  <a:schemeClr val="bg1"/>
                </a:solidFill>
              </a:rPr>
              <a:t>     Полягає у встановленні фактичних обставин справи, їх оцінці, визначенні ступеня вини обвинуваченого в залежності   від   зібраних  доказів   і пред'явленні   йому обвинувачення, виявленні причин і умов, що сприяли вчиненню злочинам і відповідному реагуванні на них. Визначальним фактором професійної діяльності слідчого є її творчий пошуковий характер. </a:t>
            </a:r>
          </a:p>
          <a:p>
            <a:r>
              <a:rPr lang="uk-UA" sz="1800" dirty="0" smtClean="0">
                <a:solidFill>
                  <a:schemeClr val="bg1"/>
                </a:solidFill>
              </a:rPr>
              <a:t>     Особливого значення набуває талант, наполегливість, творчий підхід до вирішення проблем, що виникають у процесі слідства. Виконання слідчої роботи вимагає високої позитивної </a:t>
            </a:r>
            <a:r>
              <a:rPr lang="uk-UA" sz="1800" dirty="0" err="1" smtClean="0">
                <a:solidFill>
                  <a:schemeClr val="bg1"/>
                </a:solidFill>
              </a:rPr>
              <a:t>мотивізації</a:t>
            </a:r>
            <a:r>
              <a:rPr lang="uk-UA" sz="1800" dirty="0" smtClean="0">
                <a:solidFill>
                  <a:schemeClr val="bg1"/>
                </a:solidFill>
              </a:rPr>
              <a:t>, готовності до напруженої праці, принциповості.</a:t>
            </a:r>
          </a:p>
          <a:p>
            <a:r>
              <a:rPr lang="uk-UA" sz="1800" dirty="0" smtClean="0">
                <a:solidFill>
                  <a:schemeClr val="bg1"/>
                </a:solidFill>
              </a:rPr>
              <a:t>     Слідчому також треба мати хист до організаційної діяльності у справі  розкриття злочину: розподіл виконання необхідних доручень працівникам карного розшуку, залучення спеціалістів, експертів, виявлення речових  доказів,   встановлення   свідків  тощо.   Нарешті, ефективність роботи слідчого у певній мірі залежить від його комунікабельності у спілкуванні з іншими учасниками і суб'єктами попереднього розслідування.</a:t>
            </a:r>
          </a:p>
          <a:p>
            <a:endParaRPr lang="ru-RU" dirty="0"/>
          </a:p>
        </p:txBody>
      </p:sp>
      <p:pic>
        <p:nvPicPr>
          <p:cNvPr id="5" name="Содержимое 4" descr="c85923ece2d14f0970c561afb66c6995_medium.jpg"/>
          <p:cNvPicPr>
            <a:picLocks noGrp="1" noChangeAspect="1"/>
          </p:cNvPicPr>
          <p:nvPr>
            <p:ph sz="half" idx="1"/>
          </p:nvPr>
        </p:nvPicPr>
        <p:blipFill>
          <a:blip r:embed="rId2" cstate="print"/>
          <a:stretch>
            <a:fillRect/>
          </a:stretch>
        </p:blipFill>
        <p:spPr>
          <a:xfrm>
            <a:off x="214282" y="2143116"/>
            <a:ext cx="3114706" cy="3643337"/>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set>
                                      <p:cBhvr>
                                        <p:cTn id="7" dur="228" fill="hold">
                                          <p:stCondLst>
                                            <p:cond delay="0"/>
                                          </p:stCondLst>
                                        </p:cTn>
                                        <p:tgtEl>
                                          <p:spTgt spid="2"/>
                                        </p:tgtEl>
                                        <p:attrNameLst>
                                          <p:attrName>style.rotation</p:attrName>
                                        </p:attrNameLst>
                                      </p:cBhvr>
                                      <p:to>
                                        <p:strVal val="-45.0"/>
                                      </p:to>
                                    </p:set>
                                    <p:anim calcmode="lin" valueType="num">
                                      <p:cBhvr>
                                        <p:cTn id="8" dur="228" fill="hold">
                                          <p:stCondLst>
                                            <p:cond delay="228"/>
                                          </p:stCondLst>
                                        </p:cTn>
                                        <p:tgtEl>
                                          <p:spTgt spid="2"/>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2"/>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2"/>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2"/>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4750"/>
                            </p:stCondLst>
                            <p:childTnLst>
                              <p:par>
                                <p:cTn id="13" presetID="35" presetClass="entr" presetSubtype="0"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2000"/>
                                        <p:tgtEl>
                                          <p:spTgt spid="5"/>
                                        </p:tgtEl>
                                      </p:cBhvr>
                                    </p:animEffect>
                                    <p:anim calcmode="lin" valueType="num">
                                      <p:cBhvr>
                                        <p:cTn id="16" dur="2000" fill="hold"/>
                                        <p:tgtEl>
                                          <p:spTgt spid="5"/>
                                        </p:tgtEl>
                                        <p:attrNameLst>
                                          <p:attrName>style.rotation</p:attrName>
                                        </p:attrNameLst>
                                      </p:cBhvr>
                                      <p:tavLst>
                                        <p:tav tm="0">
                                          <p:val>
                                            <p:fltVal val="720"/>
                                          </p:val>
                                        </p:tav>
                                        <p:tav tm="100000">
                                          <p:val>
                                            <p:fltVal val="0"/>
                                          </p:val>
                                        </p:tav>
                                      </p:tavLst>
                                    </p:anim>
                                    <p:anim calcmode="lin" valueType="num">
                                      <p:cBhvr>
                                        <p:cTn id="17" dur="2000" fill="hold"/>
                                        <p:tgtEl>
                                          <p:spTgt spid="5"/>
                                        </p:tgtEl>
                                        <p:attrNameLst>
                                          <p:attrName>ppt_h</p:attrName>
                                        </p:attrNameLst>
                                      </p:cBhvr>
                                      <p:tavLst>
                                        <p:tav tm="0">
                                          <p:val>
                                            <p:fltVal val="0"/>
                                          </p:val>
                                        </p:tav>
                                        <p:tav tm="100000">
                                          <p:val>
                                            <p:strVal val="#ppt_h"/>
                                          </p:val>
                                        </p:tav>
                                      </p:tavLst>
                                    </p:anim>
                                    <p:anim calcmode="lin" valueType="num">
                                      <p:cBhvr>
                                        <p:cTn id="18" dur="2000" fill="hold"/>
                                        <p:tgtEl>
                                          <p:spTgt spid="5"/>
                                        </p:tgtEl>
                                        <p:attrNameLst>
                                          <p:attrName>ppt_w</p:attrName>
                                        </p:attrNameLst>
                                      </p:cBhvr>
                                      <p:tavLst>
                                        <p:tav tm="0">
                                          <p:val>
                                            <p:fltVal val="0"/>
                                          </p:val>
                                        </p:tav>
                                        <p:tav tm="100000">
                                          <p:val>
                                            <p:strVal val="#ppt_w"/>
                                          </p:val>
                                        </p:tav>
                                      </p:tavLst>
                                    </p:anim>
                                  </p:childTnLst>
                                </p:cTn>
                              </p:par>
                              <p:par>
                                <p:cTn id="19" presetID="8" presetClass="entr" presetSubtype="16" fill="hold"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diamond(in)">
                                      <p:cBhvr>
                                        <p:cTn id="21" dur="2000"/>
                                        <p:tgtEl>
                                          <p:spTgt spid="3">
                                            <p:txEl>
                                              <p:pRg st="0" end="0"/>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diamond(in)">
                                      <p:cBhvr>
                                        <p:cTn id="24" dur="2000"/>
                                        <p:tgtEl>
                                          <p:spTgt spid="3">
                                            <p:txEl>
                                              <p:pRg st="1" end="1"/>
                                            </p:txEl>
                                          </p:spTgt>
                                        </p:tgtEl>
                                      </p:cBhvr>
                                    </p:animEffect>
                                  </p:childTnLst>
                                </p:cTn>
                              </p:par>
                              <p:par>
                                <p:cTn id="25" presetID="8" presetClass="entr" presetSubtype="16"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diamond(in)">
                                      <p:cBhvr>
                                        <p:cTn id="2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7901014" cy="1435100"/>
          </a:xfrm>
        </p:spPr>
        <p:txBody>
          <a:bodyPr>
            <a:noAutofit/>
          </a:bodyPr>
          <a:lstStyle/>
          <a:p>
            <a:pPr algn="ctr"/>
            <a:r>
              <a:rPr lang="uk-UA" sz="3200" b="1" dirty="0" smtClean="0">
                <a:solidFill>
                  <a:srgbClr val="FFFF00"/>
                </a:solidFill>
                <a:latin typeface="+mn-lt"/>
              </a:rPr>
              <a:t>Інспектор кримінального розшуку, інспектор по боротьбі з економічними</a:t>
            </a:r>
            <a:r>
              <a:rPr lang="uk-UA" sz="3200" dirty="0" smtClean="0">
                <a:solidFill>
                  <a:srgbClr val="FFFF00"/>
                </a:solidFill>
                <a:latin typeface="+mn-lt"/>
              </a:rPr>
              <a:t/>
            </a:r>
            <a:br>
              <a:rPr lang="uk-UA" sz="3200" dirty="0" smtClean="0">
                <a:solidFill>
                  <a:srgbClr val="FFFF00"/>
                </a:solidFill>
                <a:latin typeface="+mn-lt"/>
              </a:rPr>
            </a:br>
            <a:r>
              <a:rPr lang="uk-UA" sz="3200" b="1" dirty="0" smtClean="0">
                <a:solidFill>
                  <a:srgbClr val="FFFF00"/>
                </a:solidFill>
                <a:latin typeface="+mn-lt"/>
              </a:rPr>
              <a:t>злочинами</a:t>
            </a:r>
            <a:endParaRPr lang="uk-UA" sz="3200" dirty="0">
              <a:solidFill>
                <a:srgbClr val="FFFF00"/>
              </a:solidFill>
              <a:latin typeface="+mn-lt"/>
            </a:endParaRPr>
          </a:p>
        </p:txBody>
      </p:sp>
      <p:sp>
        <p:nvSpPr>
          <p:cNvPr id="3" name="Текст 2"/>
          <p:cNvSpPr>
            <a:spLocks noGrp="1"/>
          </p:cNvSpPr>
          <p:nvPr>
            <p:ph type="body" idx="2"/>
          </p:nvPr>
        </p:nvSpPr>
        <p:spPr>
          <a:xfrm>
            <a:off x="214282" y="1785926"/>
            <a:ext cx="2428891" cy="4340237"/>
          </a:xfrm>
        </p:spPr>
        <p:txBody>
          <a:bodyPr/>
          <a:lstStyle/>
          <a:p>
            <a:endParaRPr lang="ru-RU" dirty="0"/>
          </a:p>
        </p:txBody>
      </p:sp>
      <p:sp>
        <p:nvSpPr>
          <p:cNvPr id="4" name="Содержимое 3"/>
          <p:cNvSpPr>
            <a:spLocks noGrp="1"/>
          </p:cNvSpPr>
          <p:nvPr>
            <p:ph sz="half" idx="1"/>
          </p:nvPr>
        </p:nvSpPr>
        <p:spPr>
          <a:xfrm>
            <a:off x="2357422" y="1428736"/>
            <a:ext cx="6615130" cy="5286412"/>
          </a:xfrm>
        </p:spPr>
        <p:txBody>
          <a:bodyPr>
            <a:noAutofit/>
          </a:bodyPr>
          <a:lstStyle/>
          <a:p>
            <a:pPr>
              <a:buNone/>
            </a:pPr>
            <a:r>
              <a:rPr lang="uk-UA" sz="2000" dirty="0" smtClean="0">
                <a:solidFill>
                  <a:schemeClr val="bg1"/>
                </a:solidFill>
              </a:rPr>
              <a:t>             Спеціалісти-юристи, працівники внутрішніх справ. Вони призначені розкривати найнебезпечніші злочини, провадити дізнання, що включає в себе здійснення   первинних  невідкладних  заходів  оперативно-пошукового характеру, затримання злочинця після вчинення злочину (затримання "по гарячих слідах"). Працюючи по розкриттю злочинів, інспектор органів внутрішніх справ обов'язково повинний думати про перспективу даної кримінальної справи, про те, яким кінцевим результатом може обернутися її подальше попереднє і судове слідство. Для цього потрібна часто величезна і ретельна робота на етапі дізнання по виявленню і закріпленню доказів. Оперативні працівники діють, як правило, у дискомфортних умовах, більша частина їх часу використовується на виконання роботи поза стінами службових кабінетів. </a:t>
            </a:r>
            <a:endParaRPr lang="uk-UA" sz="2000" dirty="0">
              <a:solidFill>
                <a:schemeClr val="bg1"/>
              </a:solidFill>
            </a:endParaRPr>
          </a:p>
        </p:txBody>
      </p:sp>
      <p:pic>
        <p:nvPicPr>
          <p:cNvPr id="5" name="Рисунок 4" descr="banko.JPG"/>
          <p:cNvPicPr>
            <a:picLocks noChangeAspect="1"/>
          </p:cNvPicPr>
          <p:nvPr/>
        </p:nvPicPr>
        <p:blipFill>
          <a:blip r:embed="rId2" cstate="print"/>
          <a:stretch>
            <a:fillRect/>
          </a:stretch>
        </p:blipFill>
        <p:spPr>
          <a:xfrm>
            <a:off x="0" y="1209440"/>
            <a:ext cx="2928926" cy="56485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35" presetClass="entr" presetSubtype="0"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anim calcmode="lin" valueType="num">
                                      <p:cBhvr>
                                        <p:cTn id="13" dur="2000" fill="hold"/>
                                        <p:tgtEl>
                                          <p:spTgt spid="5"/>
                                        </p:tgtEl>
                                        <p:attrNameLst>
                                          <p:attrName>style.rotation</p:attrName>
                                        </p:attrNameLst>
                                      </p:cBhvr>
                                      <p:tavLst>
                                        <p:tav tm="0">
                                          <p:val>
                                            <p:fltVal val="720"/>
                                          </p:val>
                                        </p:tav>
                                        <p:tav tm="100000">
                                          <p:val>
                                            <p:fltVal val="0"/>
                                          </p:val>
                                        </p:tav>
                                      </p:tavLst>
                                    </p:anim>
                                    <p:anim calcmode="lin" valueType="num">
                                      <p:cBhvr>
                                        <p:cTn id="14" dur="2000" fill="hold"/>
                                        <p:tgtEl>
                                          <p:spTgt spid="5"/>
                                        </p:tgtEl>
                                        <p:attrNameLst>
                                          <p:attrName>ppt_h</p:attrName>
                                        </p:attrNameLst>
                                      </p:cBhvr>
                                      <p:tavLst>
                                        <p:tav tm="0">
                                          <p:val>
                                            <p:fltVal val="0"/>
                                          </p:val>
                                        </p:tav>
                                        <p:tav tm="100000">
                                          <p:val>
                                            <p:strVal val="#ppt_h"/>
                                          </p:val>
                                        </p:tav>
                                      </p:tavLst>
                                    </p:anim>
                                    <p:anim calcmode="lin" valueType="num">
                                      <p:cBhvr>
                                        <p:cTn id="15" dur="2000" fill="hold"/>
                                        <p:tgtEl>
                                          <p:spTgt spid="5"/>
                                        </p:tgtEl>
                                        <p:attrNameLst>
                                          <p:attrName>ppt_w</p:attrName>
                                        </p:attrNameLst>
                                      </p:cBhvr>
                                      <p:tavLst>
                                        <p:tav tm="0">
                                          <p:val>
                                            <p:fltVal val="0"/>
                                          </p:val>
                                        </p:tav>
                                        <p:tav tm="100000">
                                          <p:val>
                                            <p:strVal val="#ppt_w"/>
                                          </p:val>
                                        </p:tav>
                                      </p:tavLst>
                                    </p:anim>
                                  </p:childTnLst>
                                </p:cTn>
                              </p:par>
                              <p:par>
                                <p:cTn id="16" presetID="8" presetClass="entr" presetSubtype="16" fill="hold" nodeType="with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diamond(in)">
                                      <p:cBhvr>
                                        <p:cTn id="18"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75</TotalTime>
  <Words>1104</Words>
  <Application>Microsoft Office PowerPoint</Application>
  <PresentationFormat>Экран (4:3)</PresentationFormat>
  <Paragraphs>44</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Апекс</vt:lpstr>
      <vt:lpstr>Світ сучасних юридичних професій</vt:lpstr>
      <vt:lpstr>Слайд 2</vt:lpstr>
      <vt:lpstr>Суддя</vt:lpstr>
      <vt:lpstr>Організаційні здібності судді</vt:lpstr>
      <vt:lpstr>Прокурор</vt:lpstr>
      <vt:lpstr>Організаційні здібності прокурора</vt:lpstr>
      <vt:lpstr>Слідчий</vt:lpstr>
      <vt:lpstr>Діяльність слідчого</vt:lpstr>
      <vt:lpstr>Інспектор кримінального розшуку, інспектор по боротьбі з економічними злочинами</vt:lpstr>
      <vt:lpstr>Адвокат</vt:lpstr>
      <vt:lpstr>Нотаріус</vt:lpstr>
      <vt:lpstr>Юрисконсульт</vt:lpstr>
      <vt:lpstr>Дякую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Світ сучасних юридичних професій</dc:title>
  <dc:creator>user</dc:creator>
  <cp:lastModifiedBy>Microsoft</cp:lastModifiedBy>
  <cp:revision>10</cp:revision>
  <dcterms:created xsi:type="dcterms:W3CDTF">2010-05-19T16:08:31Z</dcterms:created>
  <dcterms:modified xsi:type="dcterms:W3CDTF">2012-02-02T21:50:45Z</dcterms:modified>
</cp:coreProperties>
</file>