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80B39AAE-D7A0-4AFB-B4A8-28AFF5BFF893}"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80B39AAE-D7A0-4AFB-B4A8-28AFF5BFF893}"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B39AAE-D7A0-4AFB-B4A8-28AFF5BFF893}" type="slidenum">
              <a:rPr lang="ru-RU" smtClean="0"/>
              <a:pPr/>
              <a:t>‹#›</a:t>
            </a:fld>
            <a:endParaRPr lang="ru-RU"/>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53ACF2F-19BC-4FBB-AF56-181249AFD2E3}"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80B39AAE-D7A0-4AFB-B4A8-28AFF5BFF893}"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53ACF2F-19BC-4FBB-AF56-181249AFD2E3}" type="datetimeFigureOut">
              <a:rPr lang="ru-RU" smtClean="0"/>
              <a:pPr/>
              <a:t>23.04.2013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0B39AAE-D7A0-4AFB-B4A8-28AFF5BFF893}"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push/>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4800" b="1" dirty="0" err="1" smtClean="0"/>
              <a:t>гРОМАДЯНИН</a:t>
            </a:r>
            <a:endParaRPr lang="ru-RU" sz="4800" b="1" dirty="0"/>
          </a:p>
        </p:txBody>
      </p:sp>
      <p:sp>
        <p:nvSpPr>
          <p:cNvPr id="3" name="Подзаголовок 2"/>
          <p:cNvSpPr>
            <a:spLocks noGrp="1"/>
          </p:cNvSpPr>
          <p:nvPr>
            <p:ph type="subTitle" idx="1"/>
          </p:nvPr>
        </p:nvSpPr>
        <p:spPr/>
        <p:txBody>
          <a:bodyPr>
            <a:normAutofit fontScale="92500" lnSpcReduction="10000"/>
          </a:bodyPr>
          <a:lstStyle/>
          <a:p>
            <a:r>
              <a:rPr lang="uk-UA" sz="3600" dirty="0" smtClean="0"/>
              <a:t>Пізнай самого себе.</a:t>
            </a:r>
          </a:p>
          <a:p>
            <a:r>
              <a:rPr lang="uk-UA" i="1" dirty="0" smtClean="0"/>
              <a:t>(Підпис на колоні при вході до храму </a:t>
            </a:r>
            <a:r>
              <a:rPr lang="uk-UA" i="1" dirty="0" err="1" smtClean="0"/>
              <a:t>Апполона</a:t>
            </a:r>
            <a:r>
              <a:rPr lang="uk-UA" i="1" dirty="0" smtClean="0"/>
              <a:t> в Дельфах)</a:t>
            </a:r>
            <a:endParaRPr lang="ru-RU" i="1" dirty="0"/>
          </a:p>
        </p:txBody>
      </p:sp>
      <p:pic>
        <p:nvPicPr>
          <p:cNvPr id="4" name="Рисунок 3" descr="medium_50341.jpg"/>
          <p:cNvPicPr>
            <a:picLocks noChangeAspect="1"/>
          </p:cNvPicPr>
          <p:nvPr/>
        </p:nvPicPr>
        <p:blipFill>
          <a:blip r:embed="rId2" cstate="print"/>
          <a:stretch>
            <a:fillRect/>
          </a:stretch>
        </p:blipFill>
        <p:spPr>
          <a:xfrm>
            <a:off x="2016224" y="0"/>
            <a:ext cx="5220072" cy="3915054"/>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52536" y="260648"/>
            <a:ext cx="6264696" cy="6597352"/>
          </a:xfrm>
        </p:spPr>
        <p:txBody>
          <a:bodyPr>
            <a:normAutofit/>
          </a:bodyPr>
          <a:lstStyle/>
          <a:p>
            <a:r>
              <a:rPr lang="uk-UA" sz="2400" dirty="0" smtClean="0"/>
              <a:t>Громадянин – це особа, яка володіє громадянством, тобто постійним юридичним </a:t>
            </a:r>
            <a:r>
              <a:rPr lang="uk-UA" sz="2400" dirty="0" err="1" smtClean="0"/>
              <a:t>зв</a:t>
            </a:r>
            <a:r>
              <a:rPr lang="en-US" sz="2400" dirty="0" smtClean="0"/>
              <a:t>`</a:t>
            </a:r>
            <a:r>
              <a:rPr lang="uk-UA" sz="2400" dirty="0" err="1" smtClean="0"/>
              <a:t>язком</a:t>
            </a:r>
            <a:r>
              <a:rPr lang="uk-UA" sz="2400" dirty="0" smtClean="0"/>
              <a:t> із певною державою, що виражається у взаємних правах і </a:t>
            </a:r>
            <a:r>
              <a:rPr lang="uk-UA" sz="2400" dirty="0" err="1" smtClean="0"/>
              <a:t>обов</a:t>
            </a:r>
            <a:r>
              <a:rPr lang="en-US" sz="2400" dirty="0" smtClean="0"/>
              <a:t>`</a:t>
            </a:r>
            <a:r>
              <a:rPr lang="uk-UA" sz="2400" dirty="0" err="1" smtClean="0"/>
              <a:t>язках</a:t>
            </a:r>
            <a:r>
              <a:rPr lang="uk-UA" sz="2400" dirty="0" smtClean="0"/>
              <a:t> держави та її громадян, користується захистом держави (як правовим, так і судовим) як у межах її території, так і поза нею. </a:t>
            </a:r>
            <a:r>
              <a:rPr lang="uk-UA" sz="2400" dirty="0" err="1" smtClean="0"/>
              <a:t>Гормадянин</a:t>
            </a:r>
            <a:r>
              <a:rPr lang="uk-UA" sz="2400" dirty="0" smtClean="0"/>
              <a:t> має певні особливості, що надають можливість бути </a:t>
            </a:r>
            <a:r>
              <a:rPr lang="uk-UA" sz="2400" dirty="0" err="1" smtClean="0"/>
              <a:t>суб</a:t>
            </a:r>
            <a:r>
              <a:rPr lang="en-US" sz="2400" dirty="0" smtClean="0"/>
              <a:t>`</a:t>
            </a:r>
            <a:r>
              <a:rPr lang="uk-UA" sz="2400" dirty="0" err="1" smtClean="0"/>
              <a:t>єктом</a:t>
            </a:r>
            <a:r>
              <a:rPr lang="uk-UA" sz="2400" dirty="0" smtClean="0"/>
              <a:t> не лише економічних та соціальних, а й політичних відносин. У монархічних державах, де монополія на державну владу юридично належить монарху, поняттю </a:t>
            </a:r>
            <a:r>
              <a:rPr lang="uk-UA" sz="2400" dirty="0" err="1" smtClean="0"/>
              <a:t>“громадянин”</a:t>
            </a:r>
            <a:r>
              <a:rPr lang="uk-UA" sz="2400" dirty="0" smtClean="0"/>
              <a:t> відповідає термін </a:t>
            </a:r>
            <a:r>
              <a:rPr lang="uk-UA" sz="2400" dirty="0" err="1" smtClean="0"/>
              <a:t>“підданий”</a:t>
            </a:r>
            <a:r>
              <a:rPr lang="uk-UA" sz="2400" dirty="0" smtClean="0"/>
              <a:t>.</a:t>
            </a:r>
            <a:endParaRPr lang="ru-RU" sz="2400" dirty="0"/>
          </a:p>
        </p:txBody>
      </p:sp>
      <p:pic>
        <p:nvPicPr>
          <p:cNvPr id="4" name="Рисунок 3" descr="ava5-sxs9t.jpg"/>
          <p:cNvPicPr>
            <a:picLocks noChangeAspect="1"/>
          </p:cNvPicPr>
          <p:nvPr/>
        </p:nvPicPr>
        <p:blipFill>
          <a:blip r:embed="rId2" cstate="print"/>
          <a:stretch>
            <a:fillRect/>
          </a:stretch>
        </p:blipFill>
        <p:spPr>
          <a:xfrm>
            <a:off x="5759443" y="0"/>
            <a:ext cx="3384557" cy="4077072"/>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52536" y="0"/>
            <a:ext cx="9396536" cy="4005063"/>
          </a:xfrm>
        </p:spPr>
        <p:txBody>
          <a:bodyPr>
            <a:normAutofit/>
          </a:bodyPr>
          <a:lstStyle/>
          <a:p>
            <a:r>
              <a:rPr lang="uk-UA" dirty="0" smtClean="0"/>
              <a:t>Держава вважається політичною організацією своїх громадян, через яку вони реалізують свої права. Тому кожна держава, закріплюючи певні права і свободи, надає гарантії їх здійснення лише своїм громадянам. Наприклад, лише громадяни України мають право голосу на виборах і референдумах, можуть бути членами політичних партій, які діють  в Україні.</a:t>
            </a:r>
            <a:endParaRPr lang="ru-RU" dirty="0"/>
          </a:p>
        </p:txBody>
      </p:sp>
      <p:pic>
        <p:nvPicPr>
          <p:cNvPr id="4" name="Рисунок 3" descr="1240840081_x_c152b7cf.jpg"/>
          <p:cNvPicPr>
            <a:picLocks noChangeAspect="1"/>
          </p:cNvPicPr>
          <p:nvPr/>
        </p:nvPicPr>
        <p:blipFill>
          <a:blip r:embed="rId2" cstate="print"/>
          <a:stretch>
            <a:fillRect/>
          </a:stretch>
        </p:blipFill>
        <p:spPr>
          <a:xfrm>
            <a:off x="827584" y="3861048"/>
            <a:ext cx="7560840" cy="2996952"/>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52536" y="260648"/>
            <a:ext cx="5328592" cy="6597352"/>
          </a:xfrm>
        </p:spPr>
        <p:txBody>
          <a:bodyPr>
            <a:normAutofit fontScale="92500" lnSpcReduction="20000"/>
          </a:bodyPr>
          <a:lstStyle/>
          <a:p>
            <a:r>
              <a:rPr lang="uk-UA" dirty="0" smtClean="0"/>
              <a:t>Такі обмеження зумовлені конкурентною боротьбою за доступ до ресурсів і цінностей, котра ведеться як в самому суспільстві, так і між різними державами. Без отримання цих ресурсів реалізація прав громадян опиняється під загрозою. Так, відсутність фінансових засобів у державному бюджеті означає неможливість інвестування розвитку економіки, соціальної сфери, освіти тощо.</a:t>
            </a:r>
            <a:endParaRPr lang="ru-RU" dirty="0"/>
          </a:p>
        </p:txBody>
      </p:sp>
      <p:pic>
        <p:nvPicPr>
          <p:cNvPr id="4" name="Рисунок 3" descr="1.jpg"/>
          <p:cNvPicPr>
            <a:picLocks noChangeAspect="1"/>
          </p:cNvPicPr>
          <p:nvPr/>
        </p:nvPicPr>
        <p:blipFill>
          <a:blip r:embed="rId2" cstate="print"/>
          <a:stretch>
            <a:fillRect/>
          </a:stretch>
        </p:blipFill>
        <p:spPr>
          <a:xfrm>
            <a:off x="4915454" y="1484784"/>
            <a:ext cx="4228545" cy="3744416"/>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332656"/>
            <a:ext cx="6660232" cy="6525344"/>
          </a:xfrm>
        </p:spPr>
        <p:txBody>
          <a:bodyPr>
            <a:normAutofit fontScale="92500" lnSpcReduction="20000"/>
          </a:bodyPr>
          <a:lstStyle/>
          <a:p>
            <a:r>
              <a:rPr lang="ru-RU" dirty="0" smtClean="0"/>
              <a:t>Тому</a:t>
            </a:r>
            <a:r>
              <a:rPr lang="uk-UA" dirty="0" smtClean="0"/>
              <a:t> права громадян на участь в управлінні державою як механізмом реалізації своїх інтересів невіддільні від громадянських </a:t>
            </a:r>
            <a:r>
              <a:rPr lang="uk-UA" dirty="0" err="1" smtClean="0"/>
              <a:t>обов</a:t>
            </a:r>
            <a:r>
              <a:rPr lang="en-US" dirty="0" smtClean="0"/>
              <a:t>`</a:t>
            </a:r>
            <a:r>
              <a:rPr lang="uk-UA" dirty="0" err="1" smtClean="0"/>
              <a:t>язків</a:t>
            </a:r>
            <a:r>
              <a:rPr lang="uk-UA" dirty="0" smtClean="0"/>
              <a:t> по її захисту та розвитку. Якщо громадяни не реалізують своїх громадянських прав і </a:t>
            </a:r>
            <a:r>
              <a:rPr lang="uk-UA" dirty="0" err="1" smtClean="0"/>
              <a:t>обов</a:t>
            </a:r>
            <a:r>
              <a:rPr lang="en-US" dirty="0" smtClean="0"/>
              <a:t>`</a:t>
            </a:r>
            <a:r>
              <a:rPr lang="uk-UA" dirty="0" err="1" smtClean="0"/>
              <a:t>язків</a:t>
            </a:r>
            <a:r>
              <a:rPr lang="uk-UA" dirty="0" smtClean="0"/>
              <a:t>, держава або переходить під контроль меншості, котра використовує її як засіб забезпечення власних інтересів за рахунок більшої частини суспільства, або втрачає можливість відстоювати інтереси своїх громадян на міжнародній арені. Фактично права громадянина забезпечуються через виконання ним своїх </a:t>
            </a:r>
            <a:r>
              <a:rPr lang="uk-UA" dirty="0" err="1" smtClean="0"/>
              <a:t>обов</a:t>
            </a:r>
            <a:r>
              <a:rPr lang="en-US" dirty="0" smtClean="0"/>
              <a:t>`</a:t>
            </a:r>
            <a:r>
              <a:rPr lang="uk-UA" dirty="0" err="1" smtClean="0"/>
              <a:t>язків</a:t>
            </a:r>
            <a:r>
              <a:rPr lang="uk-UA" dirty="0" smtClean="0"/>
              <a:t>.</a:t>
            </a:r>
            <a:endParaRPr lang="ru-RU" dirty="0"/>
          </a:p>
        </p:txBody>
      </p:sp>
      <p:pic>
        <p:nvPicPr>
          <p:cNvPr id="4" name="Рисунок 3" descr="image.php.jpg"/>
          <p:cNvPicPr>
            <a:picLocks noChangeAspect="1"/>
          </p:cNvPicPr>
          <p:nvPr/>
        </p:nvPicPr>
        <p:blipFill>
          <a:blip r:embed="rId2" cstate="print"/>
          <a:stretch>
            <a:fillRect/>
          </a:stretch>
        </p:blipFill>
        <p:spPr>
          <a:xfrm>
            <a:off x="6624804" y="1052736"/>
            <a:ext cx="2519196" cy="5150321"/>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491880" y="0"/>
            <a:ext cx="5652120" cy="6858000"/>
          </a:xfrm>
        </p:spPr>
        <p:txBody>
          <a:bodyPr>
            <a:normAutofit lnSpcReduction="10000"/>
          </a:bodyPr>
          <a:lstStyle/>
          <a:p>
            <a:r>
              <a:rPr lang="uk-UA" dirty="0" smtClean="0"/>
              <a:t>Отже, громадянська позиція передбачає розуміння та вміння поєднувати власні, суспільні та державні інтереси, почуття </a:t>
            </a:r>
            <a:r>
              <a:rPr lang="uk-UA" dirty="0" err="1" smtClean="0"/>
              <a:t>обов</a:t>
            </a:r>
            <a:r>
              <a:rPr lang="en-US" dirty="0" smtClean="0"/>
              <a:t>`</a:t>
            </a:r>
            <a:r>
              <a:rPr lang="uk-UA" dirty="0" err="1" smtClean="0"/>
              <a:t>язку</a:t>
            </a:r>
            <a:r>
              <a:rPr lang="uk-UA" dirty="0" smtClean="0"/>
              <a:t> (та його посильне виконання) щодо Батьківщини (патріотизм), дієву відповідальність за свої вчинки в суспільній сфері. Громадяни будують свою державу і протистоять тим, хто цьому заважає, вони є </a:t>
            </a:r>
            <a:r>
              <a:rPr lang="uk-UA" dirty="0" err="1" smtClean="0"/>
              <a:t>суб</a:t>
            </a:r>
            <a:r>
              <a:rPr lang="en-US" dirty="0" smtClean="0"/>
              <a:t> `</a:t>
            </a:r>
            <a:r>
              <a:rPr lang="uk-UA" dirty="0" err="1" smtClean="0"/>
              <a:t>єктами</a:t>
            </a:r>
            <a:r>
              <a:rPr lang="uk-UA" dirty="0" smtClean="0"/>
              <a:t> суспільного, державного життя.</a:t>
            </a:r>
            <a:endParaRPr lang="ru-RU" dirty="0"/>
          </a:p>
        </p:txBody>
      </p:sp>
      <p:pic>
        <p:nvPicPr>
          <p:cNvPr id="4" name="Рисунок 3" descr="pasport2010.jpeg.jpg"/>
          <p:cNvPicPr>
            <a:picLocks noChangeAspect="1"/>
          </p:cNvPicPr>
          <p:nvPr/>
        </p:nvPicPr>
        <p:blipFill>
          <a:blip r:embed="rId2" cstate="print"/>
          <a:stretch>
            <a:fillRect/>
          </a:stretch>
        </p:blipFill>
        <p:spPr>
          <a:xfrm>
            <a:off x="0" y="3048000"/>
            <a:ext cx="3810000" cy="3810000"/>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0" y="1"/>
            <a:ext cx="8892480" cy="4149080"/>
          </a:xfrm>
        </p:spPr>
        <p:txBody>
          <a:bodyPr>
            <a:normAutofit fontScale="92500" lnSpcReduction="20000"/>
          </a:bodyPr>
          <a:lstStyle/>
          <a:p>
            <a:r>
              <a:rPr lang="uk-UA" dirty="0" smtClean="0"/>
              <a:t>Бути громадянином означає:</a:t>
            </a:r>
          </a:p>
          <a:p>
            <a:pPr>
              <a:buFont typeface="Wingdings" pitchFamily="2" charset="2"/>
              <a:buChar char="Ø"/>
            </a:pPr>
            <a:r>
              <a:rPr lang="uk-UA" dirty="0" smtClean="0"/>
              <a:t>брати участь (прямо чи опосередковано) у розбудові та захисті держави;</a:t>
            </a:r>
          </a:p>
          <a:p>
            <a:pPr>
              <a:buFont typeface="Wingdings" pitchFamily="2" charset="2"/>
              <a:buChar char="Ø"/>
            </a:pPr>
            <a:r>
              <a:rPr lang="uk-UA" dirty="0" smtClean="0"/>
              <a:t>реалізовувати через механізм держави надані нею громадянські права;</a:t>
            </a:r>
          </a:p>
          <a:p>
            <a:pPr>
              <a:buFont typeface="Wingdings" pitchFamily="2" charset="2"/>
              <a:buChar char="Ø"/>
            </a:pPr>
            <a:r>
              <a:rPr lang="uk-UA" dirty="0" smtClean="0"/>
              <a:t>діяти в рамках правового поля, окресленого законами держави;</a:t>
            </a:r>
          </a:p>
          <a:p>
            <a:pPr>
              <a:buFont typeface="Wingdings" pitchFamily="2" charset="2"/>
              <a:buChar char="Ø"/>
            </a:pPr>
            <a:r>
              <a:rPr lang="uk-UA" dirty="0" smtClean="0"/>
              <a:t>контролювати діяльність виборних осіб, яким було довірено здійснювати управління державою від імені суспільства.</a:t>
            </a:r>
            <a:endParaRPr lang="ru-RU" dirty="0"/>
          </a:p>
        </p:txBody>
      </p:sp>
      <p:pic>
        <p:nvPicPr>
          <p:cNvPr id="4" name="Рисунок 3" descr="23112010_5.jpg"/>
          <p:cNvPicPr>
            <a:picLocks noChangeAspect="1"/>
          </p:cNvPicPr>
          <p:nvPr/>
        </p:nvPicPr>
        <p:blipFill>
          <a:blip r:embed="rId2" cstate="print"/>
          <a:stretch>
            <a:fillRect/>
          </a:stretch>
        </p:blipFill>
        <p:spPr>
          <a:xfrm>
            <a:off x="2411760" y="4000500"/>
            <a:ext cx="3810000" cy="2857500"/>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851920" y="1124744"/>
            <a:ext cx="5139680" cy="5733256"/>
          </a:xfrm>
        </p:spPr>
        <p:txBody>
          <a:bodyPr>
            <a:normAutofit/>
          </a:bodyPr>
          <a:lstStyle/>
          <a:p>
            <a:r>
              <a:rPr lang="uk-UA" dirty="0" smtClean="0"/>
              <a:t>Якщо громадянин – це індивід, який належить д конкретної держави і перебуває під її владою та захистом, то громадянськість – це політична позиція громадянина стосовно процесів, відбуваються в суспільстві та державі.</a:t>
            </a:r>
            <a:endParaRPr lang="ru-RU" dirty="0"/>
          </a:p>
        </p:txBody>
      </p:sp>
      <p:pic>
        <p:nvPicPr>
          <p:cNvPr id="4" name="Рисунок 3" descr="1330874078.jpg"/>
          <p:cNvPicPr>
            <a:picLocks noChangeAspect="1"/>
          </p:cNvPicPr>
          <p:nvPr/>
        </p:nvPicPr>
        <p:blipFill>
          <a:blip r:embed="rId2" cstate="print"/>
          <a:stretch>
            <a:fillRect/>
          </a:stretch>
        </p:blipFill>
        <p:spPr>
          <a:xfrm>
            <a:off x="0" y="548680"/>
            <a:ext cx="4211960" cy="5073300"/>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5" name="Содержимое 4"/>
          <p:cNvSpPr>
            <a:spLocks noGrp="1"/>
          </p:cNvSpPr>
          <p:nvPr>
            <p:ph idx="1"/>
          </p:nvPr>
        </p:nvSpPr>
        <p:spPr>
          <a:xfrm>
            <a:off x="4644008" y="4797152"/>
            <a:ext cx="4499992" cy="2060848"/>
          </a:xfrm>
        </p:spPr>
        <p:txBody>
          <a:bodyPr>
            <a:normAutofit/>
          </a:bodyPr>
          <a:lstStyle/>
          <a:p>
            <a:pPr>
              <a:buNone/>
            </a:pPr>
            <a:r>
              <a:rPr lang="uk-UA" dirty="0" smtClean="0"/>
              <a:t>Михайлова Вікторія</a:t>
            </a:r>
          </a:p>
          <a:p>
            <a:pPr>
              <a:buNone/>
            </a:pPr>
            <a:r>
              <a:rPr lang="uk-UA" dirty="0" smtClean="0"/>
              <a:t>11-А клас</a:t>
            </a:r>
          </a:p>
          <a:p>
            <a:pPr>
              <a:buNone/>
            </a:pPr>
            <a:r>
              <a:rPr lang="uk-UA" dirty="0" smtClean="0"/>
              <a:t>СЗШ № 156 м. Києва</a:t>
            </a:r>
            <a:endParaRPr lang="ru-RU" dirty="0"/>
          </a:p>
        </p:txBody>
      </p:sp>
      <p:pic>
        <p:nvPicPr>
          <p:cNvPr id="6" name="Рисунок 5" descr="3B794001_1.jpg"/>
          <p:cNvPicPr>
            <a:picLocks noChangeAspect="1"/>
          </p:cNvPicPr>
          <p:nvPr/>
        </p:nvPicPr>
        <p:blipFill>
          <a:blip r:embed="rId2" cstate="print"/>
          <a:stretch>
            <a:fillRect/>
          </a:stretch>
        </p:blipFill>
        <p:spPr>
          <a:xfrm>
            <a:off x="827584" y="4365104"/>
            <a:ext cx="3386463" cy="2236038"/>
          </a:xfrm>
          <a:prstGeom prst="rect">
            <a:avLst/>
          </a:prstGeom>
          <a:ln>
            <a:noFill/>
          </a:ln>
          <a:effectLst>
            <a:softEdge rad="112500"/>
          </a:effectLst>
        </p:spPr>
      </p:pic>
      <p:pic>
        <p:nvPicPr>
          <p:cNvPr id="7" name="Рисунок 6" descr="3F00F78_1.jpg"/>
          <p:cNvPicPr>
            <a:picLocks noChangeAspect="1"/>
          </p:cNvPicPr>
          <p:nvPr/>
        </p:nvPicPr>
        <p:blipFill>
          <a:blip r:embed="rId3" cstate="print"/>
          <a:stretch>
            <a:fillRect/>
          </a:stretch>
        </p:blipFill>
        <p:spPr>
          <a:xfrm>
            <a:off x="4572000" y="836712"/>
            <a:ext cx="4256821" cy="2810724"/>
          </a:xfrm>
          <a:prstGeom prst="rect">
            <a:avLst/>
          </a:prstGeom>
          <a:ln>
            <a:noFill/>
          </a:ln>
          <a:effectLst>
            <a:softEdge rad="112500"/>
          </a:effectLst>
        </p:spPr>
      </p:pic>
      <p:pic>
        <p:nvPicPr>
          <p:cNvPr id="8" name="Рисунок 7" descr="534263_259000.jpg"/>
          <p:cNvPicPr>
            <a:picLocks noChangeAspect="1"/>
          </p:cNvPicPr>
          <p:nvPr/>
        </p:nvPicPr>
        <p:blipFill>
          <a:blip r:embed="rId4" cstate="print"/>
          <a:srcRect b="5647"/>
          <a:stretch>
            <a:fillRect/>
          </a:stretch>
        </p:blipFill>
        <p:spPr>
          <a:xfrm>
            <a:off x="323528" y="332656"/>
            <a:ext cx="4176464" cy="3960440"/>
          </a:xfrm>
          <a:prstGeom prst="rect">
            <a:avLst/>
          </a:prstGeom>
          <a:ln>
            <a:noFill/>
          </a:ln>
          <a:effectLst>
            <a:softEdge rad="112500"/>
          </a:effectLst>
        </p:spPr>
      </p:pic>
    </p:spTree>
  </p:cSld>
  <p:clrMapOvr>
    <a:masterClrMapping/>
  </p:clrMapOvr>
  <p:transition>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92</TotalTime>
  <Words>468</Words>
  <Application>Microsoft Office PowerPoint</Application>
  <PresentationFormat>Экран (4:3)</PresentationFormat>
  <Paragraphs>17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Трек</vt:lpstr>
      <vt:lpstr>гРОМАДЯНИН</vt:lpstr>
      <vt:lpstr>Слайд 2</vt:lpstr>
      <vt:lpstr>Слайд 3</vt:lpstr>
      <vt:lpstr>Слайд 4</vt:lpstr>
      <vt:lpstr>Слайд 5</vt:lpstr>
      <vt:lpstr>Слайд 6</vt:lpstr>
      <vt:lpstr>Слайд 7</vt:lpstr>
      <vt:lpstr>Слайд 8</vt:lpstr>
      <vt:lpstr>Слайд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margaritka</dc:creator>
  <cp:lastModifiedBy>user</cp:lastModifiedBy>
  <cp:revision>10</cp:revision>
  <dcterms:created xsi:type="dcterms:W3CDTF">2012-09-25T20:53:25Z</dcterms:created>
  <dcterms:modified xsi:type="dcterms:W3CDTF">2013-04-23T11:11:20Z</dcterms:modified>
</cp:coreProperties>
</file>