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34FAC7-1A3B-4B1F-8029-68B0A4D870C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613ED70-5BD9-496F-829F-2AF45512D697}">
      <dgm:prSet phldrT="[Текст]"/>
      <dgm:spPr/>
      <dgm:t>
        <a:bodyPr/>
        <a:lstStyle/>
        <a:p>
          <a:endParaRPr lang="ru-RU" dirty="0"/>
        </a:p>
      </dgm:t>
    </dgm:pt>
    <dgm:pt modelId="{D4257DB5-F4B0-4C42-8EEC-D5DA8090DB3E}" type="parTrans" cxnId="{036815CC-07AD-4878-90A0-4E3DB3E13BA7}">
      <dgm:prSet/>
      <dgm:spPr/>
      <dgm:t>
        <a:bodyPr/>
        <a:lstStyle/>
        <a:p>
          <a:endParaRPr lang="ru-RU"/>
        </a:p>
      </dgm:t>
    </dgm:pt>
    <dgm:pt modelId="{D5586DB3-C355-4C21-BF12-B4029BDFF57D}" type="sibTrans" cxnId="{036815CC-07AD-4878-90A0-4E3DB3E13BA7}">
      <dgm:prSet/>
      <dgm:spPr/>
      <dgm:t>
        <a:bodyPr/>
        <a:lstStyle/>
        <a:p>
          <a:endParaRPr lang="ru-RU"/>
        </a:p>
      </dgm:t>
    </dgm:pt>
    <dgm:pt modelId="{BC3DC3CE-EE20-490D-98D8-2405E5A9541D}">
      <dgm:prSet phldrT="[Текст]"/>
      <dgm:spPr/>
      <dgm:t>
        <a:bodyPr/>
        <a:lstStyle/>
        <a:p>
          <a:r>
            <a:rPr lang="uk-UA" dirty="0" smtClean="0"/>
            <a:t>наявність правозастосовного акта, що набрав чинності.</a:t>
          </a:r>
          <a:endParaRPr lang="ru-RU" dirty="0"/>
        </a:p>
      </dgm:t>
    </dgm:pt>
    <dgm:pt modelId="{BA272757-9AA2-468F-828D-B10C07299043}" type="parTrans" cxnId="{831B06CE-EF4F-4172-A4FA-2FC907BF6AB1}">
      <dgm:prSet/>
      <dgm:spPr/>
      <dgm:t>
        <a:bodyPr/>
        <a:lstStyle/>
        <a:p>
          <a:endParaRPr lang="ru-RU"/>
        </a:p>
      </dgm:t>
    </dgm:pt>
    <dgm:pt modelId="{2C8BE049-7060-426D-8634-7C07281B9641}" type="sibTrans" cxnId="{831B06CE-EF4F-4172-A4FA-2FC907BF6AB1}">
      <dgm:prSet/>
      <dgm:spPr/>
      <dgm:t>
        <a:bodyPr/>
        <a:lstStyle/>
        <a:p>
          <a:endParaRPr lang="ru-RU"/>
        </a:p>
      </dgm:t>
    </dgm:pt>
    <dgm:pt modelId="{C345C411-2A25-4223-BDEB-220F1E63CFAF}">
      <dgm:prSet phldrT="[Текст]"/>
      <dgm:spPr/>
      <dgm:t>
        <a:bodyPr/>
        <a:lstStyle/>
        <a:p>
          <a:endParaRPr lang="ru-RU" dirty="0"/>
        </a:p>
      </dgm:t>
    </dgm:pt>
    <dgm:pt modelId="{86ABBD2D-F059-4A1F-BD24-44AD6D74EF45}" type="sibTrans" cxnId="{13F71B5D-31E5-44B5-B1F0-EC4997FBB970}">
      <dgm:prSet/>
      <dgm:spPr/>
      <dgm:t>
        <a:bodyPr/>
        <a:lstStyle/>
        <a:p>
          <a:endParaRPr lang="ru-RU"/>
        </a:p>
      </dgm:t>
    </dgm:pt>
    <dgm:pt modelId="{60DC6A4F-226E-4536-B73B-DA178126EB55}" type="parTrans" cxnId="{13F71B5D-31E5-44B5-B1F0-EC4997FBB970}">
      <dgm:prSet/>
      <dgm:spPr/>
      <dgm:t>
        <a:bodyPr/>
        <a:lstStyle/>
        <a:p>
          <a:endParaRPr lang="ru-RU"/>
        </a:p>
      </dgm:t>
    </dgm:pt>
    <dgm:pt modelId="{0D0BDA23-2519-4F89-B070-D17C14B26644}">
      <dgm:prSet/>
      <dgm:spPr/>
      <dgm:t>
        <a:bodyPr/>
        <a:lstStyle/>
        <a:p>
          <a:r>
            <a:rPr lang="uk-UA" smtClean="0"/>
            <a:t>наявність правової норми, що передбачає склад правопорушення;</a:t>
          </a:r>
          <a:endParaRPr lang="ru-RU"/>
        </a:p>
      </dgm:t>
    </dgm:pt>
    <dgm:pt modelId="{BB3B35B0-0CAC-422E-8F9D-A9366F364BD5}" type="parTrans" cxnId="{92D7000F-3A89-4C0B-9B64-22360B7D0BF9}">
      <dgm:prSet/>
      <dgm:spPr/>
      <dgm:t>
        <a:bodyPr/>
        <a:lstStyle/>
        <a:p>
          <a:endParaRPr lang="ru-RU"/>
        </a:p>
      </dgm:t>
    </dgm:pt>
    <dgm:pt modelId="{CBD44A49-E16B-480D-BFC6-353907DB1A1F}" type="sibTrans" cxnId="{92D7000F-3A89-4C0B-9B64-22360B7D0BF9}">
      <dgm:prSet/>
      <dgm:spPr/>
      <dgm:t>
        <a:bodyPr/>
        <a:lstStyle/>
        <a:p>
          <a:endParaRPr lang="ru-RU"/>
        </a:p>
      </dgm:t>
    </dgm:pt>
    <dgm:pt modelId="{A208DB93-0F31-4CCC-BF7B-953D366E862F}">
      <dgm:prSet/>
      <dgm:spPr/>
      <dgm:t>
        <a:bodyPr/>
        <a:lstStyle/>
        <a:p>
          <a:r>
            <a:rPr lang="uk-UA" smtClean="0"/>
            <a:t>юридичний факт – вчинення самого правопорушення;</a:t>
          </a:r>
          <a:endParaRPr lang="ru-RU"/>
        </a:p>
      </dgm:t>
    </dgm:pt>
    <dgm:pt modelId="{C4DAC255-C70D-4BFB-951F-391811653AA3}" type="parTrans" cxnId="{D2E800E4-ED78-4117-BC56-CEAC676E04CA}">
      <dgm:prSet/>
      <dgm:spPr/>
      <dgm:t>
        <a:bodyPr/>
        <a:lstStyle/>
        <a:p>
          <a:endParaRPr lang="ru-RU"/>
        </a:p>
      </dgm:t>
    </dgm:pt>
    <dgm:pt modelId="{1520E465-F662-44E3-99F6-05D4E34702A6}" type="sibTrans" cxnId="{D2E800E4-ED78-4117-BC56-CEAC676E04CA}">
      <dgm:prSet/>
      <dgm:spPr/>
      <dgm:t>
        <a:bodyPr/>
        <a:lstStyle/>
        <a:p>
          <a:endParaRPr lang="ru-RU"/>
        </a:p>
      </dgm:t>
    </dgm:pt>
    <dgm:pt modelId="{10725296-3833-4EBA-8A09-F431B066A884}">
      <dgm:prSet phldrT="[Текст]"/>
      <dgm:spPr/>
      <dgm:t>
        <a:bodyPr/>
        <a:lstStyle/>
        <a:p>
          <a:endParaRPr lang="ru-RU" dirty="0"/>
        </a:p>
      </dgm:t>
    </dgm:pt>
    <dgm:pt modelId="{F467017C-F947-49CF-901C-97D98DBD501D}" type="sibTrans" cxnId="{8B7E8C86-97C3-44E9-ADAD-CF932D7A7AA3}">
      <dgm:prSet/>
      <dgm:spPr/>
      <dgm:t>
        <a:bodyPr/>
        <a:lstStyle/>
        <a:p>
          <a:endParaRPr lang="ru-RU"/>
        </a:p>
      </dgm:t>
    </dgm:pt>
    <dgm:pt modelId="{5768AC8F-7B62-4ADE-B965-8D7D5B1BF928}" type="parTrans" cxnId="{8B7E8C86-97C3-44E9-ADAD-CF932D7A7AA3}">
      <dgm:prSet/>
      <dgm:spPr/>
      <dgm:t>
        <a:bodyPr/>
        <a:lstStyle/>
        <a:p>
          <a:endParaRPr lang="ru-RU"/>
        </a:p>
      </dgm:t>
    </dgm:pt>
    <dgm:pt modelId="{E541A5DC-D184-480A-8391-F0B2419FC70A}" type="pres">
      <dgm:prSet presAssocID="{CA34FAC7-1A3B-4B1F-8029-68B0A4D870C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81E21F-19E1-46E2-A7AE-7A54E4B4667B}" type="pres">
      <dgm:prSet presAssocID="{C345C411-2A25-4223-BDEB-220F1E63CFAF}" presName="composite" presStyleCnt="0"/>
      <dgm:spPr/>
    </dgm:pt>
    <dgm:pt modelId="{436096E9-E414-4E30-B768-0959A3A92C6B}" type="pres">
      <dgm:prSet presAssocID="{C345C411-2A25-4223-BDEB-220F1E63CFA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D05587-6980-4729-A738-88554CF52E6F}" type="pres">
      <dgm:prSet presAssocID="{C345C411-2A25-4223-BDEB-220F1E63CFAF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CAF5EF-E80D-4B48-B13A-1E06062F8DB3}" type="pres">
      <dgm:prSet presAssocID="{86ABBD2D-F059-4A1F-BD24-44AD6D74EF45}" presName="sp" presStyleCnt="0"/>
      <dgm:spPr/>
    </dgm:pt>
    <dgm:pt modelId="{B2D94355-2033-4F34-98ED-4B62359DD796}" type="pres">
      <dgm:prSet presAssocID="{E613ED70-5BD9-496F-829F-2AF45512D697}" presName="composite" presStyleCnt="0"/>
      <dgm:spPr/>
    </dgm:pt>
    <dgm:pt modelId="{D3FF5D0C-61D9-475A-988F-894227F8DC93}" type="pres">
      <dgm:prSet presAssocID="{E613ED70-5BD9-496F-829F-2AF45512D697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D5306-5F0D-45D9-93CE-02439311C72C}" type="pres">
      <dgm:prSet presAssocID="{E613ED70-5BD9-496F-829F-2AF45512D69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2F34C0-2DD6-42E0-8F09-035192A10DAB}" type="pres">
      <dgm:prSet presAssocID="{D5586DB3-C355-4C21-BF12-B4029BDFF57D}" presName="sp" presStyleCnt="0"/>
      <dgm:spPr/>
    </dgm:pt>
    <dgm:pt modelId="{69FBD2C0-9125-4C50-899D-141DB8B45E4B}" type="pres">
      <dgm:prSet presAssocID="{10725296-3833-4EBA-8A09-F431B066A884}" presName="composite" presStyleCnt="0"/>
      <dgm:spPr/>
    </dgm:pt>
    <dgm:pt modelId="{B78145B2-E87F-4390-B6DB-4C56ACF60C07}" type="pres">
      <dgm:prSet presAssocID="{10725296-3833-4EBA-8A09-F431B066A884}" presName="parentText" presStyleLbl="alignNode1" presStyleIdx="2" presStyleCnt="3" custScaleX="10712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2D585-3DBA-45C8-AE1E-6C0B5F7FC473}" type="pres">
      <dgm:prSet presAssocID="{10725296-3833-4EBA-8A09-F431B066A884}" presName="descendantText" presStyleLbl="alignAcc1" presStyleIdx="2" presStyleCnt="3" custLinFactNeighborX="700" custLinFactNeighborY="-21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752B7C-E448-428F-A754-B0E4843A2C69}" type="presOf" srcId="{A208DB93-0F31-4CCC-BF7B-953D366E862F}" destId="{C77D5306-5F0D-45D9-93CE-02439311C72C}" srcOrd="0" destOrd="0" presId="urn:microsoft.com/office/officeart/2005/8/layout/chevron2"/>
    <dgm:cxn modelId="{831B06CE-EF4F-4172-A4FA-2FC907BF6AB1}" srcId="{10725296-3833-4EBA-8A09-F431B066A884}" destId="{BC3DC3CE-EE20-490D-98D8-2405E5A9541D}" srcOrd="0" destOrd="0" parTransId="{BA272757-9AA2-468F-828D-B10C07299043}" sibTransId="{2C8BE049-7060-426D-8634-7C07281B9641}"/>
    <dgm:cxn modelId="{E0BB9061-78E2-4B97-9E50-A9D3948E18FB}" type="presOf" srcId="{10725296-3833-4EBA-8A09-F431B066A884}" destId="{B78145B2-E87F-4390-B6DB-4C56ACF60C07}" srcOrd="0" destOrd="0" presId="urn:microsoft.com/office/officeart/2005/8/layout/chevron2"/>
    <dgm:cxn modelId="{B98AC562-A434-436D-A4DF-00345FCCC592}" type="presOf" srcId="{E613ED70-5BD9-496F-829F-2AF45512D697}" destId="{D3FF5D0C-61D9-475A-988F-894227F8DC93}" srcOrd="0" destOrd="0" presId="urn:microsoft.com/office/officeart/2005/8/layout/chevron2"/>
    <dgm:cxn modelId="{92D7000F-3A89-4C0B-9B64-22360B7D0BF9}" srcId="{C345C411-2A25-4223-BDEB-220F1E63CFAF}" destId="{0D0BDA23-2519-4F89-B070-D17C14B26644}" srcOrd="0" destOrd="0" parTransId="{BB3B35B0-0CAC-422E-8F9D-A9366F364BD5}" sibTransId="{CBD44A49-E16B-480D-BFC6-353907DB1A1F}"/>
    <dgm:cxn modelId="{D2E800E4-ED78-4117-BC56-CEAC676E04CA}" srcId="{E613ED70-5BD9-496F-829F-2AF45512D697}" destId="{A208DB93-0F31-4CCC-BF7B-953D366E862F}" srcOrd="0" destOrd="0" parTransId="{C4DAC255-C70D-4BFB-951F-391811653AA3}" sibTransId="{1520E465-F662-44E3-99F6-05D4E34702A6}"/>
    <dgm:cxn modelId="{9A8E874F-5436-48A6-8629-8C3DD9BF318E}" type="presOf" srcId="{BC3DC3CE-EE20-490D-98D8-2405E5A9541D}" destId="{B4B2D585-3DBA-45C8-AE1E-6C0B5F7FC473}" srcOrd="0" destOrd="0" presId="urn:microsoft.com/office/officeart/2005/8/layout/chevron2"/>
    <dgm:cxn modelId="{13F71B5D-31E5-44B5-B1F0-EC4997FBB970}" srcId="{CA34FAC7-1A3B-4B1F-8029-68B0A4D870CE}" destId="{C345C411-2A25-4223-BDEB-220F1E63CFAF}" srcOrd="0" destOrd="0" parTransId="{60DC6A4F-226E-4536-B73B-DA178126EB55}" sibTransId="{86ABBD2D-F059-4A1F-BD24-44AD6D74EF45}"/>
    <dgm:cxn modelId="{8B7E8C86-97C3-44E9-ADAD-CF932D7A7AA3}" srcId="{CA34FAC7-1A3B-4B1F-8029-68B0A4D870CE}" destId="{10725296-3833-4EBA-8A09-F431B066A884}" srcOrd="2" destOrd="0" parTransId="{5768AC8F-7B62-4ADE-B965-8D7D5B1BF928}" sibTransId="{F467017C-F947-49CF-901C-97D98DBD501D}"/>
    <dgm:cxn modelId="{FF676CFB-95B8-4890-8AF5-2F2A6EFBC6F1}" type="presOf" srcId="{CA34FAC7-1A3B-4B1F-8029-68B0A4D870CE}" destId="{E541A5DC-D184-480A-8391-F0B2419FC70A}" srcOrd="0" destOrd="0" presId="urn:microsoft.com/office/officeart/2005/8/layout/chevron2"/>
    <dgm:cxn modelId="{89EC0656-4088-45EC-917C-6A93CAD73A35}" type="presOf" srcId="{C345C411-2A25-4223-BDEB-220F1E63CFAF}" destId="{436096E9-E414-4E30-B768-0959A3A92C6B}" srcOrd="0" destOrd="0" presId="urn:microsoft.com/office/officeart/2005/8/layout/chevron2"/>
    <dgm:cxn modelId="{CCE10B13-B8FB-4876-8056-75CEED290913}" type="presOf" srcId="{0D0BDA23-2519-4F89-B070-D17C14B26644}" destId="{21D05587-6980-4729-A738-88554CF52E6F}" srcOrd="0" destOrd="0" presId="urn:microsoft.com/office/officeart/2005/8/layout/chevron2"/>
    <dgm:cxn modelId="{036815CC-07AD-4878-90A0-4E3DB3E13BA7}" srcId="{CA34FAC7-1A3B-4B1F-8029-68B0A4D870CE}" destId="{E613ED70-5BD9-496F-829F-2AF45512D697}" srcOrd="1" destOrd="0" parTransId="{D4257DB5-F4B0-4C42-8EEC-D5DA8090DB3E}" sibTransId="{D5586DB3-C355-4C21-BF12-B4029BDFF57D}"/>
    <dgm:cxn modelId="{0BA6ED34-7E8D-4062-80DE-61A1AB8BCC6D}" type="presParOf" srcId="{E541A5DC-D184-480A-8391-F0B2419FC70A}" destId="{F581E21F-19E1-46E2-A7AE-7A54E4B4667B}" srcOrd="0" destOrd="0" presId="urn:microsoft.com/office/officeart/2005/8/layout/chevron2"/>
    <dgm:cxn modelId="{557013BB-BBB6-4E52-AEAF-F2D4CFCFCC09}" type="presParOf" srcId="{F581E21F-19E1-46E2-A7AE-7A54E4B4667B}" destId="{436096E9-E414-4E30-B768-0959A3A92C6B}" srcOrd="0" destOrd="0" presId="urn:microsoft.com/office/officeart/2005/8/layout/chevron2"/>
    <dgm:cxn modelId="{92B24618-F9D9-4566-8B94-9D06E945BAC2}" type="presParOf" srcId="{F581E21F-19E1-46E2-A7AE-7A54E4B4667B}" destId="{21D05587-6980-4729-A738-88554CF52E6F}" srcOrd="1" destOrd="0" presId="urn:microsoft.com/office/officeart/2005/8/layout/chevron2"/>
    <dgm:cxn modelId="{BD709FB1-603B-4BE2-ACC8-872143771128}" type="presParOf" srcId="{E541A5DC-D184-480A-8391-F0B2419FC70A}" destId="{92CAF5EF-E80D-4B48-B13A-1E06062F8DB3}" srcOrd="1" destOrd="0" presId="urn:microsoft.com/office/officeart/2005/8/layout/chevron2"/>
    <dgm:cxn modelId="{B3CBB869-940E-4512-83E5-274B6676B894}" type="presParOf" srcId="{E541A5DC-D184-480A-8391-F0B2419FC70A}" destId="{B2D94355-2033-4F34-98ED-4B62359DD796}" srcOrd="2" destOrd="0" presId="urn:microsoft.com/office/officeart/2005/8/layout/chevron2"/>
    <dgm:cxn modelId="{A5EEFF88-7F12-4A63-85C4-6440062B5AAB}" type="presParOf" srcId="{B2D94355-2033-4F34-98ED-4B62359DD796}" destId="{D3FF5D0C-61D9-475A-988F-894227F8DC93}" srcOrd="0" destOrd="0" presId="urn:microsoft.com/office/officeart/2005/8/layout/chevron2"/>
    <dgm:cxn modelId="{2D62FFBF-8B3B-4A4A-9788-440F26CE376D}" type="presParOf" srcId="{B2D94355-2033-4F34-98ED-4B62359DD796}" destId="{C77D5306-5F0D-45D9-93CE-02439311C72C}" srcOrd="1" destOrd="0" presId="urn:microsoft.com/office/officeart/2005/8/layout/chevron2"/>
    <dgm:cxn modelId="{847E7D37-4189-4EFF-85F0-4039655336C9}" type="presParOf" srcId="{E541A5DC-D184-480A-8391-F0B2419FC70A}" destId="{EC2F34C0-2DD6-42E0-8F09-035192A10DAB}" srcOrd="3" destOrd="0" presId="urn:microsoft.com/office/officeart/2005/8/layout/chevron2"/>
    <dgm:cxn modelId="{210299A2-5650-403C-9252-B33BB2067090}" type="presParOf" srcId="{E541A5DC-D184-480A-8391-F0B2419FC70A}" destId="{69FBD2C0-9125-4C50-899D-141DB8B45E4B}" srcOrd="4" destOrd="0" presId="urn:microsoft.com/office/officeart/2005/8/layout/chevron2"/>
    <dgm:cxn modelId="{342D840D-300C-4366-AAD0-CB9E5BF5AF9C}" type="presParOf" srcId="{69FBD2C0-9125-4C50-899D-141DB8B45E4B}" destId="{B78145B2-E87F-4390-B6DB-4C56ACF60C07}" srcOrd="0" destOrd="0" presId="urn:microsoft.com/office/officeart/2005/8/layout/chevron2"/>
    <dgm:cxn modelId="{092EB596-9040-4B87-BD3E-73556F4C8663}" type="presParOf" srcId="{69FBD2C0-9125-4C50-899D-141DB8B45E4B}" destId="{B4B2D585-3DBA-45C8-AE1E-6C0B5F7FC473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57148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solidFill>
                  <a:srgbClr val="002060"/>
                </a:solidFill>
                <a:latin typeface="Comic Sans MS" pitchFamily="66" charset="0"/>
              </a:rPr>
              <a:t>Види юридичної відповідальності </a:t>
            </a:r>
            <a:endParaRPr lang="ru-RU" sz="44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3" name="Рисунок 2" descr="jud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966" y="3076572"/>
            <a:ext cx="4599034" cy="378142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5786454"/>
            <a:ext cx="3143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Підготувала</a:t>
            </a:r>
          </a:p>
          <a:p>
            <a:r>
              <a:rPr lang="uk-UA" dirty="0" smtClean="0"/>
              <a:t>Учениця 10-А класу</a:t>
            </a:r>
          </a:p>
          <a:p>
            <a:r>
              <a:rPr lang="uk-UA" dirty="0" err="1" smtClean="0"/>
              <a:t>Полюхович</a:t>
            </a:r>
            <a:r>
              <a:rPr lang="uk-UA" smtClean="0"/>
              <a:t> Оксана</a:t>
            </a:r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u="sng" dirty="0" smtClean="0">
                <a:solidFill>
                  <a:srgbClr val="FF0000"/>
                </a:solidFill>
              </a:rPr>
              <a:t/>
            </a:r>
            <a:br>
              <a:rPr lang="uk-UA" sz="3600" b="1" u="sng" dirty="0" smtClean="0">
                <a:solidFill>
                  <a:srgbClr val="FF0000"/>
                </a:solidFill>
              </a:rPr>
            </a:br>
            <a:r>
              <a:rPr lang="uk-UA" sz="3600" b="1" dirty="0" smtClean="0">
                <a:solidFill>
                  <a:srgbClr val="002060"/>
                </a:solidFill>
                <a:latin typeface="Comic Sans MS" pitchFamily="66" charset="0"/>
              </a:rPr>
              <a:t>Конституційна (юридична підстава — Конституція)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настає за порушення норм Конституції України. Маючи високий ступінь нормативної концентрації та ціннісної орієнтації, норми Конституції є нормами прямої дії.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Питання про притягнення суб'єкта (фізичної або юридичної особи) до конституційно-правової відповідальності вирішується судом</a:t>
            </a:r>
          </a:p>
          <a:p>
            <a:endParaRPr lang="ru-RU" dirty="0"/>
          </a:p>
        </p:txBody>
      </p:sp>
      <p:pic>
        <p:nvPicPr>
          <p:cNvPr id="4" name="Рисунок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6" y="4385985"/>
            <a:ext cx="3714776" cy="24720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Юридичними підставами відповідальності є: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uk-UA" dirty="0" smtClean="0">
              <a:latin typeface="Comic Sans MS" pitchFamily="66" charset="0"/>
            </a:endParaRPr>
          </a:p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uk-UA" dirty="0" smtClean="0">
                <a:latin typeface="Comic Sans MS" pitchFamily="66" charset="0"/>
              </a:rPr>
              <a:t>— міжнародний договір;</a:t>
            </a:r>
          </a:p>
          <a:p>
            <a:pPr>
              <a:lnSpc>
                <a:spcPct val="80000"/>
              </a:lnSpc>
              <a:buNone/>
            </a:pPr>
            <a:r>
              <a:rPr lang="uk-UA" dirty="0" smtClean="0">
                <a:latin typeface="Comic Sans MS" pitchFamily="66" charset="0"/>
              </a:rPr>
              <a:t> — міжнародний порядок;</a:t>
            </a:r>
          </a:p>
          <a:p>
            <a:pPr>
              <a:lnSpc>
                <a:spcPct val="80000"/>
              </a:lnSpc>
              <a:buNone/>
            </a:pPr>
            <a:r>
              <a:rPr lang="uk-UA" dirty="0" smtClean="0">
                <a:latin typeface="Comic Sans MS" pitchFamily="66" charset="0"/>
              </a:rPr>
              <a:t> — рішення міжнародних судів і </a:t>
            </a:r>
            <a:r>
              <a:rPr lang="uk-UA" dirty="0" err="1" smtClean="0">
                <a:latin typeface="Comic Sans MS" pitchFamily="66" charset="0"/>
              </a:rPr>
              <a:t>арбітражів</a:t>
            </a:r>
            <a:r>
              <a:rPr lang="uk-UA" dirty="0" smtClean="0">
                <a:latin typeface="Comic Sans MS" pitchFamily="66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uk-UA" dirty="0" smtClean="0">
                <a:latin typeface="Comic Sans MS" pitchFamily="66" charset="0"/>
              </a:rPr>
              <a:t> — резолюції міжнародних організацій (наприклад, статті 24 і 25 Статуту ООН установлюють юридичну відповідальність для всіх держав-членів ООН рішень Ради Безпеки ООН);</a:t>
            </a:r>
          </a:p>
          <a:p>
            <a:pPr>
              <a:lnSpc>
                <a:spcPct val="80000"/>
              </a:lnSpc>
              <a:buNone/>
            </a:pPr>
            <a:r>
              <a:rPr lang="uk-UA" dirty="0" smtClean="0">
                <a:latin typeface="Comic Sans MS" pitchFamily="66" charset="0"/>
              </a:rPr>
              <a:t> — односторонні міжнародно-правові зобов'язання держав, що встановлюють юридично обов'язкові правила поведінки тільки для держави, що взяла такі зобов'язання, (у формі нот, заяв, декларацій і т.д.).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rgbClr val="002060"/>
                </a:solidFill>
                <a:latin typeface="Comic Sans MS" pitchFamily="66" charset="0"/>
              </a:rPr>
              <a:t>Підстави звільнення особи від кримінальної відповідальності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u="sng" dirty="0" smtClean="0">
                <a:latin typeface="Comic Sans MS" pitchFamily="66" charset="0"/>
              </a:rPr>
              <a:t>у зв’язку з дійовим каяттям</a:t>
            </a:r>
            <a:r>
              <a:rPr lang="uk-UA" dirty="0" smtClean="0">
                <a:latin typeface="Comic Sans MS" pitchFamily="66" charset="0"/>
              </a:rPr>
              <a:t> – тобто особа, яка вперше вчинила злочин невеликої тяжкості, щиро покаялася, активно сприяла розкриттю злочину і повністю відшкодувала завдані нею збитки або усунула заподіяну шкоду;</a:t>
            </a:r>
          </a:p>
          <a:p>
            <a:endParaRPr lang="ru-RU" dirty="0">
              <a:latin typeface="Comic Sans MS" pitchFamily="66" charset="0"/>
            </a:endParaRPr>
          </a:p>
        </p:txBody>
      </p:sp>
      <p:pic>
        <p:nvPicPr>
          <p:cNvPr id="6" name="Picture 9" descr="MH900287175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2" y="1643050"/>
            <a:ext cx="3876695" cy="387669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3657600" cy="5029216"/>
          </a:xfrm>
        </p:spPr>
        <p:txBody>
          <a:bodyPr/>
          <a:lstStyle/>
          <a:p>
            <a:r>
              <a:rPr lang="uk-UA" b="1" u="sng" dirty="0" smtClean="0">
                <a:latin typeface="Comic Sans MS" pitchFamily="66" charset="0"/>
              </a:rPr>
              <a:t>у зв’язку з примиренням винного з потерпілим</a:t>
            </a:r>
            <a:r>
              <a:rPr lang="uk-UA" dirty="0" smtClean="0">
                <a:latin typeface="Comic Sans MS" pitchFamily="66" charset="0"/>
              </a:rPr>
              <a:t> та відшкодуванням завданих особою, яка вперше вчинила злочин невеликої тяжкості, збитків або усуненням заподіяної шкоди;</a:t>
            </a:r>
          </a:p>
          <a:p>
            <a:endParaRPr lang="ru-RU" dirty="0"/>
          </a:p>
        </p:txBody>
      </p:sp>
      <p:pic>
        <p:nvPicPr>
          <p:cNvPr id="5" name="Picture 7" descr="MH90028763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285860"/>
            <a:ext cx="4021166" cy="393383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57158" y="714356"/>
            <a:ext cx="4014790" cy="5643570"/>
          </a:xfrm>
        </p:spPr>
        <p:txBody>
          <a:bodyPr>
            <a:normAutofit fontScale="92500" lnSpcReduction="20000"/>
          </a:bodyPr>
          <a:lstStyle/>
          <a:p>
            <a:r>
              <a:rPr lang="uk-UA" b="1" u="sng" dirty="0" smtClean="0">
                <a:latin typeface="Comic Sans MS" pitchFamily="66" charset="0"/>
              </a:rPr>
              <a:t>у зв’язку з передачею на поруки</a:t>
            </a:r>
            <a:r>
              <a:rPr lang="uk-UA" dirty="0" smtClean="0">
                <a:latin typeface="Comic Sans MS" pitchFamily="66" charset="0"/>
              </a:rPr>
              <a:t> – особу, яка вперше вчинила злочин та щиро покаялася, може бути звільнено від кримінальної відповідальності з передачею її на поруки колективу підприємства, установи чи організації за їхнім клопотанням за умови, що вона протягом року з дня передачі її на поруки виправдає довіру колективу, не ухилятиметься від заходів виховного характеру та не порушуватиме громадського порядку;</a:t>
            </a:r>
          </a:p>
          <a:p>
            <a:endParaRPr lang="ru-RU" dirty="0"/>
          </a:p>
        </p:txBody>
      </p:sp>
      <p:pic>
        <p:nvPicPr>
          <p:cNvPr id="5" name="Picture 7" descr="MH90028763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1428736"/>
            <a:ext cx="4024319" cy="4024319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3657600" cy="4957778"/>
          </a:xfrm>
        </p:spPr>
        <p:txBody>
          <a:bodyPr>
            <a:normAutofit lnSpcReduction="10000"/>
          </a:bodyPr>
          <a:lstStyle/>
          <a:p>
            <a:r>
              <a:rPr lang="uk-UA" b="1" u="sng" dirty="0" smtClean="0">
                <a:latin typeface="Comic Sans MS" pitchFamily="66" charset="0"/>
              </a:rPr>
              <a:t>у зв’язку із закінченням строків давності</a:t>
            </a:r>
            <a:r>
              <a:rPr lang="uk-UA" dirty="0" smtClean="0">
                <a:latin typeface="Comic Sans MS" pitchFamily="66" charset="0"/>
              </a:rPr>
              <a:t> – особа звільняється від кримінальної відповідальності, якщо з дня вчинення нею злочину і до набрання вироком законної сили минули відповідні встановлені кримінальним кодексом строки.</a:t>
            </a:r>
          </a:p>
          <a:p>
            <a:endParaRPr lang="ru-RU" dirty="0"/>
          </a:p>
        </p:txBody>
      </p:sp>
      <p:pic>
        <p:nvPicPr>
          <p:cNvPr id="5" name="Picture 7" descr="MH90028763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2" y="1643050"/>
            <a:ext cx="3933838" cy="3933838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 smtClean="0">
                <a:solidFill>
                  <a:srgbClr val="002060"/>
                </a:solidFill>
                <a:latin typeface="Comic Sans MS" pitchFamily="66" charset="0"/>
              </a:rPr>
              <a:t>Підстави звільнення від адміністративної відповідальності:</a:t>
            </a:r>
            <a:endParaRPr lang="ru-RU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uk-UA" dirty="0" smtClean="0">
                <a:latin typeface="Comic Sans MS" pitchFamily="66" charset="0"/>
              </a:rPr>
              <a:t>давність притягнення до адміністративної відповідальності;</a:t>
            </a:r>
          </a:p>
          <a:p>
            <a:pPr>
              <a:lnSpc>
                <a:spcPct val="80000"/>
              </a:lnSpc>
            </a:pPr>
            <a:r>
              <a:rPr lang="uk-UA" dirty="0" smtClean="0">
                <a:latin typeface="Comic Sans MS" pitchFamily="66" charset="0"/>
              </a:rPr>
              <a:t>передача  матеріалів справи на розгляд товариського суду, громадської організації чи трудового колективу;</a:t>
            </a:r>
          </a:p>
          <a:p>
            <a:pPr>
              <a:lnSpc>
                <a:spcPct val="80000"/>
              </a:lnSpc>
            </a:pPr>
            <a:r>
              <a:rPr lang="uk-UA" dirty="0" smtClean="0">
                <a:latin typeface="Comic Sans MS" pitchFamily="66" charset="0"/>
              </a:rPr>
              <a:t>обмеження усним зауваженням при вчиненні незначного адміністративного правопорушення.</a:t>
            </a:r>
          </a:p>
          <a:p>
            <a:endParaRPr lang="ru-RU" dirty="0"/>
          </a:p>
        </p:txBody>
      </p:sp>
      <p:pic>
        <p:nvPicPr>
          <p:cNvPr id="5" name="Picture 8" descr="MH90028718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51362" y="1357299"/>
            <a:ext cx="4076714" cy="4076714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3657600" cy="5314968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>
                <a:latin typeface="Comic Sans MS" pitchFamily="66" charset="0"/>
              </a:rPr>
              <a:t>Система законодавства передбачає обставини, які виключають юридичну відповідальність за нанесену шкоду і зовнішнє начебто протиправне діяння. </a:t>
            </a:r>
          </a:p>
          <a:p>
            <a:r>
              <a:rPr lang="uk-UA" dirty="0" smtClean="0">
                <a:latin typeface="Comic Sans MS" pitchFamily="66" charset="0"/>
              </a:rPr>
              <a:t>Обставини звільнення від юридичної відповідальності передбачаються в трудовому, адміністративному, кримінальному та інших галузях законодавства.</a:t>
            </a:r>
          </a:p>
          <a:p>
            <a:endParaRPr lang="ru-RU" dirty="0"/>
          </a:p>
        </p:txBody>
      </p:sp>
      <p:pic>
        <p:nvPicPr>
          <p:cNvPr id="5" name="Picture 6" descr="MH90028717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357686" y="1142984"/>
            <a:ext cx="4291028" cy="4291028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571472" y="571480"/>
            <a:ext cx="7353328" cy="590247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Comic Sans MS" pitchFamily="66" charset="0"/>
              </a:rPr>
              <a:t>У </a:t>
            </a:r>
            <a:r>
              <a:rPr lang="ru-RU" dirty="0" err="1" smtClean="0">
                <a:latin typeface="Comic Sans MS" pitchFamily="66" charset="0"/>
              </a:rPr>
              <a:t>цивільному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праві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існують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випадки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виключення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відповідальності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звільнення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відповідальності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її</a:t>
            </a:r>
            <a:r>
              <a:rPr lang="ru-RU" dirty="0" smtClean="0">
                <a:latin typeface="Comic Sans MS" pitchFamily="66" charset="0"/>
              </a:rPr>
              <a:t>  </a:t>
            </a:r>
            <a:r>
              <a:rPr lang="ru-RU" i="1" dirty="0" err="1" smtClean="0">
                <a:latin typeface="Comic Sans MS" pitchFamily="66" charset="0"/>
              </a:rPr>
              <a:t>обмеження</a:t>
            </a:r>
            <a:r>
              <a:rPr lang="ru-RU" i="1" dirty="0" smtClean="0">
                <a:latin typeface="Comic Sans MS" pitchFamily="66" charset="0"/>
              </a:rPr>
              <a:t>.</a:t>
            </a:r>
            <a:r>
              <a:rPr lang="ru-RU" dirty="0" smtClean="0">
                <a:latin typeface="Comic Sans MS" pitchFamily="66" charset="0"/>
              </a:rPr>
              <a:t> </a:t>
            </a:r>
            <a:r>
              <a:rPr lang="ru-RU" dirty="0" err="1" smtClean="0">
                <a:latin typeface="Comic Sans MS" pitchFamily="66" charset="0"/>
              </a:rPr>
              <a:t>Виключає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відповідальність</a:t>
            </a:r>
            <a:r>
              <a:rPr lang="ru-RU" dirty="0" smtClean="0">
                <a:latin typeface="Comic Sans MS" pitchFamily="66" charset="0"/>
              </a:rPr>
              <a:t> за </a:t>
            </a:r>
            <a:r>
              <a:rPr lang="ru-RU" dirty="0" err="1" smtClean="0">
                <a:latin typeface="Comic Sans MS" pitchFamily="66" charset="0"/>
              </a:rPr>
              <a:t>завдання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шкоди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необхідна</a:t>
            </a:r>
            <a:r>
              <a:rPr lang="ru-RU" dirty="0" smtClean="0">
                <a:latin typeface="Comic Sans MS" pitchFamily="66" charset="0"/>
              </a:rPr>
              <a:t> оборона. </a:t>
            </a:r>
            <a:r>
              <a:rPr lang="ru-RU" dirty="0" err="1" smtClean="0">
                <a:latin typeface="Comic Sans MS" pitchFamily="66" charset="0"/>
              </a:rPr>
              <a:t>Крайня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необхідність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цивільної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відповідальності</a:t>
            </a:r>
            <a:r>
              <a:rPr lang="ru-RU" dirty="0" smtClean="0">
                <a:latin typeface="Comic Sans MS" pitchFamily="66" charset="0"/>
              </a:rPr>
              <a:t> не </a:t>
            </a:r>
            <a:r>
              <a:rPr lang="ru-RU" dirty="0" err="1" smtClean="0">
                <a:latin typeface="Comic Sans MS" pitchFamily="66" charset="0"/>
              </a:rPr>
              <a:t>виключає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але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розсуд</a:t>
            </a:r>
            <a:r>
              <a:rPr lang="ru-RU" dirty="0" smtClean="0">
                <a:latin typeface="Comic Sans MS" pitchFamily="66" charset="0"/>
              </a:rPr>
              <a:t> суду </a:t>
            </a:r>
            <a:r>
              <a:rPr lang="ru-RU" dirty="0" err="1" smtClean="0">
                <a:latin typeface="Comic Sans MS" pitchFamily="66" charset="0"/>
              </a:rPr>
              <a:t>з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урахуванням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обставин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може</a:t>
            </a:r>
            <a:r>
              <a:rPr lang="ru-RU" dirty="0" smtClean="0">
                <a:latin typeface="Comic Sans MS" pitchFamily="66" charset="0"/>
              </a:rPr>
              <a:t> бути </a:t>
            </a:r>
            <a:r>
              <a:rPr lang="ru-RU" dirty="0" err="1" smtClean="0">
                <a:latin typeface="Comic Sans MS" pitchFamily="66" charset="0"/>
              </a:rPr>
              <a:t>підставою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повного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або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часткового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звільнення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відповідальності</a:t>
            </a:r>
            <a:r>
              <a:rPr lang="ru-RU" dirty="0" smtClean="0">
                <a:latin typeface="Comic Sans MS" pitchFamily="66" charset="0"/>
              </a:rPr>
              <a:t>. У </a:t>
            </a:r>
            <a:r>
              <a:rPr lang="ru-RU" dirty="0" err="1" smtClean="0">
                <a:latin typeface="Comic Sans MS" pitchFamily="66" charset="0"/>
              </a:rPr>
              <a:t>цивільному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праві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разі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порушення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обставин</a:t>
            </a:r>
            <a:r>
              <a:rPr lang="ru-RU" dirty="0" smtClean="0">
                <a:latin typeface="Comic Sans MS" pitchFamily="66" charset="0"/>
              </a:rPr>
              <a:t> - </a:t>
            </a:r>
            <a:r>
              <a:rPr lang="ru-RU" dirty="0" err="1" smtClean="0">
                <a:latin typeface="Comic Sans MS" pitchFamily="66" charset="0"/>
              </a:rPr>
              <a:t>збитки</a:t>
            </a:r>
            <a:r>
              <a:rPr lang="ru-RU" dirty="0" smtClean="0">
                <a:latin typeface="Comic Sans MS" pitchFamily="66" charset="0"/>
              </a:rPr>
              <a:t> при </a:t>
            </a:r>
            <a:r>
              <a:rPr lang="ru-RU" dirty="0" err="1" smtClean="0">
                <a:latin typeface="Comic Sans MS" pitchFamily="66" charset="0"/>
              </a:rPr>
              <a:t>завданні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шкоди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особі</a:t>
            </a:r>
            <a:r>
              <a:rPr lang="ru-RU" dirty="0" smtClean="0">
                <a:latin typeface="Comic Sans MS" pitchFamily="66" charset="0"/>
              </a:rPr>
              <a:t>, майну </a:t>
            </a:r>
            <a:r>
              <a:rPr lang="ru-RU" dirty="0" err="1" smtClean="0">
                <a:latin typeface="Comic Sans MS" pitchFamily="66" charset="0"/>
              </a:rPr>
              <a:t>громадянина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майну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юридичної</a:t>
            </a:r>
            <a:r>
              <a:rPr lang="ru-RU" dirty="0" smtClean="0">
                <a:latin typeface="Comic Sans MS" pitchFamily="66" charset="0"/>
              </a:rPr>
              <a:t> особи </a:t>
            </a:r>
            <a:r>
              <a:rPr lang="ru-RU" dirty="0" err="1" smtClean="0">
                <a:latin typeface="Comic Sans MS" pitchFamily="66" charset="0"/>
              </a:rPr>
              <a:t>повинні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відшкодовуватися</a:t>
            </a:r>
            <a:r>
              <a:rPr lang="ru-RU" dirty="0" smtClean="0">
                <a:latin typeface="Comic Sans MS" pitchFamily="66" charset="0"/>
              </a:rPr>
              <a:t> у </a:t>
            </a:r>
            <a:r>
              <a:rPr lang="ru-RU" dirty="0" err="1" smtClean="0">
                <a:latin typeface="Comic Sans MS" pitchFamily="66" charset="0"/>
              </a:rPr>
              <a:t>повному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обсязі</a:t>
            </a:r>
            <a:r>
              <a:rPr lang="ru-RU" dirty="0" smtClean="0">
                <a:latin typeface="Comic Sans MS" pitchFamily="66" charset="0"/>
              </a:rPr>
              <a:t>.</a:t>
            </a:r>
          </a:p>
          <a:p>
            <a:r>
              <a:rPr lang="ru-RU" dirty="0" smtClean="0">
                <a:latin typeface="Comic Sans MS" pitchFamily="66" charset="0"/>
              </a:rPr>
              <a:t>У </a:t>
            </a:r>
            <a:r>
              <a:rPr lang="ru-RU" dirty="0" err="1" smtClean="0">
                <a:latin typeface="Comic Sans MS" pitchFamily="66" charset="0"/>
              </a:rPr>
              <a:t>деяких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випадках</a:t>
            </a:r>
            <a:r>
              <a:rPr lang="ru-RU" dirty="0" smtClean="0">
                <a:latin typeface="Comic Sans MS" pitchFamily="66" charset="0"/>
              </a:rPr>
              <a:t> законом </a:t>
            </a:r>
            <a:r>
              <a:rPr lang="ru-RU" dirty="0" err="1" smtClean="0">
                <a:latin typeface="Comic Sans MS" pitchFamily="66" charset="0"/>
              </a:rPr>
              <a:t>може</a:t>
            </a:r>
            <a:r>
              <a:rPr lang="ru-RU" dirty="0" smtClean="0">
                <a:latin typeface="Comic Sans MS" pitchFamily="66" charset="0"/>
              </a:rPr>
              <a:t> бути </a:t>
            </a:r>
            <a:r>
              <a:rPr lang="ru-RU" dirty="0" err="1" smtClean="0">
                <a:latin typeface="Comic Sans MS" pitchFamily="66" charset="0"/>
              </a:rPr>
              <a:t>встановлена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обмежена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відповідальність</a:t>
            </a:r>
            <a:r>
              <a:rPr lang="ru-RU" dirty="0" smtClean="0">
                <a:latin typeface="Comic Sans MS" pitchFamily="66" charset="0"/>
              </a:rPr>
              <a:t> за </a:t>
            </a:r>
            <a:r>
              <a:rPr lang="ru-RU" dirty="0" err="1" smtClean="0">
                <a:latin typeface="Comic Sans MS" pitchFamily="66" charset="0"/>
              </a:rPr>
              <a:t>зобов'язанням</a:t>
            </a:r>
            <a:r>
              <a:rPr lang="ru-RU" dirty="0" smtClean="0">
                <a:latin typeface="Comic Sans MS" pitchFamily="66" charset="0"/>
              </a:rPr>
              <a:t>, </a:t>
            </a:r>
            <a:r>
              <a:rPr lang="ru-RU" dirty="0" err="1" smtClean="0">
                <a:latin typeface="Comic Sans MS" pitchFamily="66" charset="0"/>
              </a:rPr>
              <a:t>наприклад</a:t>
            </a:r>
            <a:r>
              <a:rPr lang="ru-RU" dirty="0" smtClean="0">
                <a:latin typeface="Comic Sans MS" pitchFamily="66" charset="0"/>
              </a:rPr>
              <a:t> </a:t>
            </a:r>
            <a:r>
              <a:rPr lang="ru-RU" dirty="0" err="1" smtClean="0">
                <a:latin typeface="Comic Sans MS" pitchFamily="66" charset="0"/>
              </a:rPr>
              <a:t>відповідальність</a:t>
            </a:r>
            <a:r>
              <a:rPr lang="ru-RU" dirty="0" smtClean="0">
                <a:latin typeface="Comic Sans MS" pitchFamily="66" charset="0"/>
              </a:rPr>
              <a:t> автора за </a:t>
            </a:r>
            <a:r>
              <a:rPr lang="ru-RU" dirty="0" err="1" smtClean="0">
                <a:latin typeface="Comic Sans MS" pitchFamily="66" charset="0"/>
              </a:rPr>
              <a:t>авторським</a:t>
            </a:r>
            <a:r>
              <a:rPr lang="ru-RU" dirty="0" smtClean="0">
                <a:latin typeface="Comic Sans MS" pitchFamily="66" charset="0"/>
              </a:rPr>
              <a:t> договором.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785794"/>
            <a:ext cx="8143932" cy="4545142"/>
          </a:xfrm>
        </p:spPr>
        <p:txBody>
          <a:bodyPr/>
          <a:lstStyle/>
          <a:p>
            <a:r>
              <a:rPr lang="uk-UA" b="1" i="1" u="sng" dirty="0" smtClean="0">
                <a:latin typeface="Comic Sans MS" pitchFamily="66" charset="0"/>
              </a:rPr>
              <a:t>Юридична відповідальність </a:t>
            </a:r>
            <a:r>
              <a:rPr lang="uk-UA" dirty="0" smtClean="0">
                <a:latin typeface="Comic Sans MS" pitchFamily="66" charset="0"/>
              </a:rPr>
              <a:t>– це специфічні правовідносини між державою і правопорушником, що характеризуються засудженням протиправного діяння  і суб’єкта правопорушення, покладанням на останнього обов’язку зазнати несприятливих наслідків за скоєне правопорушення.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000372"/>
            <a:ext cx="3857652" cy="3461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Підставами притягнення до юридичної відповідальності є:</a:t>
            </a:r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500034" y="1643050"/>
          <a:ext cx="7467600" cy="4945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7467600" cy="1143000"/>
          </a:xfrm>
        </p:spPr>
        <p:txBody>
          <a:bodyPr/>
          <a:lstStyle/>
          <a:p>
            <a: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  <a:t>Види</a:t>
            </a:r>
            <a:r>
              <a:rPr lang="uk-UA" sz="32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  <a:t>юридичної</a:t>
            </a:r>
            <a:r>
              <a:rPr lang="uk-UA" sz="3200" dirty="0" smtClean="0">
                <a:solidFill>
                  <a:srgbClr val="002060"/>
                </a:solidFill>
                <a:latin typeface="Comic Sans MS" pitchFamily="66" charset="0"/>
              </a:rPr>
              <a:t> </a:t>
            </a:r>
            <a: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  <a:t>відповідальності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00034" y="1714488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Кримінальна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500034" y="2500306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Адміністративна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500034" y="3286124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Цивільно-правова 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500034" y="4000504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Дисциплінарна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500034" y="4714884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Матеріальна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500034" y="5500702"/>
            <a:ext cx="4286280" cy="50006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002060"/>
                </a:solidFill>
                <a:latin typeface="Comic Sans MS" pitchFamily="66" charset="0"/>
              </a:rPr>
              <a:t>Конституційна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-1750263" y="3964785"/>
            <a:ext cx="45005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 descr="posadove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785926"/>
            <a:ext cx="3162300" cy="38576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1143000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  <a:latin typeface="Comic Sans MS" pitchFamily="66" charset="0"/>
              </a:rPr>
              <a:t>Кримінальна (юридична підстава — КПК)</a:t>
            </a:r>
            <a:r>
              <a:rPr lang="uk-UA" sz="3600" b="1" u="sng" dirty="0" smtClean="0">
                <a:solidFill>
                  <a:srgbClr val="FF0000"/>
                </a:solidFill>
              </a:rPr>
              <a:t/>
            </a:r>
            <a:br>
              <a:rPr lang="uk-UA" sz="3600" b="1" u="sng" dirty="0" smtClean="0">
                <a:solidFill>
                  <a:srgbClr val="FF0000"/>
                </a:solidFill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8043890" cy="4873752"/>
          </a:xfrm>
        </p:spPr>
        <p:txBody>
          <a:bodyPr>
            <a:normAutofit lnSpcReduction="1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dirty="0" smtClean="0">
                <a:latin typeface="Comic Sans MS" pitchFamily="66" charset="0"/>
              </a:rPr>
              <a:t>настає за вчинення злочинів, вичерпний перелік яких міститься в КК кодексі, тобто встановлюється лише законом, настає з моменту офіційного обвинувачення, реалізується виключно в судовому порядку.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uk-UA" b="1" dirty="0" smtClean="0">
              <a:latin typeface="Comic Sans MS" pitchFamily="66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dirty="0" smtClean="0">
                <a:latin typeface="Comic Sans MS" pitchFamily="66" charset="0"/>
              </a:rPr>
              <a:t>Заходи кримінальної відповідальності — жорсткі заходи кримінального покарання, які впливають на особу винного  (позбавлення волі, виправні роботи без позбавлення волі та ін.);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dirty="0" smtClean="0">
                <a:latin typeface="Comic Sans MS" pitchFamily="66" charset="0"/>
              </a:rPr>
              <a:t>застосовуються лише в судовому порядку.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uk-UA" b="1" dirty="0" smtClean="0">
              <a:latin typeface="Comic Sans MS" pitchFamily="66" charset="0"/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b="1" dirty="0" smtClean="0">
                <a:latin typeface="Comic Sans MS" pitchFamily="66" charset="0"/>
              </a:rPr>
              <a:t>Правозастосовний акт — вирок.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Адміністративна (юридична підстава — </a:t>
            </a:r>
            <a:r>
              <a:rPr lang="uk-UA" sz="4000" b="1" dirty="0" err="1" smtClean="0">
                <a:solidFill>
                  <a:srgbClr val="002060"/>
                </a:solidFill>
                <a:latin typeface="Comic Sans MS" pitchFamily="66" charset="0"/>
              </a:rPr>
              <a:t>КпАП</a:t>
            </a:r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 України)</a:t>
            </a:r>
            <a:r>
              <a:rPr lang="uk-UA" b="1" u="sng" dirty="0" smtClean="0">
                <a:solidFill>
                  <a:srgbClr val="FF0000"/>
                </a:solidFill>
              </a:rPr>
              <a:t/>
            </a:r>
            <a:br>
              <a:rPr lang="uk-UA" b="1" u="sng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solidFill>
                  <a:srgbClr val="002060"/>
                </a:solidFill>
                <a:latin typeface="Comic Sans MS" pitchFamily="66" charset="0"/>
              </a:rPr>
              <a:t>на</a:t>
            </a:r>
            <a:r>
              <a:rPr lang="uk-UA" dirty="0" smtClean="0">
                <a:latin typeface="Comic Sans MS" pitchFamily="66" charset="0"/>
              </a:rPr>
              <a:t>кладається за адміністративні правопорушення органами державного управління (органами так званої адміністративної юрисдикції) до осіб, що не підпорядковані їм по службі.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Заходи адміністративної відповідальності — попередження, штраф, адміністративний арешт, позбавлення спеціальних прав (наприклад, прав водія) і </a:t>
            </a:r>
            <a:r>
              <a:rPr lang="uk-UA" dirty="0" err="1" smtClean="0">
                <a:latin typeface="Comic Sans MS" pitchFamily="66" charset="0"/>
              </a:rPr>
              <a:t>т.ін</a:t>
            </a:r>
            <a:r>
              <a:rPr lang="uk-UA" dirty="0" smtClean="0">
                <a:latin typeface="Comic Sans MS" pitchFamily="66" charset="0"/>
              </a:rPr>
              <a:t>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Правозастосовний акт — рішення</a:t>
            </a:r>
          </a:p>
          <a:p>
            <a:endParaRPr lang="ru-RU" dirty="0"/>
          </a:p>
        </p:txBody>
      </p:sp>
      <p:pic>
        <p:nvPicPr>
          <p:cNvPr id="4" name="Рисунок 3" descr="03985ffcd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0" y="4472009"/>
            <a:ext cx="2213006" cy="238599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286676" cy="92869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  <a:t>Цивільно-правова (юридична підстава — ЦПК)</a:t>
            </a:r>
            <a:br>
              <a:rPr lang="uk-UA" sz="3200" b="1" dirty="0" smtClean="0">
                <a:solidFill>
                  <a:srgbClr val="002060"/>
                </a:solidFill>
                <a:latin typeface="Comic Sans MS" pitchFamily="66" charset="0"/>
              </a:rPr>
            </a:br>
            <a:endParaRPr lang="ru-RU" sz="3200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7567642" cy="5572164"/>
          </a:xfrm>
        </p:spPr>
        <p:txBody>
          <a:bodyPr>
            <a:normAutofit fontScale="850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настає з моменту правопорушення — невиконання договірного зобов'язання майнового характеру у встановлений строк або виконання неналежним чином, заподіяння позадоговірної шкоди (цивільно-правової проступку) або здоров'ю чи майну особи.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Її особливість полягає у добровільному виконанні правопорушником відповідальності без застосування примусових заходів. Державний примус використовується у разі виникнення конфлікту між учасниками цивільних правовідносин.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Питання про притягнення суб'єкта (фізичної або юридичної особи) до цивільно-правової відповідальності вирішується судом, арбітражним судом або адміністративними органами держави за заявою учасника правовідносини або потерплого.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Заходи цивільно-правової відповідальності — відшкодування майнових втрат, скасування незаконних угод, штраф, пеня та інші міри, які полягають у примушуванні особи нести негативні майнові наслідки.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Правозастосовний акт — постанова.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467600" cy="1143000"/>
          </a:xfrm>
        </p:spPr>
        <p:txBody>
          <a:bodyPr>
            <a:normAutofit fontScale="90000"/>
          </a:bodyPr>
          <a:lstStyle/>
          <a:p>
            <a:pPr lvl="8" algn="l" rtl="0">
              <a:spcBef>
                <a:spcPct val="0"/>
              </a:spcBef>
            </a:pPr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Дисциплінарна</a:t>
            </a:r>
            <a:b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</a:br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(юридична підстава — </a:t>
            </a:r>
            <a:r>
              <a:rPr lang="uk-UA" sz="4000" b="1" dirty="0" err="1" smtClean="0">
                <a:solidFill>
                  <a:srgbClr val="002060"/>
                </a:solidFill>
                <a:latin typeface="Comic Sans MS" pitchFamily="66" charset="0"/>
              </a:rPr>
              <a:t>КЗпП</a:t>
            </a:r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 України)</a:t>
            </a:r>
            <a:r>
              <a:rPr lang="uk-UA" sz="3900" b="1" u="sng" dirty="0" smtClean="0">
                <a:solidFill>
                  <a:srgbClr val="FF0000"/>
                </a:solidFill>
              </a:rPr>
              <a:t/>
            </a:r>
            <a:br>
              <a:rPr lang="uk-UA" sz="3900" b="1" u="sng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467600" cy="4873752"/>
          </a:xfrm>
        </p:spPr>
        <p:txBody>
          <a:bodyPr>
            <a:normAutofit fontScale="92500" lnSpcReduction="20000"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uk-UA" sz="1800" b="1" u="sng" dirty="0" smtClean="0">
              <a:solidFill>
                <a:srgbClr val="FF0000"/>
              </a:solidFill>
            </a:endParaRP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накладається адміністрацією підприємств, установ, організацій (особою, що має розпорядчо-дисциплінарну владу над конкретним працівником) внаслідок вчинення дисциплінарних проступків: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latin typeface="Comic Sans MS" pitchFamily="66" charset="0"/>
              </a:rPr>
              <a:t>1) відповідно до правил внутрішнього трудового розпорядку;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latin typeface="Comic Sans MS" pitchFamily="66" charset="0"/>
              </a:rPr>
              <a:t>2) в порядку підпорядкованості;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r>
              <a:rPr lang="uk-UA" dirty="0" smtClean="0">
                <a:latin typeface="Comic Sans MS" pitchFamily="66" charset="0"/>
              </a:rPr>
              <a:t>3) відповідно до дисциплінарних статутів і положень.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Реалізується виключно в рамках службової підпорядкованості.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Засоби дисциплінарної відповідальності: догана, пониження в посаді, звільнення.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Правозастосовний акт — наказ.</a:t>
            </a:r>
          </a:p>
          <a:p>
            <a:endParaRPr lang="ru-RU" dirty="0"/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0" y="4572000"/>
            <a:ext cx="1524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Матеріальна (юридична підстава — </a:t>
            </a:r>
            <a:r>
              <a:rPr lang="uk-UA" sz="4000" b="1" dirty="0" err="1" smtClean="0">
                <a:solidFill>
                  <a:srgbClr val="002060"/>
                </a:solidFill>
                <a:latin typeface="Comic Sans MS" pitchFamily="66" charset="0"/>
              </a:rPr>
              <a:t>КЗпП</a:t>
            </a:r>
            <a:r>
              <a:rPr lang="uk-UA" sz="4000" b="1" dirty="0" smtClean="0">
                <a:solidFill>
                  <a:srgbClr val="002060"/>
                </a:solidFill>
                <a:latin typeface="Comic Sans MS" pitchFamily="66" charset="0"/>
              </a:rPr>
              <a:t> України)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настає за вчинене майнове правопорушення, шкоду, заподіяну підприємству, установі, організації робітниками та службовцями при виконанні ними своїх трудових обов'язків.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Притягає до відповідальності адміністрація підприємства.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Захід матеріальної відповідальності — грошове стягнення. 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uk-UA" dirty="0" smtClean="0">
                <a:latin typeface="Comic Sans MS" pitchFamily="66" charset="0"/>
              </a:rPr>
              <a:t>Правозастосовний акт — наказ.</a:t>
            </a:r>
          </a:p>
          <a:p>
            <a:endParaRPr lang="ru-RU" dirty="0"/>
          </a:p>
        </p:txBody>
      </p:sp>
      <p:pic>
        <p:nvPicPr>
          <p:cNvPr id="4" name="Рисунок 3" descr="st29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4214794"/>
            <a:ext cx="2143140" cy="2643206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828</Words>
  <PresentationFormat>Экран (4:3)</PresentationFormat>
  <Paragraphs>70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Эркер</vt:lpstr>
      <vt:lpstr>Види юридичної відповідальності </vt:lpstr>
      <vt:lpstr>Слайд 2</vt:lpstr>
      <vt:lpstr>Підставами притягнення до юридичної відповідальності є:</vt:lpstr>
      <vt:lpstr>Види юридичної відповідальності</vt:lpstr>
      <vt:lpstr>Кримінальна (юридична підстава — КПК) </vt:lpstr>
      <vt:lpstr>Адміністративна (юридична підстава — КпАП України) </vt:lpstr>
      <vt:lpstr>Цивільно-правова (юридична підстава — ЦПК) </vt:lpstr>
      <vt:lpstr>Дисциплінарна (юридична підстава — КЗпП України) </vt:lpstr>
      <vt:lpstr>Матеріальна (юридична підстава — КЗпП України) </vt:lpstr>
      <vt:lpstr> Конституційна (юридична підстава — Конституція)</vt:lpstr>
      <vt:lpstr>Юридичними підставами відповідальності є: </vt:lpstr>
      <vt:lpstr>Підстави звільнення особи від кримінальної відповідальності</vt:lpstr>
      <vt:lpstr>Слайд 13</vt:lpstr>
      <vt:lpstr>Слайд 14</vt:lpstr>
      <vt:lpstr>Слайд 15</vt:lpstr>
      <vt:lpstr>Підстави звільнення від адміністративної відповідальності: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юридичної відповідальності </dc:title>
  <cp:lastModifiedBy>admin</cp:lastModifiedBy>
  <cp:revision>29</cp:revision>
  <dcterms:modified xsi:type="dcterms:W3CDTF">2013-12-16T20:35:59Z</dcterms:modified>
</cp:coreProperties>
</file>