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055" y="1752600"/>
            <a:ext cx="6857110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054" y="3733800"/>
            <a:ext cx="6857110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273950" y="1102592"/>
            <a:ext cx="5053664" cy="441127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685" y="1020193"/>
            <a:ext cx="3885694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5321797" y="319177"/>
            <a:ext cx="338916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059" y="529603"/>
            <a:ext cx="299297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5321797" y="3436140"/>
            <a:ext cx="338916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059" y="3646566"/>
            <a:ext cx="299297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5035" y="2048895"/>
            <a:ext cx="2285702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0754" y="1330347"/>
            <a:ext cx="38399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505" y="914400"/>
            <a:ext cx="6171398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0754" y="3555525"/>
            <a:ext cx="38399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4560" y="6019801"/>
            <a:ext cx="1396078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075" y="6019801"/>
            <a:ext cx="761901" cy="228600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469" y="781400"/>
            <a:ext cx="6432561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1915" y="1330347"/>
            <a:ext cx="38399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505" y="1031195"/>
            <a:ext cx="5942826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1915" y="3555523"/>
            <a:ext cx="38399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p:transition spd="slow">
    <p:fade thruBlk="1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3016" y="304800"/>
            <a:ext cx="1729306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04800"/>
            <a:ext cx="8632547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058" y="1828800"/>
            <a:ext cx="685711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054" y="3733800"/>
            <a:ext cx="685711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074" y="1825625"/>
            <a:ext cx="4953943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7" y="1825625"/>
            <a:ext cx="495077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709" y="1681163"/>
            <a:ext cx="4955403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709" y="2505077"/>
            <a:ext cx="4955403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4955403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505077"/>
            <a:ext cx="4955403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574357" y="724621"/>
            <a:ext cx="5318286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6284303" y="724621"/>
            <a:ext cx="5318286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512" y="1020195"/>
            <a:ext cx="4799976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3458" y="1020195"/>
            <a:ext cx="4799976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286" y="4648200"/>
            <a:ext cx="4368411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031" y="4648200"/>
            <a:ext cx="4368411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4030179" y="647947"/>
            <a:ext cx="4116828" cy="338284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262769" y="1127954"/>
            <a:ext cx="4114800" cy="338117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7802622" y="1127959"/>
            <a:ext cx="4114800" cy="338117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287" y="533400"/>
            <a:ext cx="2971413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462" y="1013590"/>
            <a:ext cx="2971413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4315" y="1013591"/>
            <a:ext cx="2971413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747" y="5018002"/>
            <a:ext cx="2742843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6595" y="4582378"/>
            <a:ext cx="2742843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8600" y="5018002"/>
            <a:ext cx="2742843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074" y="304800"/>
            <a:ext cx="1005709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076" y="1752600"/>
            <a:ext cx="10057091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4560" y="6019801"/>
            <a:ext cx="139607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356" y="6019801"/>
            <a:ext cx="594282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075" y="6019801"/>
            <a:ext cx="76190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3256" y="836712"/>
            <a:ext cx="8447839" cy="1828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Конвенція</a:t>
            </a:r>
            <a:r>
              <a:rPr lang="ru-RU" b="1" dirty="0" smtClean="0"/>
              <a:t> ООН про права </a:t>
            </a:r>
            <a:r>
              <a:rPr lang="ru-RU" b="1" dirty="0" err="1" smtClean="0"/>
              <a:t>дитини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5254" y="3301752"/>
            <a:ext cx="5286536" cy="185544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smtClean="0"/>
              <a:t>учні 11-Б класу</a:t>
            </a:r>
          </a:p>
          <a:p>
            <a:r>
              <a:rPr lang="uk-UA" dirty="0" smtClean="0"/>
              <a:t>Коваленко Віталій,</a:t>
            </a:r>
          </a:p>
          <a:p>
            <a:r>
              <a:rPr lang="uk-UA" dirty="0" err="1" smtClean="0"/>
              <a:t>Козаренко</a:t>
            </a:r>
            <a:r>
              <a:rPr lang="uk-UA" dirty="0" smtClean="0"/>
              <a:t> Таїсія,</a:t>
            </a:r>
          </a:p>
          <a:p>
            <a:r>
              <a:rPr lang="uk-UA" dirty="0" smtClean="0"/>
              <a:t>Косенко </a:t>
            </a:r>
            <a:r>
              <a:rPr lang="uk-UA" dirty="0" err="1" smtClean="0"/>
              <a:t>Єлізавета</a:t>
            </a:r>
            <a:r>
              <a:rPr lang="uk-UA" dirty="0" smtClean="0"/>
              <a:t>,</a:t>
            </a:r>
          </a:p>
          <a:p>
            <a:r>
              <a:rPr lang="uk-UA" dirty="0" err="1" smtClean="0"/>
              <a:t>Оренбургська</a:t>
            </a:r>
            <a:r>
              <a:rPr lang="uk-UA" dirty="0" smtClean="0"/>
              <a:t> Марина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Права «</a:t>
            </a:r>
            <a:r>
              <a:rPr lang="ru-RU" b="1" dirty="0" err="1" smtClean="0"/>
              <a:t>піклуйтеся-про-мене</a:t>
            </a:r>
            <a:r>
              <a:rPr lang="ru-RU" b="1" dirty="0" smtClean="0"/>
              <a:t>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достатнє</a:t>
            </a:r>
            <a:r>
              <a:rPr lang="ru-RU" dirty="0" smtClean="0"/>
              <a:t> та </a:t>
            </a:r>
            <a:r>
              <a:rPr lang="ru-RU" dirty="0" err="1" smtClean="0"/>
              <a:t>здорове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освіту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медичну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розваги</a:t>
            </a:r>
            <a:endParaRPr lang="uk-UA" dirty="0"/>
          </a:p>
        </p:txBody>
      </p:sp>
      <p:pic>
        <p:nvPicPr>
          <p:cNvPr id="4" name="Рисунок 3" descr="pi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8276" y="0"/>
            <a:ext cx="2452137" cy="2258611"/>
          </a:xfrm>
          <a:prstGeom prst="rect">
            <a:avLst/>
          </a:prstGeom>
        </p:spPr>
      </p:pic>
      <p:pic>
        <p:nvPicPr>
          <p:cNvPr id="5" name="Рисунок 4" descr="355693d40f198164e98b7a8314c083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7454" y="2276872"/>
            <a:ext cx="35718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630703.jpg"/>
          <p:cNvPicPr>
            <a:picLocks noChangeAspect="1"/>
          </p:cNvPicPr>
          <p:nvPr/>
        </p:nvPicPr>
        <p:blipFill>
          <a:blip r:embed="rId4" cstate="print"/>
          <a:srcRect l="7273" t="11151" r="15665"/>
          <a:stretch>
            <a:fillRect/>
          </a:stretch>
        </p:blipFill>
        <p:spPr>
          <a:xfrm>
            <a:off x="4727054" y="3933056"/>
            <a:ext cx="349114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emeynyoe-schastie.jpg"/>
          <p:cNvPicPr>
            <a:picLocks noChangeAspect="1"/>
          </p:cNvPicPr>
          <p:nvPr/>
        </p:nvPicPr>
        <p:blipFill>
          <a:blip r:embed="rId5" cstate="print"/>
          <a:srcRect l="4326" r="17713"/>
          <a:stretch>
            <a:fillRect/>
          </a:stretch>
        </p:blipFill>
        <p:spPr>
          <a:xfrm>
            <a:off x="1054646" y="4005064"/>
            <a:ext cx="281588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Права «не </a:t>
            </a:r>
            <a:r>
              <a:rPr lang="ru-RU" b="1" dirty="0" err="1" smtClean="0"/>
              <a:t>знущайтеся</a:t>
            </a:r>
            <a:r>
              <a:rPr lang="ru-RU" b="1" dirty="0" smtClean="0"/>
              <a:t> </a:t>
            </a:r>
            <a:r>
              <a:rPr lang="ru-RU" b="1" dirty="0" err="1" smtClean="0"/>
              <a:t>наді</a:t>
            </a:r>
            <a:r>
              <a:rPr lang="ru-RU" b="1" dirty="0" smtClean="0"/>
              <a:t> мною»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та </a:t>
            </a:r>
            <a:r>
              <a:rPr lang="ru-RU" dirty="0" err="1" smtClean="0"/>
              <a:t>примусової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небезпечною</a:t>
            </a:r>
            <a:r>
              <a:rPr lang="ru-RU" dirty="0" smtClean="0"/>
              <a:t> для </a:t>
            </a:r>
            <a:r>
              <a:rPr lang="ru-RU" dirty="0" err="1" smtClean="0"/>
              <a:t>твого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не бути жертвою </a:t>
            </a:r>
            <a:r>
              <a:rPr lang="ru-RU" dirty="0" err="1" smtClean="0"/>
              <a:t>війни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сексуальної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endParaRPr lang="uk-UA" dirty="0"/>
          </a:p>
        </p:txBody>
      </p:sp>
      <p:pic>
        <p:nvPicPr>
          <p:cNvPr id="4" name="Рисунок 3" descr="relizB7_28_05_09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014" y="4476684"/>
            <a:ext cx="3672408" cy="262472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/>
              <a:t>Права  «я маю </a:t>
            </a:r>
            <a:r>
              <a:rPr lang="ru-RU" b="1" dirty="0" err="1" smtClean="0"/>
              <a:t>власну</a:t>
            </a:r>
            <a:r>
              <a:rPr lang="ru-RU" b="1" dirty="0" smtClean="0"/>
              <a:t> думку»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</a:t>
            </a:r>
            <a:r>
              <a:rPr lang="ru-RU" dirty="0" err="1" smtClean="0"/>
              <a:t>виражати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smtClean="0"/>
              <a:t>погляди</a:t>
            </a:r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</a:t>
            </a:r>
            <a:r>
              <a:rPr lang="ru-RU" dirty="0" err="1" smtClean="0"/>
              <a:t>сповідувати</a:t>
            </a:r>
            <a:r>
              <a:rPr lang="ru-RU" dirty="0" smtClean="0"/>
              <a:t> свою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релігію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</a:t>
            </a:r>
            <a:r>
              <a:rPr lang="ru-RU" dirty="0" err="1" smtClean="0"/>
              <a:t>об'єднуватися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endParaRPr lang="ru-RU" dirty="0" smtClean="0"/>
          </a:p>
          <a:p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право на </a:t>
            </a:r>
            <a:r>
              <a:rPr lang="ru-RU" dirty="0" err="1" smtClean="0"/>
              <a:t>інформацію</a:t>
            </a:r>
            <a:endParaRPr lang="uk-UA" dirty="0"/>
          </a:p>
        </p:txBody>
      </p:sp>
      <p:pic>
        <p:nvPicPr>
          <p:cNvPr id="4" name="Рисунок 3" descr="58016_1_max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326" y="1342679"/>
            <a:ext cx="5515321" cy="551532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Права «</a:t>
            </a:r>
            <a:r>
              <a:rPr lang="ru-RU" b="1" dirty="0" err="1" smtClean="0"/>
              <a:t>спеціальних</a:t>
            </a:r>
            <a:r>
              <a:rPr lang="ru-RU" b="1" dirty="0" smtClean="0"/>
              <a:t> потреб»: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важчим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однолітків</a:t>
            </a:r>
            <a:r>
              <a:rPr lang="ru-RU" dirty="0" smtClean="0"/>
              <a:t>. Тому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endParaRPr lang="ru-RU" dirty="0" smtClean="0"/>
          </a:p>
          <a:p>
            <a:r>
              <a:rPr lang="ru-RU" dirty="0" err="1" smtClean="0"/>
              <a:t>Діти-інваліди</a:t>
            </a:r>
            <a:endParaRPr lang="ru-RU" dirty="0" smtClean="0"/>
          </a:p>
          <a:p>
            <a:r>
              <a:rPr lang="ru-RU" dirty="0" err="1" smtClean="0"/>
              <a:t>Діти</a:t>
            </a:r>
            <a:r>
              <a:rPr lang="ru-RU" dirty="0" smtClean="0"/>
              <a:t>, </a:t>
            </a:r>
            <a:r>
              <a:rPr lang="ru-RU" dirty="0" err="1" smtClean="0"/>
              <a:t>позбавлені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endParaRPr lang="ru-RU" dirty="0" smtClean="0"/>
          </a:p>
          <a:p>
            <a:r>
              <a:rPr lang="ru-RU" dirty="0" err="1" smtClean="0"/>
              <a:t>Діти-біженці</a:t>
            </a:r>
            <a:endParaRPr lang="ru-RU" dirty="0" smtClean="0"/>
          </a:p>
          <a:p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конфлікті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законом</a:t>
            </a:r>
            <a:endParaRPr lang="uk-UA" dirty="0"/>
          </a:p>
        </p:txBody>
      </p:sp>
      <p:pic>
        <p:nvPicPr>
          <p:cNvPr id="4" name="Рисунок 3" descr="32627314.jpg"/>
          <p:cNvPicPr>
            <a:picLocks noChangeAspect="1"/>
          </p:cNvPicPr>
          <p:nvPr/>
        </p:nvPicPr>
        <p:blipFill>
          <a:blip r:embed="rId2" cstate="print"/>
          <a:srcRect l="8097" t="9051"/>
          <a:stretch>
            <a:fillRect/>
          </a:stretch>
        </p:blipFill>
        <p:spPr>
          <a:xfrm>
            <a:off x="9191550" y="2412765"/>
            <a:ext cx="2808312" cy="382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Преамбула (</a:t>
            </a:r>
            <a:r>
              <a:rPr lang="ru-RU" b="1" dirty="0" err="1" smtClean="0"/>
              <a:t>вступ</a:t>
            </a:r>
            <a:r>
              <a:rPr lang="ru-RU" b="1" dirty="0" smtClean="0"/>
              <a:t> до </a:t>
            </a:r>
            <a:r>
              <a:rPr lang="ru-RU" b="1" dirty="0" err="1" smtClean="0"/>
              <a:t>Конвенції</a:t>
            </a:r>
            <a:r>
              <a:rPr lang="ru-RU" b="1" dirty="0" smtClean="0"/>
              <a:t>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076" y="1752600"/>
            <a:ext cx="10057091" cy="4556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Преамбула </a:t>
            </a:r>
            <a:r>
              <a:rPr lang="ru-RU" dirty="0" err="1" smtClean="0"/>
              <a:t>Конвенції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як:</a:t>
            </a:r>
          </a:p>
          <a:p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на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 та </a:t>
            </a:r>
            <a:r>
              <a:rPr lang="ru-RU" dirty="0" err="1" smtClean="0"/>
              <a:t>допомогу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повний</a:t>
            </a:r>
            <a:r>
              <a:rPr lang="ru-RU" dirty="0" smtClean="0"/>
              <a:t> та </a:t>
            </a:r>
            <a:r>
              <a:rPr lang="ru-RU" dirty="0" err="1" smtClean="0"/>
              <a:t>гармонійний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, </a:t>
            </a:r>
            <a:r>
              <a:rPr lang="ru-RU" dirty="0" err="1" smtClean="0"/>
              <a:t>піклування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як до,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у </a:t>
            </a:r>
            <a:r>
              <a:rPr lang="ru-RU" dirty="0" err="1" smtClean="0"/>
              <a:t>виключно</a:t>
            </a:r>
            <a:r>
              <a:rPr lang="ru-RU" dirty="0" smtClean="0"/>
              <a:t> тяжких </a:t>
            </a:r>
            <a:r>
              <a:rPr lang="ru-RU" dirty="0" err="1" smtClean="0"/>
              <a:t>умовах</a:t>
            </a:r>
            <a:r>
              <a:rPr lang="ru-RU" dirty="0" smtClean="0"/>
              <a:t>,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для </a:t>
            </a:r>
            <a:r>
              <a:rPr lang="ru-RU" dirty="0" err="1" smtClean="0"/>
              <a:t>поліпшення</a:t>
            </a:r>
            <a:r>
              <a:rPr lang="ru-RU" dirty="0" smtClean="0"/>
              <a:t> умов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Дяку</a:t>
            </a:r>
            <a:r>
              <a:rPr lang="uk-UA" dirty="0" err="1" smtClean="0"/>
              <a:t>ємо</a:t>
            </a:r>
            <a:r>
              <a:rPr lang="uk-UA" dirty="0" smtClean="0"/>
              <a:t> за увагу!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Передусім, Конвенція — це </a:t>
            </a:r>
            <a:r>
              <a:rPr lang="uk-UA" dirty="0" smtClean="0"/>
              <a:t>угода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 </a:t>
            </a:r>
            <a:r>
              <a:rPr lang="ru-RU" dirty="0" err="1" smtClean="0"/>
              <a:t>Конвенції</a:t>
            </a:r>
            <a:r>
              <a:rPr lang="ru-RU" dirty="0" smtClean="0"/>
              <a:t>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готувався</a:t>
            </a:r>
            <a:r>
              <a:rPr lang="ru-RU" dirty="0" smtClean="0"/>
              <a:t>, </a:t>
            </a:r>
            <a:r>
              <a:rPr lang="ru-RU" dirty="0" err="1" smtClean="0"/>
              <a:t>обговорювався</a:t>
            </a:r>
            <a:r>
              <a:rPr lang="ru-RU" dirty="0" smtClean="0"/>
              <a:t> та </a:t>
            </a:r>
            <a:r>
              <a:rPr lang="ru-RU" dirty="0" err="1" smtClean="0"/>
              <a:t>узгоджувався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десяти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Конвенція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угода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.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записа</a:t>
            </a:r>
            <a:r>
              <a:rPr lang="ru-RU" dirty="0" smtClean="0"/>
              <a:t> но, як уряд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дбати</a:t>
            </a:r>
            <a:r>
              <a:rPr lang="ru-RU" dirty="0" smtClean="0"/>
              <a:t> про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Конвенція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та </a:t>
            </a:r>
            <a:r>
              <a:rPr lang="ru-RU" dirty="0" err="1" smtClean="0"/>
              <a:t>відкрита</a:t>
            </a:r>
            <a:r>
              <a:rPr lang="ru-RU" dirty="0" smtClean="0"/>
              <a:t> для </a:t>
            </a:r>
            <a:r>
              <a:rPr lang="ru-RU" dirty="0" err="1" smtClean="0"/>
              <a:t>підписання</a:t>
            </a:r>
            <a:r>
              <a:rPr lang="ru-RU" dirty="0" smtClean="0"/>
              <a:t> та </a:t>
            </a:r>
            <a:r>
              <a:rPr lang="ru-RU" dirty="0" err="1" smtClean="0"/>
              <a:t>приєднання</a:t>
            </a:r>
            <a:r>
              <a:rPr lang="ru-RU" dirty="0" smtClean="0"/>
              <a:t> </a:t>
            </a:r>
            <a:r>
              <a:rPr lang="ru-RU" dirty="0" err="1" smtClean="0"/>
              <a:t>резолюцією</a:t>
            </a:r>
            <a:r>
              <a:rPr lang="ru-RU" dirty="0" smtClean="0"/>
              <a:t> 44/25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ООН </a:t>
            </a:r>
            <a:r>
              <a:rPr lang="ru-RU" dirty="0" err="1" smtClean="0"/>
              <a:t>від</a:t>
            </a:r>
            <a:r>
              <a:rPr lang="ru-RU" dirty="0" smtClean="0"/>
              <a:t> 20 листопада 1989 року. Цей </a:t>
            </a:r>
            <a:r>
              <a:rPr lang="ru-RU" dirty="0" err="1" smtClean="0"/>
              <a:t>особливий</a:t>
            </a:r>
            <a:r>
              <a:rPr lang="ru-RU" dirty="0" smtClean="0"/>
              <a:t> документ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ратифіковано</a:t>
            </a:r>
            <a:r>
              <a:rPr lang="ru-RU" dirty="0" smtClean="0"/>
              <a:t> 191 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077" y="1752600"/>
            <a:ext cx="4526074" cy="4268688"/>
          </a:xfrm>
        </p:spPr>
        <p:txBody>
          <a:bodyPr/>
          <a:lstStyle/>
          <a:p>
            <a:r>
              <a:rPr lang="ru-RU" dirty="0" err="1" smtClean="0"/>
              <a:t>Конвенція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27 </a:t>
            </a:r>
            <a:r>
              <a:rPr lang="ru-RU" dirty="0" err="1" smtClean="0"/>
              <a:t>вересня</a:t>
            </a:r>
            <a:r>
              <a:rPr lang="ru-RU" dirty="0" smtClean="0"/>
              <a:t> 1991 року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8035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8DE"/>
              </a:clrFrom>
              <a:clrTo>
                <a:srgbClr val="FFF8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222" y="1556792"/>
            <a:ext cx="4176464" cy="417646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Права </a:t>
            </a:r>
            <a:r>
              <a:rPr lang="ru-RU" b="1" dirty="0" err="1" smtClean="0"/>
              <a:t>дитини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ратифікувала</a:t>
            </a:r>
            <a:r>
              <a:rPr lang="ru-RU" dirty="0" smtClean="0"/>
              <a:t> </a:t>
            </a:r>
            <a:r>
              <a:rPr lang="ru-RU" dirty="0" err="1" smtClean="0"/>
              <a:t>Конвенцію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в перший же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.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не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для </a:t>
            </a:r>
            <a:r>
              <a:rPr lang="ru-RU" dirty="0" err="1" smtClean="0"/>
              <a:t>неповнолітніх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права </a:t>
            </a:r>
            <a:r>
              <a:rPr lang="ru-RU" dirty="0" err="1" smtClean="0"/>
              <a:t>виділені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статтями</a:t>
            </a:r>
            <a:r>
              <a:rPr lang="ru-RU" dirty="0" smtClean="0"/>
              <a:t> </a:t>
            </a:r>
            <a:r>
              <a:rPr lang="ru-RU" dirty="0" err="1" smtClean="0"/>
              <a:t>Сімейного</a:t>
            </a:r>
            <a:r>
              <a:rPr lang="ru-RU" dirty="0" smtClean="0"/>
              <a:t>, </a:t>
            </a:r>
            <a:r>
              <a:rPr lang="ru-RU" dirty="0" err="1" smtClean="0"/>
              <a:t>Цивіль­ного</a:t>
            </a:r>
            <a:r>
              <a:rPr lang="ru-RU" dirty="0" smtClean="0"/>
              <a:t>,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та </a:t>
            </a:r>
            <a:r>
              <a:rPr lang="ru-RU" dirty="0" err="1" smtClean="0"/>
              <a:t>Кримінально-Процесуального</a:t>
            </a:r>
            <a:r>
              <a:rPr lang="ru-RU" dirty="0" smtClean="0"/>
              <a:t> </a:t>
            </a:r>
            <a:r>
              <a:rPr lang="ru-RU" dirty="0" err="1" smtClean="0"/>
              <a:t>кодексів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регулюються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зако­нами, такими як </a:t>
            </a:r>
            <a:r>
              <a:rPr lang="ru-RU" dirty="0" err="1" smtClean="0"/>
              <a:t>закони</a:t>
            </a:r>
            <a:r>
              <a:rPr lang="ru-RU" dirty="0" smtClean="0"/>
              <a:t> «Про </a:t>
            </a:r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», «Про </a:t>
            </a:r>
            <a:r>
              <a:rPr lang="ru-RU" dirty="0" err="1" smtClean="0"/>
              <a:t>соціальну</a:t>
            </a:r>
            <a:r>
              <a:rPr lang="ru-RU" dirty="0" smtClean="0"/>
              <a:t> роботу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 та </a:t>
            </a:r>
            <a:r>
              <a:rPr lang="ru-RU" dirty="0" err="1" smtClean="0"/>
              <a:t>молоддю</a:t>
            </a:r>
            <a:r>
              <a:rPr lang="ru-RU" dirty="0" smtClean="0"/>
              <a:t>», «Про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 в </a:t>
            </a:r>
            <a:r>
              <a:rPr lang="ru-RU" dirty="0" err="1" smtClean="0"/>
              <a:t>сім’ї</a:t>
            </a:r>
            <a:r>
              <a:rPr lang="ru-RU" dirty="0" smtClean="0"/>
              <a:t>». 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3238" y="1412776"/>
            <a:ext cx="4738929" cy="4628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інституції</a:t>
            </a:r>
            <a:r>
              <a:rPr lang="ru-RU" dirty="0" smtClean="0"/>
              <a:t> та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покликані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за </a:t>
            </a:r>
            <a:r>
              <a:rPr lang="ru-RU" dirty="0" err="1" smtClean="0"/>
              <a:t>дотримання</a:t>
            </a:r>
            <a:r>
              <a:rPr lang="ru-RU" dirty="0" smtClean="0"/>
              <a:t> прав </a:t>
            </a:r>
            <a:r>
              <a:rPr lang="ru-RU" dirty="0" err="1" smtClean="0"/>
              <a:t>дитини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докладають</a:t>
            </a:r>
            <a:r>
              <a:rPr lang="ru-RU" dirty="0" smtClean="0"/>
              <a:t>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терені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почувала</a:t>
            </a:r>
            <a:r>
              <a:rPr lang="ru-RU" dirty="0" smtClean="0"/>
              <a:t> себе </a:t>
            </a:r>
            <a:r>
              <a:rPr lang="ru-RU" dirty="0" err="1" smtClean="0"/>
              <a:t>захищеним</a:t>
            </a:r>
            <a:r>
              <a:rPr lang="ru-RU" dirty="0" smtClean="0"/>
              <a:t> законом </a:t>
            </a:r>
            <a:r>
              <a:rPr lang="ru-RU" dirty="0" err="1" smtClean="0"/>
              <a:t>повноцінним</a:t>
            </a:r>
            <a:r>
              <a:rPr lang="ru-RU" dirty="0" smtClean="0"/>
              <a:t> членом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ziel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606" y="764704"/>
            <a:ext cx="5619750" cy="561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Захисти</a:t>
            </a:r>
            <a:r>
              <a:rPr lang="ru-RU" b="1" dirty="0" smtClean="0"/>
              <a:t> себе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Конвенція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твої</a:t>
            </a:r>
            <a:r>
              <a:rPr lang="ru-RU" dirty="0" smtClean="0"/>
              <a:t> </a:t>
            </a:r>
            <a:r>
              <a:rPr lang="ru-RU" dirty="0" err="1" smtClean="0"/>
              <a:t>права</a:t>
            </a:r>
            <a:r>
              <a:rPr lang="ru-RU" dirty="0" smtClean="0"/>
              <a:t>. Вони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чинному </a:t>
            </a:r>
            <a:r>
              <a:rPr lang="ru-RU" dirty="0" err="1" smtClean="0"/>
              <a:t>законодавстві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можеш</a:t>
            </a:r>
            <a:r>
              <a:rPr lang="ru-RU" dirty="0" smtClean="0"/>
              <a:t> не </a:t>
            </a:r>
            <a:r>
              <a:rPr lang="ru-RU" dirty="0" err="1" smtClean="0"/>
              <a:t>думати</a:t>
            </a:r>
            <a:r>
              <a:rPr lang="ru-RU" dirty="0" smtClean="0"/>
              <a:t> про них.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можеш</a:t>
            </a:r>
            <a:r>
              <a:rPr lang="ru-RU" dirty="0" smtClean="0"/>
              <a:t> не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>. </a:t>
            </a:r>
            <a:r>
              <a:rPr lang="ru-RU" dirty="0" err="1" smtClean="0"/>
              <a:t>Втім</a:t>
            </a:r>
            <a:r>
              <a:rPr lang="ru-RU" dirty="0" smtClean="0"/>
              <a:t>,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маєш</a:t>
            </a:r>
            <a:r>
              <a:rPr lang="ru-RU" dirty="0" smtClean="0"/>
              <a:t> знати,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вони</a:t>
            </a:r>
            <a:r>
              <a:rPr lang="ru-RU" dirty="0" smtClean="0"/>
              <a:t> </a:t>
            </a:r>
            <a:r>
              <a:rPr lang="ru-RU" dirty="0" err="1" smtClean="0"/>
              <a:t>не­від’ємні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прав, </a:t>
            </a:r>
            <a:r>
              <a:rPr lang="ru-RU" dirty="0" err="1" smtClean="0"/>
              <a:t>гарантованих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державою.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7134" y="908720"/>
            <a:ext cx="6408712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. </a:t>
            </a:r>
            <a:r>
              <a:rPr lang="ru-RU" dirty="0" err="1" smtClean="0"/>
              <a:t>Йдеться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про цифру </a:t>
            </a:r>
            <a:r>
              <a:rPr lang="ru-RU" dirty="0" err="1" smtClean="0"/>
              <a:t>повноліття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 </a:t>
            </a:r>
            <a:r>
              <a:rPr lang="ru-RU" dirty="0" err="1" smtClean="0"/>
              <a:t>вік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підліток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кримінальну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скоєний</a:t>
            </a:r>
            <a:r>
              <a:rPr lang="ru-RU" dirty="0" smtClean="0"/>
              <a:t> </a:t>
            </a:r>
            <a:r>
              <a:rPr lang="ru-RU" dirty="0" err="1" smtClean="0"/>
              <a:t>злочин</a:t>
            </a:r>
            <a:r>
              <a:rPr lang="ru-RU" dirty="0" smtClean="0"/>
              <a:t>: в одних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7 </a:t>
            </a:r>
            <a:r>
              <a:rPr lang="ru-RU" dirty="0" err="1" smtClean="0"/>
              <a:t>років</a:t>
            </a:r>
            <a:r>
              <a:rPr lang="ru-RU" dirty="0" smtClean="0"/>
              <a:t>, в </a:t>
            </a:r>
            <a:r>
              <a:rPr lang="ru-RU" dirty="0" err="1" smtClean="0"/>
              <a:t>інших</a:t>
            </a:r>
            <a:r>
              <a:rPr lang="ru-RU" dirty="0" smtClean="0"/>
              <a:t> – 12, в </a:t>
            </a:r>
            <a:r>
              <a:rPr lang="ru-RU" dirty="0" err="1" smtClean="0"/>
              <a:t>Україні</a:t>
            </a:r>
            <a:r>
              <a:rPr lang="ru-RU" dirty="0" smtClean="0"/>
              <a:t> – 14-16 </a:t>
            </a:r>
            <a:r>
              <a:rPr lang="ru-RU" dirty="0" err="1" smtClean="0"/>
              <a:t>років</a:t>
            </a:r>
            <a:r>
              <a:rPr lang="ru-RU" dirty="0" smtClean="0"/>
              <a:t>. Але </a:t>
            </a:r>
            <a:r>
              <a:rPr lang="ru-RU" dirty="0" err="1" smtClean="0"/>
              <a:t>ти</a:t>
            </a:r>
            <a:r>
              <a:rPr lang="ru-RU" dirty="0" smtClean="0"/>
              <a:t> повинен знати,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права,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право на </a:t>
            </a:r>
            <a:r>
              <a:rPr lang="ru-RU" dirty="0" err="1" smtClean="0"/>
              <a:t>турботу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піклу­вання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незмінним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, </a:t>
            </a:r>
            <a:r>
              <a:rPr lang="ru-RU" dirty="0" err="1" smtClean="0"/>
              <a:t>твердження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права. Держава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демократичною,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права вона не </a:t>
            </a:r>
            <a:r>
              <a:rPr lang="ru-RU" dirty="0" err="1" smtClean="0"/>
              <a:t>може</a:t>
            </a:r>
            <a:r>
              <a:rPr lang="ru-RU" dirty="0" smtClean="0"/>
              <a:t>. Вони – </a:t>
            </a:r>
            <a:r>
              <a:rPr lang="ru-RU" dirty="0" err="1" smtClean="0"/>
              <a:t>твої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world childr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90" y="1412776"/>
            <a:ext cx="4572000" cy="46101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Читай – </a:t>
            </a:r>
            <a:r>
              <a:rPr lang="ru-RU" b="1" dirty="0" err="1" smtClean="0"/>
              <a:t>дізнаєшся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077" y="1752600"/>
            <a:ext cx="4886114" cy="426868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Конвенція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54 </a:t>
            </a:r>
            <a:r>
              <a:rPr lang="ru-RU" dirty="0" err="1" smtClean="0"/>
              <a:t>статті</a:t>
            </a:r>
            <a:r>
              <a:rPr lang="ru-RU" dirty="0" smtClean="0"/>
              <a:t>. В них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знайдеш</a:t>
            </a:r>
            <a:r>
              <a:rPr lang="ru-RU" dirty="0" smtClean="0"/>
              <a:t> 40 прав,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smtClean="0"/>
              <a:t>права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класифіковані</a:t>
            </a:r>
            <a:r>
              <a:rPr lang="ru-RU" dirty="0" smtClean="0"/>
              <a:t> за </a:t>
            </a:r>
            <a:r>
              <a:rPr lang="ru-RU" dirty="0" err="1" smtClean="0"/>
              <a:t>певними</a:t>
            </a:r>
            <a:r>
              <a:rPr lang="ru-RU" dirty="0" smtClean="0"/>
              <a:t> принципами.</a:t>
            </a:r>
            <a:endParaRPr lang="uk-UA" dirty="0"/>
          </a:p>
        </p:txBody>
      </p:sp>
      <p:pic>
        <p:nvPicPr>
          <p:cNvPr id="5" name="Рисунок 4" descr="img_31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3318" y="1556792"/>
            <a:ext cx="3038475" cy="42672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Спробуймо</a:t>
            </a:r>
            <a:r>
              <a:rPr lang="ru-RU" b="1" dirty="0" smtClean="0"/>
              <a:t> </a:t>
            </a:r>
            <a:r>
              <a:rPr lang="ru-RU" b="1" dirty="0" err="1" smtClean="0"/>
              <a:t>класифікувати</a:t>
            </a:r>
            <a:r>
              <a:rPr lang="ru-RU" b="1" dirty="0" smtClean="0"/>
              <a:t> права: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на </a:t>
            </a:r>
            <a:r>
              <a:rPr lang="ru-RU" dirty="0" err="1" smtClean="0"/>
              <a:t>життя</a:t>
            </a:r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на </a:t>
            </a:r>
            <a:r>
              <a:rPr lang="ru-RU" dirty="0" err="1" smtClean="0"/>
              <a:t>піклування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турботу</a:t>
            </a:r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правах</a:t>
            </a:r>
            <a:endParaRPr lang="uk-UA" dirty="0"/>
          </a:p>
        </p:txBody>
      </p:sp>
      <p:pic>
        <p:nvPicPr>
          <p:cNvPr id="4" name="Рисунок 3" descr="svetik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462" y="1628800"/>
            <a:ext cx="28575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67</TotalTime>
  <Words>675</Words>
  <Application>Microsoft Office PowerPoint</Application>
  <PresentationFormat>Произвольный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Nature Illustration 16x9</vt:lpstr>
      <vt:lpstr>Конвенція ООН про права дитини</vt:lpstr>
      <vt:lpstr>Передусім, Конвенція — це угода</vt:lpstr>
      <vt:lpstr>Слайд 3</vt:lpstr>
      <vt:lpstr>Права дитини в Україні</vt:lpstr>
      <vt:lpstr>Слайд 5</vt:lpstr>
      <vt:lpstr>Захисти себе</vt:lpstr>
      <vt:lpstr>Слайд 7</vt:lpstr>
      <vt:lpstr>Читай – дізнаєшся</vt:lpstr>
      <vt:lpstr>Спробуймо класифікувати права:</vt:lpstr>
      <vt:lpstr>Права «піклуйтеся-про-мене»</vt:lpstr>
      <vt:lpstr>Права «не знущайтеся наді мною»</vt:lpstr>
      <vt:lpstr> Права  «я маю власну думку»</vt:lpstr>
      <vt:lpstr>Права «спеціальних потреб»:</vt:lpstr>
      <vt:lpstr>Преамбула (вступ до Конвенції)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Леонид</cp:lastModifiedBy>
  <cp:revision>10</cp:revision>
  <dcterms:modified xsi:type="dcterms:W3CDTF">2013-10-17T20:38:53Z</dcterms:modified>
</cp:coreProperties>
</file>