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2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9" r:id="rId22"/>
    <p:sldId id="280" r:id="rId23"/>
    <p:sldId id="281" r:id="rId24"/>
    <p:sldId id="282" r:id="rId25"/>
    <p:sldId id="278" r:id="rId26"/>
    <p:sldId id="27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89236-65C4-42D5-BC76-1E47D29CC6DE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BB333-8ED4-4FCB-B206-70FB3BD429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ransition>
    <p:fad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FFFF00"/>
                </a:solidFill>
              </a:rPr>
              <a:t>Спадок</a:t>
            </a:r>
            <a:r>
              <a:rPr lang="ru-RU" dirty="0" smtClean="0"/>
              <a:t>  </a:t>
            </a:r>
            <a:r>
              <a:rPr lang="ru-RU" dirty="0" smtClean="0">
                <a:solidFill>
                  <a:srgbClr val="FFFF00"/>
                </a:solidFill>
              </a:rPr>
              <a:t>за </a:t>
            </a:r>
            <a:r>
              <a:rPr lang="ru-RU" dirty="0" err="1" smtClean="0">
                <a:solidFill>
                  <a:srgbClr val="FFFF00"/>
                </a:solidFill>
              </a:rPr>
              <a:t>запо</a:t>
            </a:r>
            <a:r>
              <a:rPr lang="uk-UA" dirty="0" err="1" smtClean="0">
                <a:solidFill>
                  <a:srgbClr val="FFFF00"/>
                </a:solidFill>
              </a:rPr>
              <a:t>вітом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3857628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uk-UA" dirty="0" smtClean="0"/>
              <a:t>Виконала:</a:t>
            </a:r>
          </a:p>
          <a:p>
            <a:pPr algn="r"/>
            <a:r>
              <a:rPr lang="uk-UA" dirty="0" smtClean="0"/>
              <a:t>с</a:t>
            </a:r>
            <a:r>
              <a:rPr lang="uk-UA" dirty="0" smtClean="0"/>
              <a:t>тудентка </a:t>
            </a:r>
            <a:r>
              <a:rPr lang="uk-UA" dirty="0" smtClean="0"/>
              <a:t>1 курсу ФЕТАУ </a:t>
            </a:r>
          </a:p>
          <a:p>
            <a:pPr algn="r"/>
            <a:r>
              <a:rPr lang="uk-UA" dirty="0" smtClean="0"/>
              <a:t>ЕМО 101</a:t>
            </a:r>
          </a:p>
          <a:p>
            <a:pPr algn="r"/>
            <a:r>
              <a:rPr lang="uk-UA" dirty="0" err="1" smtClean="0"/>
              <a:t>Плескачова</a:t>
            </a:r>
            <a:r>
              <a:rPr lang="uk-UA" dirty="0" smtClean="0"/>
              <a:t> Анастасія Андріївна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3582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  </a:t>
            </a:r>
            <a:r>
              <a:rPr lang="ru-RU" sz="2400" dirty="0" err="1" smtClean="0"/>
              <a:t>Проте</a:t>
            </a:r>
            <a:r>
              <a:rPr lang="ru-RU" sz="2400" dirty="0" smtClean="0"/>
              <a:t>   </a:t>
            </a:r>
            <a:r>
              <a:rPr lang="ru-RU" sz="2400" dirty="0" err="1" smtClean="0"/>
              <a:t>існують</a:t>
            </a:r>
            <a:r>
              <a:rPr lang="ru-RU" sz="2400" dirty="0" smtClean="0"/>
              <a:t>   </a:t>
            </a:r>
            <a:r>
              <a:rPr lang="ru-RU" sz="2400" dirty="0" err="1" smtClean="0"/>
              <a:t>виключення</a:t>
            </a:r>
            <a:r>
              <a:rPr lang="ru-RU" sz="2400" dirty="0" smtClean="0"/>
              <a:t>   при   </a:t>
            </a:r>
            <a:r>
              <a:rPr lang="ru-RU" sz="2400" dirty="0" err="1" smtClean="0"/>
              <a:t>спадкоємстві</a:t>
            </a:r>
            <a:r>
              <a:rPr lang="ru-RU" sz="2400" dirty="0" smtClean="0"/>
              <a:t>.  Не  можна </a:t>
            </a:r>
            <a:r>
              <a:rPr lang="ru-RU" sz="2400" dirty="0" err="1" smtClean="0"/>
              <a:t>успадкувати</a:t>
            </a:r>
            <a:r>
              <a:rPr lang="ru-RU" sz="2400" dirty="0" smtClean="0"/>
              <a:t>  права  та </a:t>
            </a:r>
            <a:r>
              <a:rPr lang="ru-RU" sz="2400" dirty="0" err="1" smtClean="0"/>
              <a:t>обов'язки</a:t>
            </a:r>
            <a:r>
              <a:rPr lang="ru-RU" sz="2400" dirty="0" smtClean="0"/>
              <a:t>, що нерозривно </a:t>
            </a:r>
            <a:r>
              <a:rPr lang="ru-RU" sz="2400" dirty="0" err="1" smtClean="0"/>
              <a:t>пов'язані</a:t>
            </a:r>
            <a:r>
              <a:rPr lang="ru-RU" sz="2400" dirty="0" smtClean="0"/>
              <a:t> з особою </a:t>
            </a:r>
            <a:r>
              <a:rPr lang="ru-RU" sz="2400" dirty="0" err="1" smtClean="0"/>
              <a:t>спадкодавця</a:t>
            </a:r>
            <a:r>
              <a:rPr lang="ru-RU" sz="2400" dirty="0" smtClean="0"/>
              <a:t>,   </a:t>
            </a:r>
            <a:r>
              <a:rPr lang="ru-RU" sz="2400" dirty="0" err="1" smtClean="0"/>
              <a:t>особисті</a:t>
            </a:r>
            <a:r>
              <a:rPr lang="ru-RU" sz="2400" dirty="0" smtClean="0"/>
              <a:t>   </a:t>
            </a:r>
            <a:r>
              <a:rPr lang="ru-RU" sz="2400" dirty="0" err="1" smtClean="0"/>
              <a:t>немайнові</a:t>
            </a:r>
            <a:r>
              <a:rPr lang="ru-RU" sz="2400" dirty="0" smtClean="0"/>
              <a:t>   права;  право  на  участь  у </a:t>
            </a:r>
            <a:r>
              <a:rPr lang="ru-RU" sz="2400" dirty="0" err="1" smtClean="0"/>
              <a:t>товариствах</a:t>
            </a:r>
            <a:r>
              <a:rPr lang="ru-RU" sz="2400" dirty="0" smtClean="0"/>
              <a:t> та право членства в </a:t>
            </a:r>
            <a:r>
              <a:rPr lang="ru-RU" sz="2400" dirty="0" err="1" smtClean="0"/>
              <a:t>об'єднаннях</a:t>
            </a:r>
            <a:r>
              <a:rPr lang="ru-RU" sz="2400" dirty="0" smtClean="0"/>
              <a:t> </a:t>
            </a:r>
            <a:r>
              <a:rPr lang="ru-RU" sz="2400" dirty="0" err="1" smtClean="0"/>
              <a:t>громадян</a:t>
            </a:r>
            <a:r>
              <a:rPr lang="ru-RU" sz="2400" dirty="0" smtClean="0"/>
              <a:t>, </a:t>
            </a:r>
            <a:r>
              <a:rPr lang="ru-RU" sz="2400" dirty="0" err="1" smtClean="0"/>
              <a:t>якщо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інше</a:t>
            </a:r>
            <a:r>
              <a:rPr lang="ru-RU" sz="2400" dirty="0" smtClean="0"/>
              <a:t> не </a:t>
            </a:r>
            <a:r>
              <a:rPr lang="ru-RU" sz="2400" dirty="0" err="1" smtClean="0"/>
              <a:t>встановлено</a:t>
            </a:r>
            <a:r>
              <a:rPr lang="ru-RU" sz="2400" dirty="0" smtClean="0"/>
              <a:t>  законом 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 їх  </a:t>
            </a:r>
            <a:r>
              <a:rPr lang="ru-RU" sz="2400" dirty="0" err="1" smtClean="0"/>
              <a:t>установчими</a:t>
            </a:r>
            <a:r>
              <a:rPr lang="ru-RU" sz="2400" dirty="0" smtClean="0"/>
              <a:t>  документами;  право на </a:t>
            </a:r>
            <a:r>
              <a:rPr lang="ru-RU" sz="2400" dirty="0" err="1" smtClean="0"/>
              <a:t>відшкодування</a:t>
            </a:r>
            <a:r>
              <a:rPr lang="ru-RU" sz="2400" dirty="0" smtClean="0"/>
              <a:t>  </a:t>
            </a:r>
            <a:r>
              <a:rPr lang="ru-RU" sz="2400" dirty="0" err="1" smtClean="0"/>
              <a:t>шкоди</a:t>
            </a:r>
            <a:r>
              <a:rPr lang="ru-RU" sz="2400" dirty="0" smtClean="0"/>
              <a:t>,  </a:t>
            </a:r>
            <a:r>
              <a:rPr lang="ru-RU" sz="2400" dirty="0" err="1" smtClean="0"/>
              <a:t>завданої</a:t>
            </a:r>
            <a:r>
              <a:rPr lang="ru-RU" sz="2400" dirty="0" smtClean="0"/>
              <a:t>  </a:t>
            </a:r>
            <a:r>
              <a:rPr lang="ru-RU" sz="2400" dirty="0" err="1" smtClean="0"/>
              <a:t>каліцтвом</a:t>
            </a:r>
            <a:r>
              <a:rPr lang="ru-RU" sz="2400" dirty="0" smtClean="0"/>
              <a:t> 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 </a:t>
            </a:r>
            <a:r>
              <a:rPr lang="ru-RU" sz="2400" dirty="0" err="1" smtClean="0"/>
              <a:t>іншим</a:t>
            </a:r>
            <a:r>
              <a:rPr lang="ru-RU" sz="2400" dirty="0" smtClean="0"/>
              <a:t> </a:t>
            </a:r>
            <a:r>
              <a:rPr lang="ru-RU" sz="2400" dirty="0" err="1" smtClean="0"/>
              <a:t>ушкодженням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здоров'я</a:t>
            </a:r>
            <a:r>
              <a:rPr lang="ru-RU" sz="2400" dirty="0" smtClean="0"/>
              <a:t>;  права  на  </a:t>
            </a:r>
            <a:r>
              <a:rPr lang="ru-RU" sz="2400" dirty="0" err="1" smtClean="0"/>
              <a:t>аліменти</a:t>
            </a:r>
            <a:r>
              <a:rPr lang="ru-RU" sz="2400" dirty="0" smtClean="0"/>
              <a:t>, </a:t>
            </a:r>
            <a:r>
              <a:rPr lang="ru-RU" sz="2400" dirty="0" err="1" smtClean="0"/>
              <a:t>пенсію</a:t>
            </a:r>
            <a:r>
              <a:rPr lang="ru-RU" sz="2400" dirty="0" smtClean="0"/>
              <a:t>, </a:t>
            </a:r>
            <a:r>
              <a:rPr lang="ru-RU" sz="2400" dirty="0" err="1" smtClean="0"/>
              <a:t>допомогу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інші</a:t>
            </a:r>
            <a:r>
              <a:rPr lang="ru-RU" sz="2400" dirty="0" smtClean="0"/>
              <a:t> </a:t>
            </a:r>
            <a:r>
              <a:rPr lang="ru-RU" sz="2400" dirty="0" err="1" smtClean="0"/>
              <a:t>виплати</a:t>
            </a:r>
            <a:r>
              <a:rPr lang="ru-RU" sz="2400" dirty="0" smtClean="0"/>
              <a:t>, </a:t>
            </a:r>
            <a:r>
              <a:rPr lang="ru-RU" sz="2400" dirty="0" err="1" smtClean="0"/>
              <a:t>встановлені</a:t>
            </a:r>
            <a:r>
              <a:rPr lang="ru-RU" sz="2400" dirty="0" smtClean="0"/>
              <a:t>  законом;  (</a:t>
            </a:r>
            <a:r>
              <a:rPr lang="ru-RU" sz="2400" dirty="0" err="1" smtClean="0"/>
              <a:t>це</a:t>
            </a:r>
            <a:r>
              <a:rPr lang="ru-RU" sz="2400" dirty="0" smtClean="0"/>
              <a:t>  не  </a:t>
            </a:r>
            <a:r>
              <a:rPr lang="ru-RU" sz="2400" dirty="0" err="1" smtClean="0"/>
              <a:t>стосується</a:t>
            </a:r>
            <a:r>
              <a:rPr lang="ru-RU" sz="2400" dirty="0" smtClean="0"/>
              <a:t> таких </a:t>
            </a:r>
            <a:r>
              <a:rPr lang="ru-RU" sz="2400" dirty="0" err="1" smtClean="0"/>
              <a:t>виплат</a:t>
            </a:r>
            <a:r>
              <a:rPr lang="ru-RU" sz="2400" dirty="0" smtClean="0"/>
              <a:t>, </a:t>
            </a:r>
            <a:r>
              <a:rPr lang="ru-RU" sz="2400" dirty="0" err="1" smtClean="0"/>
              <a:t>налічених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спадкодавцеві</a:t>
            </a:r>
            <a:r>
              <a:rPr lang="ru-RU" sz="2400" dirty="0" smtClean="0"/>
              <a:t>,  </a:t>
            </a:r>
            <a:r>
              <a:rPr lang="ru-RU" sz="2400" dirty="0" err="1" smtClean="0"/>
              <a:t>але</a:t>
            </a:r>
            <a:r>
              <a:rPr lang="ru-RU" sz="2400" dirty="0" smtClean="0"/>
              <a:t>  не  </a:t>
            </a:r>
            <a:r>
              <a:rPr lang="ru-RU" sz="2400" dirty="0" err="1" smtClean="0"/>
              <a:t>отриманих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їм</a:t>
            </a:r>
            <a:r>
              <a:rPr lang="ru-RU" sz="2400" dirty="0" smtClean="0"/>
              <a:t> за життя, - вони </a:t>
            </a:r>
            <a:r>
              <a:rPr lang="ru-RU" sz="2400" dirty="0" err="1" smtClean="0"/>
              <a:t>передаються</a:t>
            </a:r>
            <a:r>
              <a:rPr lang="ru-RU" sz="2400" dirty="0" smtClean="0"/>
              <a:t> членам  його  сім'ї,  а  у  </a:t>
            </a:r>
            <a:r>
              <a:rPr lang="ru-RU" sz="2400" dirty="0" err="1" smtClean="0"/>
              <a:t>разі</a:t>
            </a:r>
            <a:r>
              <a:rPr lang="ru-RU" sz="2400" dirty="0" smtClean="0"/>
              <a:t> </a:t>
            </a:r>
            <a:r>
              <a:rPr lang="ru-RU" sz="2400" dirty="0" err="1" smtClean="0"/>
              <a:t>відсутності</a:t>
            </a:r>
            <a:r>
              <a:rPr lang="ru-RU" sz="2400" dirty="0" smtClean="0"/>
              <a:t> таких - </a:t>
            </a:r>
            <a:r>
              <a:rPr lang="ru-RU" sz="2400" dirty="0" err="1" smtClean="0"/>
              <a:t>включаються</a:t>
            </a:r>
            <a:r>
              <a:rPr lang="ru-RU" sz="2400" dirty="0" smtClean="0"/>
              <a:t> в </a:t>
            </a:r>
            <a:r>
              <a:rPr lang="ru-RU" sz="2400" dirty="0" err="1" smtClean="0"/>
              <a:t>спадок</a:t>
            </a:r>
            <a:r>
              <a:rPr lang="ru-RU" sz="2400" dirty="0" smtClean="0"/>
              <a:t>);  права  та  </a:t>
            </a:r>
            <a:r>
              <a:rPr lang="ru-RU" sz="2400" dirty="0" err="1" smtClean="0"/>
              <a:t>обов'язки</a:t>
            </a:r>
            <a:r>
              <a:rPr lang="ru-RU" sz="2400" dirty="0" smtClean="0"/>
              <a:t>  особи як кредитора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боржника</a:t>
            </a:r>
            <a:r>
              <a:rPr lang="ru-RU" sz="2400" dirty="0" smtClean="0"/>
              <a:t>. У </a:t>
            </a:r>
            <a:r>
              <a:rPr lang="ru-RU" sz="2400" dirty="0" err="1" smtClean="0"/>
              <a:t>останніх</a:t>
            </a:r>
            <a:r>
              <a:rPr lang="ru-RU" sz="2400" dirty="0" smtClean="0"/>
              <a:t> </a:t>
            </a:r>
            <a:r>
              <a:rPr lang="ru-RU" sz="2400" dirty="0" err="1" smtClean="0"/>
              <a:t>двох</a:t>
            </a:r>
            <a:r>
              <a:rPr lang="ru-RU" sz="2400" dirty="0" smtClean="0"/>
              <a:t> </a:t>
            </a:r>
            <a:r>
              <a:rPr lang="ru-RU" sz="2400" dirty="0" err="1" smtClean="0"/>
              <a:t>випадках</a:t>
            </a:r>
            <a:r>
              <a:rPr lang="ru-RU" sz="2400" dirty="0" smtClean="0"/>
              <a:t> при </a:t>
            </a:r>
            <a:r>
              <a:rPr lang="ru-RU" sz="2400" dirty="0" err="1" smtClean="0"/>
              <a:t>певних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обставинах</a:t>
            </a:r>
            <a:r>
              <a:rPr lang="ru-RU" sz="2400" dirty="0" smtClean="0"/>
              <a:t> </a:t>
            </a:r>
            <a:r>
              <a:rPr lang="ru-RU" sz="2400" dirty="0" err="1" smtClean="0"/>
              <a:t>спадкоємство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можливе</a:t>
            </a:r>
            <a:r>
              <a:rPr lang="ru-RU" sz="2400" dirty="0" smtClean="0"/>
              <a:t>, </a:t>
            </a:r>
            <a:r>
              <a:rPr lang="ru-RU" sz="2400" dirty="0" err="1" smtClean="0"/>
              <a:t>але</a:t>
            </a:r>
            <a:r>
              <a:rPr lang="ru-RU" sz="2400" dirty="0" smtClean="0"/>
              <a:t> не </a:t>
            </a:r>
            <a:r>
              <a:rPr lang="ru-RU" sz="2400" dirty="0" err="1" smtClean="0"/>
              <a:t>завжди</a:t>
            </a:r>
            <a:r>
              <a:rPr lang="ru-RU" sz="2400" dirty="0" smtClean="0"/>
              <a:t>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1285860"/>
            <a:ext cx="75009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dirty="0" smtClean="0"/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    </a:t>
            </a:r>
            <a:r>
              <a:rPr lang="ru-RU" sz="2800" dirty="0" err="1" smtClean="0">
                <a:solidFill>
                  <a:srgbClr val="FFFF00"/>
                </a:solidFill>
              </a:rPr>
              <a:t>Чинним</a:t>
            </a:r>
            <a:r>
              <a:rPr lang="ru-RU" sz="2800" dirty="0" smtClean="0">
                <a:solidFill>
                  <a:srgbClr val="FFFF00"/>
                </a:solidFill>
              </a:rPr>
              <a:t>    </a:t>
            </a:r>
            <a:r>
              <a:rPr lang="ru-RU" sz="2800" dirty="0" err="1" smtClean="0">
                <a:solidFill>
                  <a:srgbClr val="FFFF00"/>
                </a:solidFill>
              </a:rPr>
              <a:t>законодавством</a:t>
            </a:r>
            <a:r>
              <a:rPr lang="ru-RU" sz="2800" dirty="0" smtClean="0">
                <a:solidFill>
                  <a:srgbClr val="FFFF00"/>
                </a:solidFill>
              </a:rPr>
              <a:t>   </a:t>
            </a:r>
            <a:r>
              <a:rPr lang="ru-RU" sz="2800" dirty="0" err="1" smtClean="0">
                <a:solidFill>
                  <a:srgbClr val="FFFF00"/>
                </a:solidFill>
              </a:rPr>
              <a:t>України</a:t>
            </a:r>
            <a:r>
              <a:rPr lang="ru-RU" sz="2800" dirty="0" smtClean="0">
                <a:solidFill>
                  <a:srgbClr val="FFFF00"/>
                </a:solidFill>
              </a:rPr>
              <a:t>   </a:t>
            </a:r>
            <a:r>
              <a:rPr lang="ru-RU" sz="2800" dirty="0" err="1" smtClean="0">
                <a:solidFill>
                  <a:srgbClr val="FFFF00"/>
                </a:solidFill>
              </a:rPr>
              <a:t>передбачено</a:t>
            </a:r>
            <a:r>
              <a:rPr lang="ru-RU" sz="2800" dirty="0" smtClean="0">
                <a:solidFill>
                  <a:srgbClr val="FFFF00"/>
                </a:solidFill>
              </a:rPr>
              <a:t>   два   </a:t>
            </a:r>
            <a:r>
              <a:rPr lang="ru-RU" sz="2800" dirty="0" err="1" smtClean="0">
                <a:solidFill>
                  <a:srgbClr val="FFFF00"/>
                </a:solidFill>
              </a:rPr>
              <a:t>види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ru-RU" sz="2800" dirty="0" err="1" smtClean="0">
                <a:solidFill>
                  <a:srgbClr val="FFFF00"/>
                </a:solidFill>
              </a:rPr>
              <a:t>спадкування</a:t>
            </a:r>
            <a:r>
              <a:rPr lang="ru-RU" sz="2800" dirty="0" smtClean="0">
                <a:solidFill>
                  <a:srgbClr val="FFFF00"/>
                </a:solidFill>
              </a:rPr>
              <a:t>:  </a:t>
            </a:r>
          </a:p>
          <a:p>
            <a:pPr algn="ctr"/>
            <a:endParaRPr lang="ru-RU" sz="2800" dirty="0" smtClean="0">
              <a:solidFill>
                <a:srgbClr val="FFFF00"/>
              </a:solidFill>
            </a:endParaRPr>
          </a:p>
          <a:p>
            <a:pPr marL="514350" indent="-514350">
              <a:buAutoNum type="arabicParenR"/>
            </a:pPr>
            <a:r>
              <a:rPr lang="ru-RU" sz="2800" dirty="0" err="1" smtClean="0"/>
              <a:t>спадкування</a:t>
            </a:r>
            <a:r>
              <a:rPr lang="ru-RU" sz="2800" dirty="0" smtClean="0"/>
              <a:t>  за  </a:t>
            </a:r>
            <a:r>
              <a:rPr lang="ru-RU" sz="2800" dirty="0" err="1" smtClean="0"/>
              <a:t>заповітом</a:t>
            </a:r>
            <a:r>
              <a:rPr lang="ru-RU" sz="2800" dirty="0" smtClean="0"/>
              <a:t>,</a:t>
            </a:r>
          </a:p>
          <a:p>
            <a:pPr marL="514350" indent="-514350">
              <a:buAutoNum type="arabicParenR"/>
            </a:pPr>
            <a:r>
              <a:rPr lang="ru-RU" sz="2800" dirty="0" err="1" smtClean="0"/>
              <a:t>спадкування</a:t>
            </a:r>
            <a:r>
              <a:rPr lang="ru-RU" sz="2800" dirty="0" smtClean="0"/>
              <a:t>  за законом. 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1857364"/>
            <a:ext cx="764386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solidFill>
                  <a:srgbClr val="FFFF00"/>
                </a:solidFill>
              </a:rPr>
              <a:t>Заповітом</a:t>
            </a:r>
            <a:r>
              <a:rPr lang="ru-RU" sz="2800" dirty="0" smtClean="0">
                <a:solidFill>
                  <a:srgbClr val="FFFF00"/>
                </a:solidFill>
              </a:rPr>
              <a:t>  </a:t>
            </a:r>
            <a:r>
              <a:rPr lang="ru-RU" sz="2800" dirty="0" smtClean="0"/>
              <a:t>є </a:t>
            </a:r>
            <a:r>
              <a:rPr lang="ru-RU" sz="2800" dirty="0" err="1" smtClean="0"/>
              <a:t>особисте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розпорядження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фізичної</a:t>
            </a:r>
            <a:r>
              <a:rPr lang="ru-RU" sz="2800" dirty="0" smtClean="0"/>
              <a:t> особи на </a:t>
            </a:r>
            <a:r>
              <a:rPr lang="ru-RU" sz="2800" dirty="0" err="1" smtClean="0"/>
              <a:t>випадок</a:t>
            </a:r>
            <a:r>
              <a:rPr lang="ru-RU" sz="2800" dirty="0" smtClean="0"/>
              <a:t> </a:t>
            </a:r>
            <a:r>
              <a:rPr lang="ru-RU" sz="2800" dirty="0" err="1" smtClean="0"/>
              <a:t>своєї</a:t>
            </a:r>
            <a:r>
              <a:rPr lang="ru-RU" sz="2800" dirty="0" smtClean="0"/>
              <a:t>  </a:t>
            </a:r>
            <a:r>
              <a:rPr lang="ru-RU" sz="2800" dirty="0" err="1" smtClean="0"/>
              <a:t>смерті</a:t>
            </a:r>
            <a:r>
              <a:rPr lang="ru-RU" sz="2800" dirty="0" smtClean="0"/>
              <a:t>.  </a:t>
            </a:r>
            <a:endParaRPr lang="ru-RU" sz="2800" dirty="0" smtClean="0"/>
          </a:p>
          <a:p>
            <a:pPr algn="ctr"/>
            <a:endParaRPr lang="ru-RU" sz="2800" dirty="0" smtClean="0"/>
          </a:p>
          <a:p>
            <a:pPr algn="ctr"/>
            <a:r>
              <a:rPr lang="ru-RU" sz="2800" dirty="0" err="1" smtClean="0"/>
              <a:t>Спадкування</a:t>
            </a:r>
            <a:r>
              <a:rPr lang="ru-RU" sz="2800" dirty="0" smtClean="0"/>
              <a:t>  </a:t>
            </a:r>
            <a:r>
              <a:rPr lang="ru-RU" sz="2800" dirty="0" smtClean="0"/>
              <a:t>за  </a:t>
            </a:r>
            <a:r>
              <a:rPr lang="ru-RU" sz="2800" dirty="0" err="1" smtClean="0"/>
              <a:t>заповітом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відбувається</a:t>
            </a:r>
            <a:r>
              <a:rPr lang="ru-RU" sz="2800" dirty="0" smtClean="0"/>
              <a:t> у </a:t>
            </a:r>
            <a:r>
              <a:rPr lang="ru-RU" sz="2800" dirty="0" err="1" smtClean="0"/>
              <a:t>випадку</a:t>
            </a:r>
            <a:r>
              <a:rPr lang="ru-RU" sz="2800" dirty="0" smtClean="0"/>
              <a:t>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 </a:t>
            </a:r>
            <a:r>
              <a:rPr lang="ru-RU" sz="2800" dirty="0" err="1" smtClean="0"/>
              <a:t>померлою</a:t>
            </a:r>
            <a:r>
              <a:rPr lang="ru-RU" sz="2800" dirty="0" smtClean="0"/>
              <a:t>  особою  до  </a:t>
            </a:r>
            <a:r>
              <a:rPr lang="ru-RU" sz="2800" dirty="0" err="1" smtClean="0"/>
              <a:t>смерті</a:t>
            </a:r>
            <a:r>
              <a:rPr lang="ru-RU" sz="2800" dirty="0" smtClean="0"/>
              <a:t>  було  </a:t>
            </a:r>
            <a:r>
              <a:rPr lang="ru-RU" sz="2800" dirty="0" err="1" smtClean="0"/>
              <a:t>складено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і </a:t>
            </a:r>
            <a:r>
              <a:rPr lang="ru-RU" sz="2800" dirty="0" err="1" smtClean="0"/>
              <a:t>він</a:t>
            </a:r>
            <a:r>
              <a:rPr lang="ru-RU" sz="2800" dirty="0" smtClean="0"/>
              <a:t> є </a:t>
            </a:r>
            <a:r>
              <a:rPr lang="ru-RU" sz="2800" dirty="0" err="1" smtClean="0"/>
              <a:t>дійсним</a:t>
            </a:r>
            <a:r>
              <a:rPr lang="ru-RU" sz="2800" dirty="0" smtClean="0"/>
              <a:t>.  У  </a:t>
            </a:r>
            <a:r>
              <a:rPr lang="ru-RU" sz="2800" dirty="0" err="1" smtClean="0"/>
              <a:t>разі</a:t>
            </a:r>
            <a:r>
              <a:rPr lang="ru-RU" sz="2800" dirty="0" smtClean="0"/>
              <a:t>  його  </a:t>
            </a:r>
            <a:r>
              <a:rPr lang="ru-RU" sz="2800" dirty="0" err="1" smtClean="0"/>
              <a:t>відсутності</a:t>
            </a:r>
            <a:r>
              <a:rPr lang="ru-RU" sz="2800" dirty="0" smtClean="0"/>
              <a:t>  </a:t>
            </a:r>
            <a:r>
              <a:rPr lang="ru-RU" sz="2800" dirty="0" err="1" smtClean="0"/>
              <a:t>відбувається</a:t>
            </a:r>
            <a:r>
              <a:rPr lang="ru-RU" sz="2800" dirty="0" smtClean="0"/>
              <a:t>  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 за законом. 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2571744"/>
            <a:ext cx="77153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Право на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</a:t>
            </a:r>
            <a:r>
              <a:rPr lang="ru-RU" sz="2800" dirty="0" err="1" smtClean="0"/>
              <a:t>фізична</a:t>
            </a:r>
            <a:r>
              <a:rPr lang="ru-RU" sz="2800" dirty="0" smtClean="0"/>
              <a:t> особа з </a:t>
            </a:r>
            <a:r>
              <a:rPr lang="ru-RU" sz="2800" dirty="0" err="1" smtClean="0"/>
              <a:t>повною</a:t>
            </a:r>
            <a:r>
              <a:rPr lang="ru-RU" sz="2800" dirty="0" smtClean="0"/>
              <a:t> </a:t>
            </a:r>
            <a:r>
              <a:rPr lang="ru-RU" sz="2800" dirty="0" err="1" smtClean="0"/>
              <a:t>цивільною</a:t>
            </a:r>
            <a:r>
              <a:rPr lang="ru-RU" sz="2800" dirty="0" smtClean="0"/>
              <a:t> </a:t>
            </a:r>
            <a:r>
              <a:rPr lang="ru-RU" sz="2800" dirty="0" err="1" smtClean="0"/>
              <a:t>дієздатністю</a:t>
            </a:r>
            <a:r>
              <a:rPr lang="ru-RU" sz="2800" dirty="0" smtClean="0"/>
              <a:t>. Право на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err="1" smtClean="0"/>
              <a:t>здійснюється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особисто</a:t>
            </a:r>
            <a:r>
              <a:rPr lang="ru-RU" sz="2800" dirty="0" smtClean="0"/>
              <a:t>, а </a:t>
            </a:r>
            <a:r>
              <a:rPr lang="ru-RU" sz="2800" dirty="0" err="1" smtClean="0"/>
              <a:t>отже</a:t>
            </a:r>
            <a:r>
              <a:rPr lang="ru-RU" sz="2800" dirty="0" smtClean="0"/>
              <a:t> </a:t>
            </a:r>
            <a:r>
              <a:rPr lang="ru-RU" sz="2800" dirty="0" err="1" smtClean="0"/>
              <a:t>вчинення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заповіту</a:t>
            </a:r>
            <a:r>
              <a:rPr lang="ru-RU" sz="2800" dirty="0" smtClean="0"/>
              <a:t> через </a:t>
            </a:r>
            <a:r>
              <a:rPr lang="ru-RU" sz="2800" dirty="0" err="1" smtClean="0"/>
              <a:t>представника</a:t>
            </a:r>
            <a:r>
              <a:rPr lang="ru-RU" sz="2800" dirty="0" smtClean="0"/>
              <a:t> не </a:t>
            </a:r>
            <a:r>
              <a:rPr lang="ru-RU" sz="2800" dirty="0" err="1" smtClean="0"/>
              <a:t>допускається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14290"/>
            <a:ext cx="857256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FFFF00"/>
                </a:solidFill>
              </a:rPr>
              <a:t>Хто</a:t>
            </a:r>
            <a:r>
              <a:rPr lang="ru-RU" sz="3200" dirty="0" smtClean="0">
                <a:solidFill>
                  <a:srgbClr val="FFFF00"/>
                </a:solidFill>
              </a:rPr>
              <a:t> може бути </a:t>
            </a:r>
            <a:r>
              <a:rPr lang="ru-RU" sz="3200" dirty="0" err="1" smtClean="0">
                <a:solidFill>
                  <a:srgbClr val="FFFF00"/>
                </a:solidFill>
              </a:rPr>
              <a:t>спадкоэмцем</a:t>
            </a:r>
            <a:r>
              <a:rPr lang="ru-RU" sz="3200" dirty="0" smtClean="0">
                <a:solidFill>
                  <a:srgbClr val="FFFF00"/>
                </a:solidFill>
              </a:rPr>
              <a:t> за </a:t>
            </a:r>
            <a:r>
              <a:rPr lang="ru-RU" sz="3200" dirty="0" err="1" smtClean="0">
                <a:solidFill>
                  <a:srgbClr val="FFFF00"/>
                </a:solidFill>
              </a:rPr>
              <a:t>заповітом</a:t>
            </a:r>
            <a:endParaRPr lang="ru-RU" sz="3200" dirty="0" smtClean="0">
              <a:solidFill>
                <a:srgbClr val="FFFF00"/>
              </a:solidFill>
            </a:endParaRPr>
          </a:p>
          <a:p>
            <a:endParaRPr lang="ru-RU" sz="2800" dirty="0" smtClean="0"/>
          </a:p>
          <a:p>
            <a:pPr algn="ctr"/>
            <a:r>
              <a:rPr lang="ru-RU" sz="2800" dirty="0" err="1" smtClean="0"/>
              <a:t>Спадкоємцями</a:t>
            </a:r>
            <a:r>
              <a:rPr lang="ru-RU" sz="2800" dirty="0" smtClean="0"/>
              <a:t> </a:t>
            </a:r>
            <a:r>
              <a:rPr lang="ru-RU" sz="2800" dirty="0" err="1" smtClean="0"/>
              <a:t>можуть</a:t>
            </a:r>
            <a:r>
              <a:rPr lang="ru-RU" sz="2800" dirty="0" smtClean="0"/>
              <a:t> бути одна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кілька</a:t>
            </a:r>
            <a:r>
              <a:rPr lang="ru-RU" sz="2800" dirty="0" smtClean="0"/>
              <a:t> </a:t>
            </a:r>
            <a:r>
              <a:rPr lang="ru-RU" sz="2800" dirty="0" err="1" smtClean="0"/>
              <a:t>фізичних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осіб</a:t>
            </a:r>
            <a:r>
              <a:rPr lang="ru-RU" sz="2800" dirty="0" smtClean="0"/>
              <a:t>, </a:t>
            </a:r>
            <a:r>
              <a:rPr lang="ru-RU" sz="2800" dirty="0" err="1" smtClean="0"/>
              <a:t>незалежно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наявності</a:t>
            </a:r>
            <a:r>
              <a:rPr lang="ru-RU" sz="2800" dirty="0" smtClean="0"/>
              <a:t> у </a:t>
            </a:r>
            <a:r>
              <a:rPr lang="ru-RU" sz="2800" dirty="0" err="1" smtClean="0"/>
              <a:t>заповідача</a:t>
            </a:r>
            <a:r>
              <a:rPr lang="ru-RU" sz="2800" dirty="0" smtClean="0"/>
              <a:t> з </a:t>
            </a:r>
            <a:r>
              <a:rPr lang="ru-RU" sz="2800" dirty="0" err="1" smtClean="0"/>
              <a:t>цими</a:t>
            </a:r>
            <a:r>
              <a:rPr lang="ru-RU" sz="2800" dirty="0" smtClean="0"/>
              <a:t> </a:t>
            </a:r>
            <a:r>
              <a:rPr lang="ru-RU" sz="2800" dirty="0" err="1" smtClean="0"/>
              <a:t>собами</a:t>
            </a:r>
            <a:r>
              <a:rPr lang="ru-RU" sz="2800" dirty="0" smtClean="0"/>
              <a:t> </a:t>
            </a:r>
            <a:r>
              <a:rPr lang="ru-RU" sz="2800" dirty="0" err="1" smtClean="0"/>
              <a:t>сімейних</a:t>
            </a:r>
            <a:r>
              <a:rPr lang="ru-RU" sz="2800" dirty="0" smtClean="0"/>
              <a:t>, </a:t>
            </a:r>
            <a:r>
              <a:rPr lang="ru-RU" sz="2800" dirty="0" err="1" smtClean="0"/>
              <a:t>родинних</a:t>
            </a:r>
            <a:r>
              <a:rPr lang="ru-RU" sz="2800" dirty="0" smtClean="0"/>
              <a:t> відносин.  </a:t>
            </a:r>
            <a:r>
              <a:rPr lang="ru-RU" sz="2800" dirty="0" err="1" smtClean="0"/>
              <a:t>Спадкоємцями</a:t>
            </a:r>
            <a:r>
              <a:rPr lang="ru-RU" sz="2800" dirty="0" smtClean="0"/>
              <a:t> </a:t>
            </a:r>
            <a:r>
              <a:rPr lang="ru-RU" sz="2800" dirty="0" err="1" smtClean="0"/>
              <a:t>можуть</a:t>
            </a:r>
            <a:r>
              <a:rPr lang="ru-RU" sz="2800" dirty="0" smtClean="0"/>
              <a:t> бути </a:t>
            </a:r>
            <a:r>
              <a:rPr lang="ru-RU" sz="2800" dirty="0" err="1" smtClean="0"/>
              <a:t>інші</a:t>
            </a:r>
            <a:r>
              <a:rPr lang="ru-RU" sz="2800" dirty="0" smtClean="0"/>
              <a:t> </a:t>
            </a:r>
            <a:r>
              <a:rPr lang="ru-RU" sz="2800" dirty="0" err="1" smtClean="0"/>
              <a:t>учасники</a:t>
            </a:r>
            <a:r>
              <a:rPr lang="ru-RU" sz="2800" dirty="0" smtClean="0"/>
              <a:t> </a:t>
            </a:r>
            <a:r>
              <a:rPr lang="ru-RU" sz="2800" dirty="0" err="1" smtClean="0"/>
              <a:t>цивільних</a:t>
            </a:r>
            <a:r>
              <a:rPr lang="ru-RU" sz="2800" dirty="0" smtClean="0"/>
              <a:t> відносин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algn="ctr"/>
            <a:r>
              <a:rPr lang="ru-RU" sz="2800" dirty="0" err="1" smtClean="0"/>
              <a:t>отрібно</a:t>
            </a:r>
            <a:r>
              <a:rPr lang="ru-RU" sz="2800" dirty="0" smtClean="0"/>
              <a:t> </a:t>
            </a:r>
            <a:r>
              <a:rPr lang="ru-RU" sz="2800" dirty="0" err="1" smtClean="0"/>
              <a:t>зазначити</a:t>
            </a:r>
            <a:r>
              <a:rPr lang="ru-RU" sz="2800" dirty="0" smtClean="0"/>
              <a:t>, що </a:t>
            </a:r>
            <a:r>
              <a:rPr lang="ru-RU" sz="2800" dirty="0" err="1" smtClean="0"/>
              <a:t>заповідач</a:t>
            </a:r>
            <a:r>
              <a:rPr lang="ru-RU" sz="2800" dirty="0" smtClean="0"/>
              <a:t> може без </a:t>
            </a:r>
            <a:r>
              <a:rPr lang="ru-RU" sz="2800" dirty="0" err="1" smtClean="0"/>
              <a:t>зазначення</a:t>
            </a:r>
            <a:r>
              <a:rPr lang="ru-RU" sz="2800" dirty="0" smtClean="0"/>
              <a:t> причин </a:t>
            </a:r>
            <a:r>
              <a:rPr lang="ru-RU" sz="2800" dirty="0" err="1" smtClean="0"/>
              <a:t>позбавити</a:t>
            </a:r>
            <a:r>
              <a:rPr lang="ru-RU" sz="2800" dirty="0" smtClean="0"/>
              <a:t> права на 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будь-яку</a:t>
            </a:r>
            <a:r>
              <a:rPr lang="ru-RU" sz="2800" dirty="0" smtClean="0"/>
              <a:t> </a:t>
            </a:r>
            <a:r>
              <a:rPr lang="ru-RU" sz="2800" dirty="0" err="1" smtClean="0"/>
              <a:t>собу</a:t>
            </a:r>
            <a:r>
              <a:rPr lang="ru-RU" sz="2800" dirty="0" smtClean="0"/>
              <a:t> </a:t>
            </a:r>
            <a:r>
              <a:rPr lang="ru-RU" sz="2800" dirty="0" smtClean="0"/>
              <a:t>з числа </a:t>
            </a:r>
            <a:r>
              <a:rPr lang="ru-RU" sz="2800" dirty="0" err="1" smtClean="0"/>
              <a:t>спадкоємців</a:t>
            </a:r>
            <a:r>
              <a:rPr lang="ru-RU" sz="2800" dirty="0" smtClean="0"/>
              <a:t> за законом. У цьому </a:t>
            </a:r>
            <a:r>
              <a:rPr lang="ru-RU" sz="2800" dirty="0" err="1" smtClean="0"/>
              <a:t>разі</a:t>
            </a:r>
            <a:r>
              <a:rPr lang="ru-RU" sz="2800" dirty="0" smtClean="0"/>
              <a:t> </a:t>
            </a:r>
            <a:r>
              <a:rPr lang="ru-RU" sz="2800" dirty="0" err="1" smtClean="0"/>
              <a:t>ця</a:t>
            </a:r>
            <a:r>
              <a:rPr lang="ru-RU" sz="2800" dirty="0" smtClean="0"/>
              <a:t> особа не може </a:t>
            </a:r>
            <a:r>
              <a:rPr lang="ru-RU" sz="2800" dirty="0" err="1" smtClean="0"/>
              <a:t>одержати</a:t>
            </a:r>
            <a:r>
              <a:rPr lang="ru-RU" sz="2800" dirty="0" smtClean="0"/>
              <a:t> право на 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. </a:t>
            </a:r>
            <a:r>
              <a:rPr lang="ru-RU" sz="2800" dirty="0" err="1" smtClean="0"/>
              <a:t>Водночас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Заповідач</a:t>
            </a:r>
            <a:r>
              <a:rPr lang="ru-RU" sz="2800" dirty="0" smtClean="0"/>
              <a:t> не може </a:t>
            </a:r>
            <a:r>
              <a:rPr lang="ru-RU" sz="2800" dirty="0" err="1" smtClean="0"/>
              <a:t>позбавити</a:t>
            </a:r>
            <a:r>
              <a:rPr lang="ru-RU" sz="2800" dirty="0" smtClean="0"/>
              <a:t> права на 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осіб</a:t>
            </a:r>
            <a:r>
              <a:rPr lang="ru-RU" sz="2800" dirty="0" smtClean="0"/>
              <a:t>,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</a:t>
            </a:r>
            <a:r>
              <a:rPr lang="ru-RU" sz="2800" dirty="0" err="1" smtClean="0"/>
              <a:t>мають</a:t>
            </a:r>
            <a:r>
              <a:rPr lang="ru-RU" sz="2800" dirty="0" smtClean="0"/>
              <a:t> право на </a:t>
            </a:r>
            <a:r>
              <a:rPr lang="ru-RU" sz="2800" dirty="0" err="1" smtClean="0"/>
              <a:t>обов’язкову</a:t>
            </a:r>
            <a:r>
              <a:rPr lang="ru-RU" sz="2800" dirty="0" smtClean="0"/>
              <a:t> </a:t>
            </a:r>
            <a:r>
              <a:rPr lang="ru-RU" sz="2800" dirty="0" err="1" smtClean="0"/>
              <a:t>частку</a:t>
            </a:r>
            <a:r>
              <a:rPr lang="ru-RU" sz="2800" dirty="0" smtClean="0"/>
              <a:t> у </a:t>
            </a:r>
            <a:r>
              <a:rPr lang="ru-RU" sz="2800" dirty="0" err="1" smtClean="0"/>
              <a:t>спадщині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071678"/>
            <a:ext cx="850112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dirty="0" smtClean="0"/>
          </a:p>
          <a:p>
            <a:pPr algn="ctr"/>
            <a:r>
              <a:rPr lang="ru-RU" sz="2800" dirty="0" err="1" smtClean="0"/>
              <a:t>Заповіт</a:t>
            </a:r>
            <a:r>
              <a:rPr lang="ru-RU" sz="2800" dirty="0" smtClean="0"/>
              <a:t> складається у </a:t>
            </a:r>
            <a:r>
              <a:rPr lang="ru-RU" sz="2800" dirty="0" err="1" smtClean="0"/>
              <a:t>письмовій</a:t>
            </a:r>
            <a:r>
              <a:rPr lang="ru-RU" sz="2800" dirty="0" smtClean="0"/>
              <a:t> </a:t>
            </a:r>
            <a:r>
              <a:rPr lang="ru-RU" sz="2800" dirty="0" err="1" smtClean="0"/>
              <a:t>формі</a:t>
            </a:r>
            <a:r>
              <a:rPr lang="ru-RU" sz="2800" dirty="0" smtClean="0"/>
              <a:t>, </a:t>
            </a:r>
            <a:r>
              <a:rPr lang="ru-RU" sz="2800" dirty="0" err="1" smtClean="0"/>
              <a:t>із</a:t>
            </a:r>
            <a:r>
              <a:rPr lang="ru-RU" sz="2800" dirty="0" smtClean="0"/>
              <a:t> </a:t>
            </a:r>
            <a:r>
              <a:rPr lang="ru-RU" sz="2800" dirty="0" err="1" smtClean="0"/>
              <a:t>зазначенням</a:t>
            </a:r>
            <a:r>
              <a:rPr lang="ru-RU" sz="2800" dirty="0" smtClean="0"/>
              <a:t> </a:t>
            </a:r>
            <a:r>
              <a:rPr lang="ru-RU" sz="2800" dirty="0" err="1" smtClean="0"/>
              <a:t>місця</a:t>
            </a:r>
            <a:r>
              <a:rPr lang="ru-RU" sz="2800" dirty="0" smtClean="0"/>
              <a:t> та часу його </a:t>
            </a:r>
            <a:r>
              <a:rPr lang="ru-RU" sz="2800" dirty="0" err="1" smtClean="0"/>
              <a:t>складення</a:t>
            </a:r>
            <a:r>
              <a:rPr lang="ru-RU" sz="2800" dirty="0" smtClean="0"/>
              <a:t>. 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бути </a:t>
            </a:r>
            <a:r>
              <a:rPr lang="ru-RU" sz="2800" dirty="0" err="1" smtClean="0"/>
              <a:t>особисто</a:t>
            </a:r>
            <a:r>
              <a:rPr lang="ru-RU" sz="2800" dirty="0" smtClean="0"/>
              <a:t> </a:t>
            </a:r>
            <a:r>
              <a:rPr lang="ru-RU" sz="2800" dirty="0" err="1" smtClean="0"/>
              <a:t>підписаний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заповідачем</a:t>
            </a:r>
            <a:r>
              <a:rPr lang="ru-RU" sz="2800" dirty="0" smtClean="0"/>
              <a:t>.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бути </a:t>
            </a:r>
            <a:r>
              <a:rPr lang="ru-RU" sz="2800" dirty="0" err="1" smtClean="0"/>
              <a:t>посвідчений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нотаріусом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в </a:t>
            </a:r>
            <a:r>
              <a:rPr lang="ru-RU" sz="2800" dirty="0" err="1" smtClean="0"/>
              <a:t>окремих</a:t>
            </a:r>
            <a:r>
              <a:rPr lang="ru-RU" sz="2800" dirty="0" smtClean="0"/>
              <a:t> </a:t>
            </a:r>
            <a:r>
              <a:rPr lang="ru-RU" sz="2800" dirty="0" err="1" smtClean="0"/>
              <a:t>випадках</a:t>
            </a:r>
            <a:r>
              <a:rPr lang="ru-RU" sz="2800" dirty="0" smtClean="0"/>
              <a:t> </a:t>
            </a:r>
            <a:r>
              <a:rPr lang="ru-RU" sz="2800" dirty="0" smtClean="0"/>
              <a:t>іншими </a:t>
            </a:r>
            <a:r>
              <a:rPr lang="ru-RU" sz="2800" dirty="0" err="1" smtClean="0"/>
              <a:t>посадовими</a:t>
            </a:r>
            <a:r>
              <a:rPr lang="ru-RU" sz="2800" dirty="0" smtClean="0"/>
              <a:t>, </a:t>
            </a:r>
            <a:r>
              <a:rPr lang="ru-RU" sz="2800" dirty="0" err="1" smtClean="0"/>
              <a:t>службовими</a:t>
            </a:r>
            <a:r>
              <a:rPr lang="ru-RU" sz="2800" dirty="0" smtClean="0"/>
              <a:t> особами. </a:t>
            </a:r>
            <a:r>
              <a:rPr lang="ru-RU" sz="2800" dirty="0" err="1" smtClean="0"/>
              <a:t>Зокрема</a:t>
            </a:r>
            <a:r>
              <a:rPr lang="ru-RU" sz="2800" dirty="0" smtClean="0"/>
              <a:t> </a:t>
            </a:r>
            <a:r>
              <a:rPr lang="ru-RU" sz="2800" dirty="0" err="1" smtClean="0"/>
              <a:t>це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відбувається</a:t>
            </a:r>
            <a:r>
              <a:rPr lang="ru-RU" sz="2800" dirty="0" smtClean="0"/>
              <a:t> у </a:t>
            </a:r>
            <a:r>
              <a:rPr lang="ru-RU" sz="2800" dirty="0" err="1" smtClean="0"/>
              <a:t>наступних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випадках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428604"/>
            <a:ext cx="764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FF00"/>
                </a:solidFill>
              </a:rPr>
              <a:t>Процедура </a:t>
            </a:r>
            <a:r>
              <a:rPr lang="ru-RU" sz="3200" dirty="0" err="1" smtClean="0">
                <a:solidFill>
                  <a:srgbClr val="FFFF00"/>
                </a:solidFill>
              </a:rPr>
              <a:t>складення</a:t>
            </a:r>
            <a:r>
              <a:rPr lang="ru-RU" sz="3200" dirty="0" smtClean="0">
                <a:solidFill>
                  <a:srgbClr val="FFFF00"/>
                </a:solidFill>
              </a:rPr>
              <a:t>  </a:t>
            </a:r>
            <a:r>
              <a:rPr lang="ru-RU" sz="3200" dirty="0" err="1" smtClean="0">
                <a:solidFill>
                  <a:srgbClr val="FFFF00"/>
                </a:solidFill>
              </a:rPr>
              <a:t>заповіту</a:t>
            </a:r>
            <a:endParaRPr lang="ru-RU" sz="32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0"/>
            <a:ext cx="857256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rgbClr val="FFFF00"/>
                </a:solidFill>
              </a:rPr>
              <a:t> 1)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 smtClean="0"/>
              <a:t>у </a:t>
            </a:r>
            <a:r>
              <a:rPr lang="ru-RU" sz="2800" dirty="0" err="1" smtClean="0"/>
              <a:t>населеному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пункті</a:t>
            </a:r>
            <a:r>
              <a:rPr lang="ru-RU" sz="2800" dirty="0" smtClean="0"/>
              <a:t> </a:t>
            </a:r>
            <a:r>
              <a:rPr lang="ru-RU" sz="2800" dirty="0" err="1" smtClean="0"/>
              <a:t>немає</a:t>
            </a:r>
            <a:r>
              <a:rPr lang="ru-RU" sz="2800" dirty="0" smtClean="0"/>
              <a:t> </a:t>
            </a:r>
            <a:r>
              <a:rPr lang="ru-RU" sz="2800" dirty="0" err="1" smtClean="0"/>
              <a:t>нотаріуса</a:t>
            </a:r>
            <a:r>
              <a:rPr lang="ru-RU" sz="2800" dirty="0" smtClean="0"/>
              <a:t>,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, </a:t>
            </a:r>
            <a:r>
              <a:rPr lang="ru-RU" sz="2800" dirty="0" err="1" smtClean="0"/>
              <a:t>крім</a:t>
            </a:r>
            <a:r>
              <a:rPr lang="ru-RU" sz="2800" dirty="0" smtClean="0"/>
              <a:t> секретного, може бути </a:t>
            </a:r>
            <a:r>
              <a:rPr lang="ru-RU" sz="2800" dirty="0" err="1" smtClean="0"/>
              <a:t>посвідчений</a:t>
            </a:r>
            <a:r>
              <a:rPr lang="ru-RU" sz="2800" dirty="0" smtClean="0"/>
              <a:t> </a:t>
            </a:r>
            <a:r>
              <a:rPr lang="ru-RU" sz="2800" dirty="0" err="1" smtClean="0"/>
              <a:t>уповноваженою</a:t>
            </a:r>
            <a:r>
              <a:rPr lang="ru-RU" sz="2800" dirty="0" smtClean="0"/>
              <a:t> на </a:t>
            </a:r>
            <a:r>
              <a:rPr lang="ru-RU" sz="2800" dirty="0" err="1" smtClean="0"/>
              <a:t>це</a:t>
            </a:r>
            <a:r>
              <a:rPr lang="ru-RU" sz="2800" dirty="0" smtClean="0"/>
              <a:t> </a:t>
            </a:r>
            <a:r>
              <a:rPr lang="ru-RU" sz="2800" dirty="0" err="1" smtClean="0"/>
              <a:t>посадовою</a:t>
            </a:r>
            <a:r>
              <a:rPr lang="ru-RU" sz="2800" dirty="0" smtClean="0"/>
              <a:t> особою </a:t>
            </a:r>
            <a:r>
              <a:rPr lang="ru-RU" sz="2800" dirty="0" err="1" smtClean="0"/>
              <a:t>відповідного</a:t>
            </a:r>
            <a:r>
              <a:rPr lang="ru-RU" sz="2800" dirty="0" smtClean="0"/>
              <a:t> органу </a:t>
            </a:r>
            <a:r>
              <a:rPr lang="ru-RU" sz="2800" dirty="0" err="1" smtClean="0"/>
              <a:t>місцевого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самоврядування</a:t>
            </a:r>
            <a:r>
              <a:rPr lang="ru-RU" sz="2800" dirty="0" smtClean="0"/>
              <a:t>;</a:t>
            </a:r>
            <a:endParaRPr lang="uk-UA" sz="2800" dirty="0" smtClean="0"/>
          </a:p>
          <a:p>
            <a:pPr algn="just">
              <a:buFontTx/>
              <a:buChar char="-"/>
            </a:pPr>
            <a:endParaRPr lang="uk-UA" sz="2800" dirty="0" smtClean="0"/>
          </a:p>
          <a:p>
            <a:pPr algn="just"/>
            <a:r>
              <a:rPr lang="ru-RU" sz="2800" dirty="0" smtClean="0"/>
              <a:t>  </a:t>
            </a:r>
            <a:r>
              <a:rPr lang="ru-RU" sz="2800" dirty="0" smtClean="0">
                <a:solidFill>
                  <a:srgbClr val="FFFF00"/>
                </a:solidFill>
              </a:rPr>
              <a:t>2)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smtClean="0"/>
              <a:t>особи, яка </a:t>
            </a:r>
            <a:r>
              <a:rPr lang="ru-RU" sz="2800" dirty="0" err="1" smtClean="0"/>
              <a:t>перебуває</a:t>
            </a:r>
            <a:r>
              <a:rPr lang="ru-RU" sz="2800" dirty="0" smtClean="0"/>
              <a:t> на </a:t>
            </a:r>
            <a:r>
              <a:rPr lang="ru-RU" sz="2800" dirty="0" err="1" smtClean="0"/>
              <a:t>лікуванні</a:t>
            </a:r>
            <a:r>
              <a:rPr lang="ru-RU" sz="2800" dirty="0" smtClean="0"/>
              <a:t> у </a:t>
            </a:r>
            <a:r>
              <a:rPr lang="ru-RU" sz="2800" dirty="0" err="1" smtClean="0"/>
              <a:t>лікарні</a:t>
            </a:r>
            <a:r>
              <a:rPr lang="ru-RU" sz="2800" dirty="0" smtClean="0"/>
              <a:t>, </a:t>
            </a:r>
            <a:r>
              <a:rPr lang="ru-RU" sz="2800" dirty="0" err="1" smtClean="0"/>
              <a:t>госпіталі</a:t>
            </a:r>
            <a:r>
              <a:rPr lang="ru-RU" sz="2800" dirty="0" smtClean="0"/>
              <a:t>, </a:t>
            </a:r>
            <a:r>
              <a:rPr lang="ru-RU" sz="2800" dirty="0" err="1" smtClean="0"/>
              <a:t>іншому</a:t>
            </a:r>
            <a:r>
              <a:rPr lang="ru-RU" sz="2800" dirty="0" smtClean="0"/>
              <a:t> </a:t>
            </a:r>
            <a:r>
              <a:rPr lang="ru-RU" sz="2800" dirty="0" err="1" smtClean="0"/>
              <a:t>стаціонарному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закладі</a:t>
            </a:r>
            <a:r>
              <a:rPr lang="ru-RU" sz="2800" dirty="0" smtClean="0"/>
              <a:t> </a:t>
            </a:r>
            <a:r>
              <a:rPr lang="ru-RU" sz="2800" dirty="0" err="1" smtClean="0"/>
              <a:t>охорони</a:t>
            </a:r>
            <a:r>
              <a:rPr lang="ru-RU" sz="2800" dirty="0" smtClean="0"/>
              <a:t> </a:t>
            </a:r>
            <a:r>
              <a:rPr lang="ru-RU" sz="2800" dirty="0" err="1" smtClean="0"/>
              <a:t>здоров’я</a:t>
            </a:r>
            <a:r>
              <a:rPr lang="ru-RU" sz="2800" dirty="0" smtClean="0"/>
              <a:t>, а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особи, яка </a:t>
            </a:r>
            <a:r>
              <a:rPr lang="ru-RU" sz="2800" dirty="0" err="1" smtClean="0"/>
              <a:t>проживає</a:t>
            </a:r>
            <a:r>
              <a:rPr lang="ru-RU" sz="2800" dirty="0" smtClean="0"/>
              <a:t> в </a:t>
            </a:r>
            <a:r>
              <a:rPr lang="ru-RU" sz="2800" dirty="0" err="1" smtClean="0"/>
              <a:t>будинку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осіб</a:t>
            </a:r>
            <a:r>
              <a:rPr lang="ru-RU" sz="2800" dirty="0" smtClean="0"/>
              <a:t> </a:t>
            </a:r>
            <a:r>
              <a:rPr lang="ru-RU" sz="2800" dirty="0" err="1" smtClean="0"/>
              <a:t>похилого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віку</a:t>
            </a:r>
            <a:r>
              <a:rPr lang="ru-RU" sz="2800" dirty="0" smtClean="0"/>
              <a:t> та </a:t>
            </a:r>
            <a:r>
              <a:rPr lang="ru-RU" sz="2800" dirty="0" err="1" smtClean="0"/>
              <a:t>інвалідів</a:t>
            </a:r>
            <a:r>
              <a:rPr lang="ru-RU" sz="2800" dirty="0" smtClean="0"/>
              <a:t>, може бути </a:t>
            </a:r>
            <a:r>
              <a:rPr lang="ru-RU" sz="2800" dirty="0" err="1" smtClean="0"/>
              <a:t>посвідчений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головним</a:t>
            </a:r>
            <a:r>
              <a:rPr lang="ru-RU" sz="2800" dirty="0" smtClean="0"/>
              <a:t> </a:t>
            </a:r>
            <a:r>
              <a:rPr lang="ru-RU" sz="2800" dirty="0" err="1" smtClean="0"/>
              <a:t>лікарем</a:t>
            </a:r>
            <a:r>
              <a:rPr lang="ru-RU" sz="2800" dirty="0" smtClean="0"/>
              <a:t>, його заступником з </a:t>
            </a:r>
            <a:r>
              <a:rPr lang="ru-RU" sz="2800" dirty="0" err="1" smtClean="0"/>
              <a:t>медичної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частини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черговим</a:t>
            </a:r>
            <a:r>
              <a:rPr lang="ru-RU" sz="2800" dirty="0" smtClean="0"/>
              <a:t> </a:t>
            </a:r>
            <a:r>
              <a:rPr lang="ru-RU" sz="2800" dirty="0" err="1" smtClean="0"/>
              <a:t>лікарем</a:t>
            </a:r>
            <a:r>
              <a:rPr lang="ru-RU" sz="2800" dirty="0" smtClean="0"/>
              <a:t> </a:t>
            </a:r>
            <a:r>
              <a:rPr lang="ru-RU" sz="2800" dirty="0" err="1" smtClean="0"/>
              <a:t>цієї</a:t>
            </a:r>
            <a:r>
              <a:rPr lang="ru-RU" sz="2800" dirty="0" smtClean="0"/>
              <a:t> </a:t>
            </a:r>
            <a:r>
              <a:rPr lang="ru-RU" sz="2800" dirty="0" err="1" smtClean="0"/>
              <a:t>лікарні</a:t>
            </a:r>
            <a:r>
              <a:rPr lang="ru-RU" sz="2800" dirty="0" smtClean="0"/>
              <a:t>, </a:t>
            </a:r>
            <a:r>
              <a:rPr lang="ru-RU" sz="2800" dirty="0" err="1" smtClean="0"/>
              <a:t>госпіталю</a:t>
            </a:r>
            <a:r>
              <a:rPr lang="ru-RU" sz="2800" dirty="0" smtClean="0"/>
              <a:t>, </a:t>
            </a:r>
            <a:r>
              <a:rPr lang="ru-RU" sz="2800" dirty="0" err="1" smtClean="0"/>
              <a:t>іншого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стаціонарного</a:t>
            </a:r>
            <a:r>
              <a:rPr lang="ru-RU" sz="2800" dirty="0" smtClean="0"/>
              <a:t> закладу </a:t>
            </a:r>
            <a:r>
              <a:rPr lang="ru-RU" sz="2800" dirty="0" err="1" smtClean="0"/>
              <a:t>охорони</a:t>
            </a:r>
            <a:r>
              <a:rPr lang="ru-RU" sz="2800" dirty="0" smtClean="0"/>
              <a:t> </a:t>
            </a:r>
            <a:r>
              <a:rPr lang="ru-RU" sz="2800" dirty="0" err="1" smtClean="0"/>
              <a:t>здоров’я</a:t>
            </a:r>
            <a:r>
              <a:rPr lang="ru-RU" sz="2800" dirty="0" smtClean="0"/>
              <a:t>, а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начальником </a:t>
            </a:r>
            <a:r>
              <a:rPr lang="ru-RU" sz="2800" dirty="0" err="1" smtClean="0"/>
              <a:t>госпіталю</a:t>
            </a:r>
            <a:r>
              <a:rPr lang="ru-RU" sz="2800" dirty="0" smtClean="0"/>
              <a:t>, директором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головним</a:t>
            </a:r>
            <a:r>
              <a:rPr lang="ru-RU" sz="2800" dirty="0" smtClean="0"/>
              <a:t> </a:t>
            </a:r>
            <a:r>
              <a:rPr lang="ru-RU" sz="2800" dirty="0" err="1" smtClean="0"/>
              <a:t>лікарем</a:t>
            </a:r>
            <a:r>
              <a:rPr lang="ru-RU" sz="2800" dirty="0" smtClean="0"/>
              <a:t> </a:t>
            </a:r>
            <a:r>
              <a:rPr lang="ru-RU" sz="2800" dirty="0" err="1" smtClean="0"/>
              <a:t>будинку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осіб</a:t>
            </a:r>
            <a:r>
              <a:rPr lang="ru-RU" sz="2800" dirty="0" smtClean="0"/>
              <a:t> </a:t>
            </a:r>
            <a:r>
              <a:rPr lang="ru-RU" sz="2800" dirty="0" err="1" smtClean="0"/>
              <a:t>похилого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віку</a:t>
            </a:r>
            <a:r>
              <a:rPr lang="ru-RU" sz="2800" dirty="0" smtClean="0"/>
              <a:t> та </a:t>
            </a:r>
            <a:r>
              <a:rPr lang="ru-RU" sz="2800" dirty="0" err="1" smtClean="0"/>
              <a:t>інвалідів</a:t>
            </a:r>
            <a:r>
              <a:rPr lang="ru-RU" sz="2800" dirty="0" smtClean="0"/>
              <a:t>;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0"/>
            <a:ext cx="850112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rgbClr val="FFFF00"/>
                </a:solidFill>
              </a:rPr>
              <a:t>3)</a:t>
            </a:r>
            <a:r>
              <a:rPr lang="ru-RU" sz="2800" dirty="0" smtClean="0"/>
              <a:t> 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smtClean="0"/>
              <a:t>особи, яка </a:t>
            </a:r>
            <a:r>
              <a:rPr lang="ru-RU" sz="2800" dirty="0" err="1" smtClean="0"/>
              <a:t>перебуває</a:t>
            </a:r>
            <a:r>
              <a:rPr lang="ru-RU" sz="2800" dirty="0" smtClean="0"/>
              <a:t> </a:t>
            </a:r>
            <a:r>
              <a:rPr lang="ru-RU" sz="2800" dirty="0" err="1" smtClean="0"/>
              <a:t>під</a:t>
            </a:r>
            <a:r>
              <a:rPr lang="ru-RU" sz="2800" dirty="0" smtClean="0"/>
              <a:t> час </a:t>
            </a:r>
            <a:r>
              <a:rPr lang="ru-RU" sz="2800" dirty="0" err="1" smtClean="0"/>
              <a:t>плавання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морському</a:t>
            </a:r>
            <a:r>
              <a:rPr lang="ru-RU" sz="2800" dirty="0" smtClean="0"/>
              <a:t>, </a:t>
            </a:r>
            <a:r>
              <a:rPr lang="ru-RU" sz="2800" dirty="0" err="1" smtClean="0"/>
              <a:t>річковому</a:t>
            </a:r>
            <a:r>
              <a:rPr lang="ru-RU" sz="2800" dirty="0" smtClean="0"/>
              <a:t> </a:t>
            </a:r>
            <a:r>
              <a:rPr lang="ru-RU" sz="2800" dirty="0" err="1" smtClean="0"/>
              <a:t>судні</a:t>
            </a:r>
            <a:r>
              <a:rPr lang="ru-RU" sz="2800" dirty="0" smtClean="0"/>
              <a:t>, що ходить </a:t>
            </a:r>
            <a:r>
              <a:rPr lang="ru-RU" sz="2800" dirty="0" err="1" smtClean="0"/>
              <a:t>під</a:t>
            </a:r>
            <a:r>
              <a:rPr lang="ru-RU" sz="2800" dirty="0" smtClean="0"/>
              <a:t> прапором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, може бути </a:t>
            </a:r>
            <a:r>
              <a:rPr lang="ru-RU" sz="2800" dirty="0" err="1" smtClean="0"/>
              <a:t>посвідчений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капітаном</a:t>
            </a:r>
            <a:r>
              <a:rPr lang="ru-RU" sz="2800" dirty="0" smtClean="0"/>
              <a:t> цього судна</a:t>
            </a:r>
            <a:r>
              <a:rPr lang="ru-RU" sz="2800" dirty="0" smtClean="0"/>
              <a:t>;</a:t>
            </a:r>
            <a:endParaRPr lang="ru-RU" sz="2800" dirty="0" smtClean="0"/>
          </a:p>
          <a:p>
            <a:pPr algn="just"/>
            <a:r>
              <a:rPr lang="ru-RU" sz="2800" dirty="0" smtClean="0">
                <a:solidFill>
                  <a:srgbClr val="FFFF00"/>
                </a:solidFill>
              </a:rPr>
              <a:t>4)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smtClean="0"/>
              <a:t>особи, яка </a:t>
            </a:r>
            <a:r>
              <a:rPr lang="ru-RU" sz="2800" dirty="0" err="1" smtClean="0"/>
              <a:t>перебуває</a:t>
            </a:r>
            <a:r>
              <a:rPr lang="ru-RU" sz="2800" dirty="0" smtClean="0"/>
              <a:t> у </a:t>
            </a:r>
            <a:r>
              <a:rPr lang="ru-RU" sz="2800" dirty="0" err="1" smtClean="0"/>
              <a:t>пошуковій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іншій</a:t>
            </a:r>
            <a:r>
              <a:rPr lang="ru-RU" sz="2800" dirty="0" smtClean="0"/>
              <a:t> </a:t>
            </a:r>
            <a:r>
              <a:rPr lang="ru-RU" sz="2800" dirty="0" err="1" smtClean="0"/>
              <a:t>експедиції</a:t>
            </a:r>
            <a:r>
              <a:rPr lang="ru-RU" sz="2800" dirty="0" smtClean="0"/>
              <a:t>, може бути </a:t>
            </a:r>
            <a:r>
              <a:rPr lang="ru-RU" sz="2800" dirty="0" err="1" smtClean="0"/>
              <a:t>посвідчений</a:t>
            </a:r>
            <a:r>
              <a:rPr lang="ru-RU" sz="2800" dirty="0" smtClean="0"/>
              <a:t> начальником </a:t>
            </a:r>
            <a:r>
              <a:rPr lang="ru-RU" sz="2800" dirty="0" err="1" smtClean="0"/>
              <a:t>цієї</a:t>
            </a:r>
            <a:r>
              <a:rPr lang="ru-RU" sz="2800" dirty="0" smtClean="0"/>
              <a:t> </a:t>
            </a:r>
            <a:r>
              <a:rPr lang="ru-RU" sz="2800" dirty="0" err="1" smtClean="0"/>
              <a:t>експедиції</a:t>
            </a:r>
            <a:r>
              <a:rPr lang="ru-RU" sz="2800" dirty="0" smtClean="0"/>
              <a:t>;</a:t>
            </a:r>
            <a:endParaRPr lang="ru-RU" sz="2800" dirty="0" smtClean="0"/>
          </a:p>
          <a:p>
            <a:pPr algn="just"/>
            <a:r>
              <a:rPr lang="ru-RU" sz="2800" dirty="0" smtClean="0">
                <a:solidFill>
                  <a:srgbClr val="FFFF00"/>
                </a:solidFill>
              </a:rPr>
              <a:t>5)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err="1" smtClean="0"/>
              <a:t>військовослужбовця</a:t>
            </a:r>
            <a:r>
              <a:rPr lang="ru-RU" sz="2800" dirty="0" smtClean="0"/>
              <a:t>, а в пунктах </a:t>
            </a:r>
            <a:r>
              <a:rPr lang="ru-RU" sz="2800" dirty="0" err="1" smtClean="0"/>
              <a:t>дислокації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військових</a:t>
            </a:r>
            <a:r>
              <a:rPr lang="ru-RU" sz="2800" dirty="0" smtClean="0"/>
              <a:t> частин, </a:t>
            </a:r>
            <a:r>
              <a:rPr lang="ru-RU" sz="2800" dirty="0" err="1" smtClean="0"/>
              <a:t>з’єднань</a:t>
            </a:r>
            <a:r>
              <a:rPr lang="ru-RU" sz="2800" dirty="0" smtClean="0"/>
              <a:t>, </a:t>
            </a:r>
            <a:r>
              <a:rPr lang="ru-RU" sz="2800" dirty="0" err="1" smtClean="0"/>
              <a:t>установ</a:t>
            </a:r>
            <a:r>
              <a:rPr lang="ru-RU" sz="2800" dirty="0" smtClean="0"/>
              <a:t>, </a:t>
            </a:r>
            <a:r>
              <a:rPr lang="ru-RU" sz="2800" dirty="0" err="1" smtClean="0"/>
              <a:t>військово-навчальних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закладів</a:t>
            </a:r>
            <a:r>
              <a:rPr lang="ru-RU" sz="2800" dirty="0" smtClean="0"/>
              <a:t>, де </a:t>
            </a:r>
            <a:r>
              <a:rPr lang="ru-RU" sz="2800" dirty="0" err="1" smtClean="0"/>
              <a:t>немає</a:t>
            </a:r>
            <a:r>
              <a:rPr lang="ru-RU" sz="2800" dirty="0" smtClean="0"/>
              <a:t> </a:t>
            </a:r>
            <a:r>
              <a:rPr lang="ru-RU" sz="2800" dirty="0" err="1" smtClean="0"/>
              <a:t>нотаріуса</a:t>
            </a:r>
            <a:r>
              <a:rPr lang="ru-RU" sz="2800" dirty="0" smtClean="0"/>
              <a:t> чи органу, що </a:t>
            </a:r>
            <a:r>
              <a:rPr lang="ru-RU" sz="2800" dirty="0" err="1" smtClean="0"/>
              <a:t>вчиняє</a:t>
            </a:r>
            <a:r>
              <a:rPr lang="ru-RU" sz="2800" dirty="0" smtClean="0"/>
              <a:t> </a:t>
            </a:r>
            <a:r>
              <a:rPr lang="ru-RU" sz="2800" dirty="0" err="1" smtClean="0"/>
              <a:t>нотаріальні</a:t>
            </a:r>
            <a:r>
              <a:rPr lang="ru-RU" sz="2800" dirty="0" smtClean="0"/>
              <a:t> </a:t>
            </a:r>
            <a:r>
              <a:rPr lang="ru-RU" sz="2800" dirty="0" err="1" smtClean="0"/>
              <a:t>дії</a:t>
            </a:r>
            <a:r>
              <a:rPr lang="ru-RU" sz="2800" dirty="0" smtClean="0"/>
              <a:t>,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err="1" smtClean="0"/>
              <a:t>працівника</a:t>
            </a:r>
            <a:r>
              <a:rPr lang="ru-RU" sz="2800" dirty="0" smtClean="0"/>
              <a:t>, члена його сім’ї і члена сім’ї </a:t>
            </a:r>
            <a:r>
              <a:rPr lang="ru-RU" sz="2800" dirty="0" err="1" smtClean="0"/>
              <a:t>військовослужбовця</a:t>
            </a:r>
            <a:r>
              <a:rPr lang="ru-RU" sz="2800" dirty="0" smtClean="0"/>
              <a:t> може бути </a:t>
            </a:r>
            <a:r>
              <a:rPr lang="ru-RU" sz="2800" dirty="0" err="1" smtClean="0"/>
              <a:t>посвідчений</a:t>
            </a:r>
            <a:r>
              <a:rPr lang="ru-RU" sz="2800" dirty="0" smtClean="0"/>
              <a:t> командиром (начальником) </a:t>
            </a:r>
            <a:r>
              <a:rPr lang="ru-RU" sz="2800" dirty="0" err="1" smtClean="0"/>
              <a:t>цих</a:t>
            </a:r>
            <a:r>
              <a:rPr lang="ru-RU" sz="2800" dirty="0" smtClean="0"/>
              <a:t> </a:t>
            </a:r>
            <a:r>
              <a:rPr lang="ru-RU" sz="2800" dirty="0" err="1" smtClean="0"/>
              <a:t>частини</a:t>
            </a:r>
            <a:r>
              <a:rPr lang="ru-RU" sz="2800" dirty="0" smtClean="0"/>
              <a:t>, </a:t>
            </a:r>
            <a:r>
              <a:rPr lang="ru-RU" sz="2800" dirty="0" err="1" smtClean="0"/>
              <a:t>з’єднання</a:t>
            </a:r>
            <a:r>
              <a:rPr lang="ru-RU" sz="2800" dirty="0" smtClean="0"/>
              <a:t>, установи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закладу;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143116"/>
            <a:ext cx="850112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/>
              <a:t>  </a:t>
            </a:r>
            <a:r>
              <a:rPr lang="ru-RU" sz="2800" dirty="0" smtClean="0">
                <a:solidFill>
                  <a:srgbClr val="FFFF00"/>
                </a:solidFill>
              </a:rPr>
              <a:t>6)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smtClean="0"/>
              <a:t>особи, яка </a:t>
            </a:r>
            <a:r>
              <a:rPr lang="ru-RU" sz="2800" dirty="0" err="1" smtClean="0"/>
              <a:t>тримається</a:t>
            </a:r>
            <a:r>
              <a:rPr lang="ru-RU" sz="2800" dirty="0" smtClean="0"/>
              <a:t> в </a:t>
            </a:r>
            <a:r>
              <a:rPr lang="ru-RU" sz="2800" dirty="0" err="1" smtClean="0"/>
              <a:t>установі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виконання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покарань</a:t>
            </a:r>
            <a:r>
              <a:rPr lang="ru-RU" sz="2800" dirty="0" smtClean="0"/>
              <a:t>, може бути </a:t>
            </a:r>
            <a:r>
              <a:rPr lang="ru-RU" sz="2800" dirty="0" err="1" smtClean="0"/>
              <a:t>посвідчений</a:t>
            </a:r>
            <a:r>
              <a:rPr lang="ru-RU" sz="2800" dirty="0" smtClean="0"/>
              <a:t> начальником </a:t>
            </a:r>
            <a:r>
              <a:rPr lang="ru-RU" sz="2800" dirty="0" err="1" smtClean="0"/>
              <a:t>такої</a:t>
            </a:r>
            <a:r>
              <a:rPr lang="ru-RU" sz="2800" dirty="0" smtClean="0"/>
              <a:t> установи;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>
                <a:solidFill>
                  <a:srgbClr val="FFFF00"/>
                </a:solidFill>
              </a:rPr>
              <a:t> 7)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smtClean="0"/>
              <a:t>особи, яка </a:t>
            </a:r>
            <a:r>
              <a:rPr lang="ru-RU" sz="2800" dirty="0" err="1" smtClean="0"/>
              <a:t>тримається</a:t>
            </a:r>
            <a:r>
              <a:rPr lang="ru-RU" sz="2800" dirty="0" smtClean="0"/>
              <a:t> у </a:t>
            </a:r>
            <a:r>
              <a:rPr lang="ru-RU" sz="2800" dirty="0" err="1" smtClean="0"/>
              <a:t>слідчому</a:t>
            </a:r>
            <a:r>
              <a:rPr lang="ru-RU" sz="2800" dirty="0" smtClean="0"/>
              <a:t> </a:t>
            </a:r>
            <a:r>
              <a:rPr lang="ru-RU" sz="2800" dirty="0" err="1" smtClean="0"/>
              <a:t>ізоляторі</a:t>
            </a:r>
            <a:r>
              <a:rPr lang="ru-RU" sz="2800" dirty="0" smtClean="0"/>
              <a:t>, може бути </a:t>
            </a:r>
            <a:r>
              <a:rPr lang="ru-RU" sz="2800" dirty="0" err="1" smtClean="0"/>
              <a:t>посвідчений</a:t>
            </a:r>
            <a:r>
              <a:rPr lang="ru-RU" sz="2800" dirty="0" smtClean="0"/>
              <a:t> начальником </a:t>
            </a:r>
            <a:r>
              <a:rPr lang="ru-RU" sz="2800" dirty="0" err="1" smtClean="0"/>
              <a:t>слідчого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ізолятора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1928802"/>
            <a:ext cx="82868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Потрібно </a:t>
            </a:r>
            <a:r>
              <a:rPr lang="ru-RU" sz="2800" dirty="0" err="1" smtClean="0"/>
              <a:t>зазначити</a:t>
            </a:r>
            <a:r>
              <a:rPr lang="ru-RU" sz="2800" dirty="0" smtClean="0"/>
              <a:t>, що </a:t>
            </a:r>
            <a:r>
              <a:rPr lang="ru-RU" sz="2800" dirty="0" err="1" smtClean="0"/>
              <a:t>всі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заповіти</a:t>
            </a:r>
            <a:r>
              <a:rPr lang="ru-RU" sz="2800" dirty="0" smtClean="0"/>
              <a:t> </a:t>
            </a:r>
            <a:r>
              <a:rPr lang="ru-RU" sz="2800" dirty="0" err="1" smtClean="0"/>
              <a:t>підлягають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державній</a:t>
            </a:r>
            <a:r>
              <a:rPr lang="ru-RU" sz="2800" dirty="0" smtClean="0"/>
              <a:t> </a:t>
            </a:r>
            <a:r>
              <a:rPr lang="ru-RU" sz="2800" dirty="0" err="1" smtClean="0"/>
              <a:t>реєстрації</a:t>
            </a:r>
            <a:r>
              <a:rPr lang="ru-RU" sz="2800" dirty="0" smtClean="0"/>
              <a:t> у </a:t>
            </a:r>
            <a:r>
              <a:rPr lang="ru-RU" sz="2800" dirty="0" err="1" smtClean="0"/>
              <a:t>Спадковому</a:t>
            </a:r>
            <a:r>
              <a:rPr lang="ru-RU" sz="2800" dirty="0" smtClean="0"/>
              <a:t> </a:t>
            </a:r>
            <a:r>
              <a:rPr lang="ru-RU" sz="2800" dirty="0" err="1" smtClean="0"/>
              <a:t>реєстрі</a:t>
            </a:r>
            <a:r>
              <a:rPr lang="ru-RU" sz="2800" dirty="0" smtClean="0"/>
              <a:t>.  </a:t>
            </a:r>
            <a:r>
              <a:rPr lang="ru-RU" sz="2800" dirty="0" err="1" smtClean="0"/>
              <a:t>Важливо</a:t>
            </a:r>
            <a:r>
              <a:rPr lang="ru-RU" sz="2800" dirty="0" smtClean="0"/>
              <a:t> знати що у деяких </a:t>
            </a:r>
            <a:r>
              <a:rPr lang="ru-RU" sz="2800" dirty="0" err="1" smtClean="0"/>
              <a:t>випадках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err="1" smtClean="0"/>
              <a:t>посвідчується</a:t>
            </a:r>
            <a:r>
              <a:rPr lang="ru-RU" sz="2800" dirty="0" smtClean="0"/>
              <a:t> при </a:t>
            </a:r>
            <a:r>
              <a:rPr lang="ru-RU" sz="2800" dirty="0" err="1" smtClean="0"/>
              <a:t>присутності</a:t>
            </a:r>
            <a:r>
              <a:rPr lang="ru-RU" sz="2800" dirty="0" smtClean="0"/>
              <a:t> не </a:t>
            </a:r>
            <a:r>
              <a:rPr lang="ru-RU" sz="2800" dirty="0" err="1" smtClean="0"/>
              <a:t>менше</a:t>
            </a:r>
            <a:r>
              <a:rPr lang="ru-RU" sz="2800" dirty="0" smtClean="0"/>
              <a:t> </a:t>
            </a:r>
            <a:r>
              <a:rPr lang="ru-RU" sz="2800" dirty="0" err="1" smtClean="0"/>
              <a:t>двох</a:t>
            </a:r>
            <a:r>
              <a:rPr lang="ru-RU" sz="2800" dirty="0" smtClean="0"/>
              <a:t> </a:t>
            </a:r>
            <a:r>
              <a:rPr lang="ru-RU" sz="2800" dirty="0" err="1" smtClean="0"/>
              <a:t>свідків</a:t>
            </a:r>
            <a:r>
              <a:rPr lang="ru-RU" sz="2800" dirty="0" smtClean="0"/>
              <a:t>, </a:t>
            </a:r>
            <a:r>
              <a:rPr lang="ru-RU" sz="2800" dirty="0" err="1" smtClean="0"/>
              <a:t>зокрема</a:t>
            </a:r>
            <a:r>
              <a:rPr lang="ru-RU" sz="2800" dirty="0" smtClean="0"/>
              <a:t> коли особа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</a:t>
            </a:r>
            <a:r>
              <a:rPr lang="ru-RU" sz="2800" dirty="0" err="1" smtClean="0"/>
              <a:t>певні</a:t>
            </a:r>
            <a:r>
              <a:rPr lang="ru-RU" sz="2800" dirty="0" smtClean="0"/>
              <a:t> </a:t>
            </a:r>
            <a:r>
              <a:rPr lang="ru-RU" sz="2800" dirty="0" err="1" smtClean="0"/>
              <a:t>фізичні</a:t>
            </a:r>
            <a:r>
              <a:rPr lang="ru-RU" sz="2800" dirty="0" smtClean="0"/>
              <a:t> вади і не може </a:t>
            </a:r>
            <a:r>
              <a:rPr lang="ru-RU" sz="2800" dirty="0" err="1" smtClean="0"/>
              <a:t>самостійно</a:t>
            </a:r>
            <a:r>
              <a:rPr lang="ru-RU" sz="2800" dirty="0" smtClean="0"/>
              <a:t> </a:t>
            </a:r>
            <a:r>
              <a:rPr lang="ru-RU" sz="2800" dirty="0" err="1" smtClean="0"/>
              <a:t>підписати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, а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у </a:t>
            </a:r>
            <a:r>
              <a:rPr lang="ru-RU" sz="2800" dirty="0" err="1" smtClean="0"/>
              <a:t>випадках</a:t>
            </a:r>
            <a:r>
              <a:rPr lang="ru-RU" sz="2800" dirty="0" smtClean="0"/>
              <a:t> коли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err="1" smtClean="0"/>
              <a:t>посвідчується</a:t>
            </a:r>
            <a:r>
              <a:rPr lang="ru-RU" sz="2800" dirty="0" smtClean="0"/>
              <a:t> не </a:t>
            </a:r>
            <a:r>
              <a:rPr lang="ru-RU" sz="2800" dirty="0" err="1" smtClean="0"/>
              <a:t>нотаріусом</a:t>
            </a:r>
            <a:r>
              <a:rPr lang="ru-RU" sz="2800" dirty="0" smtClean="0"/>
              <a:t>, а іншими </a:t>
            </a:r>
            <a:r>
              <a:rPr lang="ru-RU" sz="2800" dirty="0" err="1" smtClean="0"/>
              <a:t>посадовими</a:t>
            </a:r>
            <a:r>
              <a:rPr lang="ru-RU" sz="2800" dirty="0" smtClean="0"/>
              <a:t>, </a:t>
            </a:r>
            <a:r>
              <a:rPr lang="ru-RU" sz="2800" dirty="0" err="1" smtClean="0"/>
              <a:t>службовими</a:t>
            </a:r>
            <a:r>
              <a:rPr lang="ru-RU" sz="2800" dirty="0" smtClean="0"/>
              <a:t> особами.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71670" y="1571612"/>
            <a:ext cx="671517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000" dirty="0" smtClean="0"/>
              <a:t> </a:t>
            </a:r>
            <a:r>
              <a:rPr lang="en-US" sz="3000" b="1" i="1" dirty="0" smtClean="0">
                <a:solidFill>
                  <a:srgbClr val="FFFF00"/>
                </a:solidFill>
              </a:rPr>
              <a:t>"</a:t>
            </a:r>
            <a:r>
              <a:rPr lang="en-US" sz="3000" b="1" i="1" dirty="0" err="1" smtClean="0">
                <a:solidFill>
                  <a:srgbClr val="FFFF00"/>
                </a:solidFill>
              </a:rPr>
              <a:t>Nemo</a:t>
            </a:r>
            <a:r>
              <a:rPr lang="en-US" sz="3000" b="1" i="1" dirty="0" smtClean="0">
                <a:solidFill>
                  <a:srgbClr val="FFFF00"/>
                </a:solidFill>
              </a:rPr>
              <a:t> pro  parte  </a:t>
            </a:r>
            <a:r>
              <a:rPr lang="en-US" sz="3000" b="1" i="1" dirty="0" err="1" smtClean="0">
                <a:solidFill>
                  <a:srgbClr val="FFFF00"/>
                </a:solidFill>
              </a:rPr>
              <a:t>testatus</a:t>
            </a:r>
            <a:r>
              <a:rPr lang="en-US" sz="3000" b="1" i="1" dirty="0" smtClean="0">
                <a:solidFill>
                  <a:srgbClr val="FFFF00"/>
                </a:solidFill>
              </a:rPr>
              <a:t>,  pro  parte  </a:t>
            </a:r>
            <a:r>
              <a:rPr lang="en-US" sz="3000" b="1" i="1" dirty="0" err="1" smtClean="0">
                <a:solidFill>
                  <a:srgbClr val="FFFF00"/>
                </a:solidFill>
              </a:rPr>
              <a:t>intestatus</a:t>
            </a:r>
            <a:r>
              <a:rPr lang="en-US" sz="3000" b="1" i="1" dirty="0" smtClean="0">
                <a:solidFill>
                  <a:srgbClr val="FFFF00"/>
                </a:solidFill>
              </a:rPr>
              <a:t>  </a:t>
            </a:r>
            <a:r>
              <a:rPr lang="en-US" sz="3000" b="1" i="1" dirty="0" err="1" smtClean="0">
                <a:solidFill>
                  <a:srgbClr val="FFFF00"/>
                </a:solidFill>
              </a:rPr>
              <a:t>decedere</a:t>
            </a:r>
            <a:r>
              <a:rPr lang="en-US" sz="3000" b="1" i="1" dirty="0" smtClean="0">
                <a:solidFill>
                  <a:srgbClr val="FFFF00"/>
                </a:solidFill>
              </a:rPr>
              <a:t> </a:t>
            </a:r>
          </a:p>
          <a:p>
            <a:pPr algn="r"/>
            <a:r>
              <a:rPr lang="en-US" sz="3000" b="1" i="1" dirty="0" err="1" smtClean="0">
                <a:solidFill>
                  <a:srgbClr val="FFFF00"/>
                </a:solidFill>
              </a:rPr>
              <a:t>potest</a:t>
            </a:r>
            <a:r>
              <a:rPr lang="en-US" sz="3000" b="1" i="1" dirty="0" smtClean="0">
                <a:solidFill>
                  <a:srgbClr val="FFFF00"/>
                </a:solidFill>
              </a:rPr>
              <a:t>"</a:t>
            </a:r>
            <a:r>
              <a:rPr lang="en-US" sz="3000" b="1" i="1" dirty="0" smtClean="0"/>
              <a:t> </a:t>
            </a:r>
            <a:endParaRPr lang="uk-UA" sz="3000" b="1" i="1" dirty="0" smtClean="0"/>
          </a:p>
          <a:p>
            <a:pPr algn="r"/>
            <a:r>
              <a:rPr lang="en-US" sz="3000" dirty="0" smtClean="0"/>
              <a:t> -  "</a:t>
            </a:r>
            <a:r>
              <a:rPr lang="ru-RU" sz="3000" dirty="0" smtClean="0"/>
              <a:t>Не  може  бути  </a:t>
            </a:r>
            <a:r>
              <a:rPr lang="ru-RU" sz="3000" dirty="0" err="1" smtClean="0"/>
              <a:t>спадкування</a:t>
            </a:r>
            <a:r>
              <a:rPr lang="ru-RU" sz="3000" dirty="0" smtClean="0"/>
              <a:t>  в </a:t>
            </a:r>
            <a:r>
              <a:rPr lang="ru-RU" sz="3000" dirty="0" err="1" smtClean="0"/>
              <a:t>одній</a:t>
            </a:r>
            <a:r>
              <a:rPr lang="ru-RU" sz="3000" dirty="0" smtClean="0"/>
              <a:t> </a:t>
            </a:r>
            <a:r>
              <a:rPr lang="ru-RU" sz="3000" dirty="0" err="1" smtClean="0"/>
              <a:t>частині</a:t>
            </a:r>
            <a:r>
              <a:rPr lang="ru-RU" sz="3000" dirty="0" smtClean="0"/>
              <a:t> майна за </a:t>
            </a:r>
          </a:p>
          <a:p>
            <a:pPr algn="r"/>
            <a:r>
              <a:rPr lang="ru-RU" sz="3000" dirty="0" err="1" smtClean="0"/>
              <a:t>заповітом</a:t>
            </a:r>
            <a:r>
              <a:rPr lang="ru-RU" sz="3000" dirty="0" smtClean="0"/>
              <a:t>, а в </a:t>
            </a:r>
            <a:r>
              <a:rPr lang="ru-RU" sz="3000" dirty="0" err="1" smtClean="0"/>
              <a:t>іншій</a:t>
            </a:r>
            <a:r>
              <a:rPr lang="ru-RU" sz="3000" dirty="0" smtClean="0"/>
              <a:t> - за законом" - </a:t>
            </a:r>
            <a:r>
              <a:rPr lang="ru-RU" sz="3000" u="sng" dirty="0" smtClean="0"/>
              <a:t>принцип </a:t>
            </a:r>
            <a:r>
              <a:rPr lang="ru-RU" sz="3000" u="sng" dirty="0" err="1" smtClean="0"/>
              <a:t>Римського</a:t>
            </a:r>
            <a:r>
              <a:rPr lang="ru-RU" sz="3000" u="sng" dirty="0" smtClean="0"/>
              <a:t> права. </a:t>
            </a:r>
            <a:endParaRPr lang="ru-RU" sz="3000" u="sng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1714488"/>
            <a:ext cx="821537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FFFF00"/>
                </a:solidFill>
              </a:rPr>
              <a:t>Заповіт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</a:rPr>
              <a:t>із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</a:rPr>
              <a:t>заповідальним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</a:rPr>
              <a:t>відказом</a:t>
            </a:r>
            <a:endParaRPr lang="ru-RU" sz="3200" dirty="0" smtClean="0">
              <a:solidFill>
                <a:srgbClr val="FFFF00"/>
              </a:solidFill>
            </a:endParaRPr>
          </a:p>
          <a:p>
            <a:pPr algn="ctr"/>
            <a:endParaRPr lang="ru-RU" sz="2800" dirty="0" smtClean="0"/>
          </a:p>
          <a:p>
            <a:pPr algn="ctr"/>
            <a:r>
              <a:rPr lang="ru-RU" sz="2800" dirty="0" err="1" smtClean="0"/>
              <a:t>Це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,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передбачає</a:t>
            </a:r>
            <a:r>
              <a:rPr lang="ru-RU" sz="2800" dirty="0" smtClean="0"/>
              <a:t>, що </a:t>
            </a:r>
            <a:r>
              <a:rPr lang="ru-RU" sz="2800" dirty="0" err="1" smtClean="0"/>
              <a:t>заповідач</a:t>
            </a:r>
            <a:r>
              <a:rPr lang="ru-RU" sz="2800" dirty="0" smtClean="0"/>
              <a:t> </a:t>
            </a:r>
            <a:r>
              <a:rPr lang="ru-RU" sz="2800" dirty="0" err="1" smtClean="0"/>
              <a:t>зобов’язує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спадкоємця</a:t>
            </a:r>
            <a:r>
              <a:rPr lang="ru-RU" sz="2800" dirty="0" smtClean="0"/>
              <a:t> </a:t>
            </a:r>
            <a:r>
              <a:rPr lang="ru-RU" sz="2800" dirty="0" err="1" smtClean="0"/>
              <a:t>придбати</a:t>
            </a:r>
            <a:r>
              <a:rPr lang="ru-RU" sz="2800" dirty="0" smtClean="0"/>
              <a:t> і </a:t>
            </a:r>
            <a:r>
              <a:rPr lang="ru-RU" sz="2800" dirty="0" err="1" smtClean="0"/>
              <a:t>передати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відказоодержувачу</a:t>
            </a:r>
            <a:r>
              <a:rPr lang="ru-RU" sz="2800" dirty="0" smtClean="0"/>
              <a:t> (</a:t>
            </a:r>
            <a:r>
              <a:rPr lang="ru-RU" sz="2800" dirty="0" err="1" smtClean="0"/>
              <a:t>вказаній</a:t>
            </a:r>
            <a:r>
              <a:rPr lang="ru-RU" sz="2800" dirty="0" smtClean="0"/>
              <a:t> </a:t>
            </a:r>
            <a:r>
              <a:rPr lang="ru-RU" sz="2800" dirty="0" err="1" smtClean="0"/>
              <a:t>іншій</a:t>
            </a:r>
            <a:r>
              <a:rPr lang="ru-RU" sz="2800" dirty="0" smtClean="0"/>
              <a:t> </a:t>
            </a:r>
            <a:r>
              <a:rPr lang="ru-RU" sz="2800" dirty="0" err="1" smtClean="0"/>
              <a:t>особі</a:t>
            </a:r>
            <a:r>
              <a:rPr lang="ru-RU" sz="2800" dirty="0" smtClean="0"/>
              <a:t>) </a:t>
            </a:r>
            <a:r>
              <a:rPr lang="ru-RU" sz="2800" dirty="0" err="1" smtClean="0"/>
              <a:t>будь-яку</a:t>
            </a:r>
            <a:r>
              <a:rPr lang="ru-RU" sz="2800" dirty="0" smtClean="0"/>
              <a:t> </a:t>
            </a:r>
            <a:r>
              <a:rPr lang="ru-RU" sz="2800" dirty="0" err="1" smtClean="0"/>
              <a:t>майно</a:t>
            </a:r>
            <a:r>
              <a:rPr lang="ru-RU" sz="2800" dirty="0" smtClean="0"/>
              <a:t>, </a:t>
            </a:r>
            <a:r>
              <a:rPr lang="ru-RU" sz="2800" dirty="0" err="1" smtClean="0"/>
              <a:t>виплатити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йому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певні</a:t>
            </a:r>
            <a:r>
              <a:rPr lang="ru-RU" sz="2800" dirty="0" smtClean="0"/>
              <a:t> суму  </a:t>
            </a:r>
            <a:r>
              <a:rPr lang="ru-RU" sz="2800" dirty="0" err="1" smtClean="0"/>
              <a:t>грошових</a:t>
            </a:r>
            <a:r>
              <a:rPr lang="ru-RU" sz="2800" dirty="0" smtClean="0"/>
              <a:t> </a:t>
            </a:r>
            <a:r>
              <a:rPr lang="ru-RU" sz="2800" dirty="0" err="1" smtClean="0"/>
              <a:t>коштів</a:t>
            </a:r>
            <a:r>
              <a:rPr lang="ru-RU" sz="2800" dirty="0" smtClean="0"/>
              <a:t>, </a:t>
            </a:r>
            <a:r>
              <a:rPr lang="ru-RU" sz="2800" dirty="0" err="1" smtClean="0"/>
              <a:t>надати</a:t>
            </a:r>
            <a:r>
              <a:rPr lang="ru-RU" sz="2800" dirty="0" smtClean="0"/>
              <a:t> право </a:t>
            </a:r>
            <a:r>
              <a:rPr lang="ru-RU" sz="2800" dirty="0" err="1" smtClean="0"/>
              <a:t>довічного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користування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будинком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його </a:t>
            </a:r>
            <a:r>
              <a:rPr lang="ru-RU" sz="2800" dirty="0" err="1" smtClean="0"/>
              <a:t>частиною</a:t>
            </a:r>
            <a:r>
              <a:rPr lang="ru-RU" sz="2800" dirty="0" smtClean="0"/>
              <a:t> </a:t>
            </a:r>
            <a:r>
              <a:rPr lang="ru-RU" sz="2800" dirty="0" err="1" smtClean="0"/>
              <a:t>тощо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785794"/>
            <a:ext cx="828680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FF00"/>
                </a:solidFill>
              </a:rPr>
              <a:t>Чи можна </a:t>
            </a:r>
            <a:r>
              <a:rPr lang="ru-RU" sz="3200" dirty="0" err="1" smtClean="0">
                <a:solidFill>
                  <a:srgbClr val="FFFF00"/>
                </a:solidFill>
              </a:rPr>
              <a:t>заповітом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</a:rPr>
              <a:t>покласти</a:t>
            </a:r>
            <a:r>
              <a:rPr lang="ru-RU" sz="3200" dirty="0" smtClean="0">
                <a:solidFill>
                  <a:srgbClr val="FFFF00"/>
                </a:solidFill>
              </a:rPr>
              <a:t> на </a:t>
            </a:r>
            <a:r>
              <a:rPr lang="ru-RU" sz="3200" dirty="0" err="1" smtClean="0">
                <a:solidFill>
                  <a:srgbClr val="FFFF00"/>
                </a:solidFill>
              </a:rPr>
              <a:t>спадкоємців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</a:rPr>
              <a:t>обов’язки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</a:rPr>
              <a:t>немайнового</a:t>
            </a:r>
            <a:r>
              <a:rPr lang="ru-RU" sz="3200" dirty="0" smtClean="0">
                <a:solidFill>
                  <a:srgbClr val="FFFF00"/>
                </a:solidFill>
              </a:rPr>
              <a:t> характеру ?</a:t>
            </a:r>
            <a:endParaRPr lang="ru-RU" sz="3200" dirty="0" smtClean="0">
              <a:solidFill>
                <a:srgbClr val="FFFF00"/>
              </a:solidFill>
            </a:endParaRPr>
          </a:p>
          <a:p>
            <a:pPr algn="ctr"/>
            <a:endParaRPr lang="ru-RU" sz="2800" dirty="0" smtClean="0"/>
          </a:p>
          <a:p>
            <a:pPr algn="ctr"/>
            <a:r>
              <a:rPr lang="ru-RU" sz="2800" dirty="0" err="1" smtClean="0"/>
              <a:t>Заповідач</a:t>
            </a:r>
            <a:r>
              <a:rPr lang="ru-RU" sz="2800" dirty="0" smtClean="0"/>
              <a:t> може </a:t>
            </a:r>
            <a:r>
              <a:rPr lang="ru-RU" sz="2800" dirty="0" err="1" smtClean="0"/>
              <a:t>зобов’язати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спадкоємця</a:t>
            </a:r>
            <a:r>
              <a:rPr lang="ru-RU" sz="2800" dirty="0" smtClean="0"/>
              <a:t> до </a:t>
            </a:r>
            <a:r>
              <a:rPr lang="ru-RU" sz="2800" dirty="0" err="1" smtClean="0"/>
              <a:t>вчинення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певних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дій</a:t>
            </a:r>
            <a:r>
              <a:rPr lang="ru-RU" sz="2800" dirty="0" smtClean="0"/>
              <a:t> </a:t>
            </a:r>
            <a:r>
              <a:rPr lang="ru-RU" sz="2800" dirty="0" err="1" smtClean="0"/>
              <a:t>немайнового</a:t>
            </a:r>
            <a:r>
              <a:rPr lang="ru-RU" sz="2800" dirty="0" smtClean="0"/>
              <a:t> характеру, </a:t>
            </a:r>
            <a:r>
              <a:rPr lang="ru-RU" sz="2800" dirty="0" err="1" smtClean="0"/>
              <a:t>зокрема</a:t>
            </a:r>
            <a:r>
              <a:rPr lang="ru-RU" sz="2800" dirty="0" smtClean="0"/>
              <a:t> </a:t>
            </a:r>
            <a:r>
              <a:rPr lang="ru-RU" sz="2800" dirty="0" err="1" smtClean="0"/>
              <a:t>щодо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розпорядження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особистими</a:t>
            </a:r>
            <a:r>
              <a:rPr lang="ru-RU" sz="2800" dirty="0" smtClean="0"/>
              <a:t> </a:t>
            </a:r>
            <a:r>
              <a:rPr lang="ru-RU" sz="2800" dirty="0" err="1" smtClean="0"/>
              <a:t>паперами</a:t>
            </a:r>
            <a:r>
              <a:rPr lang="ru-RU" sz="2800" dirty="0" smtClean="0"/>
              <a:t>, </a:t>
            </a:r>
            <a:r>
              <a:rPr lang="ru-RU" sz="2800" dirty="0" err="1" smtClean="0"/>
              <a:t>визначення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місця</a:t>
            </a:r>
            <a:r>
              <a:rPr lang="ru-RU" sz="2800" dirty="0" smtClean="0"/>
              <a:t> і </a:t>
            </a:r>
            <a:r>
              <a:rPr lang="ru-RU" sz="2800" dirty="0" err="1" smtClean="0"/>
              <a:t>форми</a:t>
            </a:r>
            <a:r>
              <a:rPr lang="ru-RU" sz="2800" dirty="0" smtClean="0"/>
              <a:t> </a:t>
            </a:r>
            <a:r>
              <a:rPr lang="ru-RU" sz="2800" dirty="0" err="1" smtClean="0"/>
              <a:t>здійснення</a:t>
            </a:r>
            <a:r>
              <a:rPr lang="ru-RU" sz="2800" dirty="0" smtClean="0"/>
              <a:t> ритуалу </a:t>
            </a:r>
            <a:r>
              <a:rPr lang="ru-RU" sz="2800" dirty="0" err="1" smtClean="0"/>
              <a:t>поховання</a:t>
            </a:r>
            <a:r>
              <a:rPr lang="ru-RU" sz="2800" dirty="0" smtClean="0"/>
              <a:t>.   </a:t>
            </a:r>
            <a:r>
              <a:rPr lang="ru-RU" sz="2800" dirty="0" err="1" smtClean="0"/>
              <a:t>Крім</a:t>
            </a:r>
            <a:r>
              <a:rPr lang="ru-RU" sz="2800" dirty="0" smtClean="0"/>
              <a:t> того, </a:t>
            </a:r>
            <a:r>
              <a:rPr lang="ru-RU" sz="2800" dirty="0" err="1" smtClean="0"/>
              <a:t>Заповідач</a:t>
            </a:r>
            <a:r>
              <a:rPr lang="ru-RU" sz="2800" dirty="0" smtClean="0"/>
              <a:t> може </a:t>
            </a:r>
            <a:r>
              <a:rPr lang="ru-RU" sz="2800" dirty="0" err="1" smtClean="0"/>
              <a:t>зобов’язати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спадкоємця</a:t>
            </a:r>
            <a:r>
              <a:rPr lang="ru-RU" sz="2800" dirty="0" smtClean="0"/>
              <a:t> до </a:t>
            </a:r>
            <a:r>
              <a:rPr lang="ru-RU" sz="2800" dirty="0" err="1" smtClean="0"/>
              <a:t>вчинення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певних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дій</a:t>
            </a:r>
            <a:r>
              <a:rPr lang="ru-RU" sz="2800" dirty="0" smtClean="0"/>
              <a:t>, </a:t>
            </a:r>
            <a:r>
              <a:rPr lang="ru-RU" sz="2800" dirty="0" err="1" smtClean="0"/>
              <a:t>спрямованих</a:t>
            </a:r>
            <a:r>
              <a:rPr lang="ru-RU" sz="2800" dirty="0" smtClean="0"/>
              <a:t> на </a:t>
            </a:r>
            <a:r>
              <a:rPr lang="ru-RU" sz="2800" dirty="0" err="1" smtClean="0"/>
              <a:t>досягнення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суспільно</a:t>
            </a:r>
            <a:r>
              <a:rPr lang="ru-RU" sz="2800" dirty="0" smtClean="0"/>
              <a:t> </a:t>
            </a:r>
            <a:r>
              <a:rPr lang="ru-RU" sz="2800" dirty="0" err="1" smtClean="0"/>
              <a:t>корисної</a:t>
            </a:r>
            <a:r>
              <a:rPr lang="ru-RU" sz="2800" dirty="0" smtClean="0"/>
              <a:t> мети.</a:t>
            </a:r>
          </a:p>
          <a:p>
            <a:pPr algn="ctr"/>
            <a:endParaRPr lang="ru-RU" sz="2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0"/>
            <a:ext cx="871543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FFFF00"/>
                </a:solidFill>
              </a:rPr>
              <a:t>Заповіт</a:t>
            </a:r>
            <a:r>
              <a:rPr lang="ru-RU" sz="3200" dirty="0" smtClean="0">
                <a:solidFill>
                  <a:srgbClr val="FFFF00"/>
                </a:solidFill>
              </a:rPr>
              <a:t> з </a:t>
            </a:r>
            <a:r>
              <a:rPr lang="ru-RU" sz="3200" dirty="0" err="1" smtClean="0">
                <a:solidFill>
                  <a:srgbClr val="FFFF00"/>
                </a:solidFill>
              </a:rPr>
              <a:t>умовою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</a:p>
          <a:p>
            <a:pPr algn="ctr"/>
            <a:endParaRPr lang="ru-RU" sz="2800" dirty="0" smtClean="0"/>
          </a:p>
          <a:p>
            <a:pPr algn="ctr"/>
            <a:r>
              <a:rPr lang="ru-RU" sz="2800" dirty="0" err="1" smtClean="0"/>
              <a:t>Заповідач</a:t>
            </a:r>
            <a:r>
              <a:rPr lang="ru-RU" sz="2800" dirty="0" smtClean="0"/>
              <a:t> може </a:t>
            </a:r>
            <a:r>
              <a:rPr lang="ru-RU" sz="2800" dirty="0" err="1" smtClean="0"/>
              <a:t>обумовити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виникнення</a:t>
            </a:r>
            <a:r>
              <a:rPr lang="ru-RU" sz="2800" dirty="0" smtClean="0"/>
              <a:t> права на 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 у особи, яка </a:t>
            </a:r>
            <a:r>
              <a:rPr lang="ru-RU" sz="2800" dirty="0" err="1" smtClean="0"/>
              <a:t>призначена</a:t>
            </a:r>
            <a:r>
              <a:rPr lang="ru-RU" sz="2800" dirty="0" smtClean="0"/>
              <a:t> у </a:t>
            </a:r>
            <a:r>
              <a:rPr lang="ru-RU" sz="2800" dirty="0" err="1" smtClean="0"/>
              <a:t>заповіті</a:t>
            </a:r>
            <a:r>
              <a:rPr lang="ru-RU" sz="2800" dirty="0" smtClean="0"/>
              <a:t>, </a:t>
            </a:r>
            <a:r>
              <a:rPr lang="ru-RU" sz="2800" dirty="0" err="1" smtClean="0"/>
              <a:t>наявністю</a:t>
            </a:r>
            <a:r>
              <a:rPr lang="ru-RU" sz="2800" dirty="0" smtClean="0"/>
              <a:t> </a:t>
            </a:r>
            <a:r>
              <a:rPr lang="ru-RU" sz="2800" dirty="0" err="1" smtClean="0"/>
              <a:t>певної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умови</a:t>
            </a:r>
            <a:r>
              <a:rPr lang="ru-RU" sz="2800" dirty="0" smtClean="0"/>
              <a:t>, як </a:t>
            </a:r>
            <a:r>
              <a:rPr lang="ru-RU" sz="2800" dirty="0" err="1" smtClean="0"/>
              <a:t>пов’язаної</a:t>
            </a:r>
            <a:r>
              <a:rPr lang="ru-RU" sz="2800" dirty="0" smtClean="0"/>
              <a:t>, так і не </a:t>
            </a:r>
            <a:r>
              <a:rPr lang="ru-RU" sz="2800" dirty="0" err="1" smtClean="0"/>
              <a:t>пов’язаної</a:t>
            </a:r>
            <a:r>
              <a:rPr lang="ru-RU" sz="2800" dirty="0" smtClean="0"/>
              <a:t> з її </a:t>
            </a:r>
            <a:r>
              <a:rPr lang="ru-RU" sz="2800" dirty="0" err="1" smtClean="0"/>
              <a:t>поведінкою</a:t>
            </a:r>
            <a:r>
              <a:rPr lang="ru-RU" sz="2800" dirty="0" smtClean="0"/>
              <a:t> (</a:t>
            </a:r>
            <a:r>
              <a:rPr lang="ru-RU" sz="2800" dirty="0" err="1" smtClean="0"/>
              <a:t>наявність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інших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спадкоємців</a:t>
            </a:r>
            <a:r>
              <a:rPr lang="ru-RU" sz="2800" dirty="0" smtClean="0"/>
              <a:t>, </a:t>
            </a:r>
            <a:r>
              <a:rPr lang="ru-RU" sz="2800" dirty="0" err="1" smtClean="0"/>
              <a:t>проживання</a:t>
            </a:r>
            <a:r>
              <a:rPr lang="ru-RU" sz="2800" dirty="0" smtClean="0"/>
              <a:t> у </a:t>
            </a:r>
            <a:r>
              <a:rPr lang="ru-RU" sz="2800" dirty="0" err="1" smtClean="0"/>
              <a:t>певному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місці</a:t>
            </a:r>
            <a:r>
              <a:rPr lang="ru-RU" sz="2800" dirty="0" smtClean="0"/>
              <a:t>, </a:t>
            </a:r>
            <a:r>
              <a:rPr lang="ru-RU" sz="2800" dirty="0" err="1" smtClean="0"/>
              <a:t>народження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дитини</a:t>
            </a:r>
            <a:r>
              <a:rPr lang="ru-RU" sz="2800" dirty="0" smtClean="0"/>
              <a:t>, </a:t>
            </a:r>
            <a:r>
              <a:rPr lang="ru-RU" sz="2800" dirty="0" err="1" smtClean="0"/>
              <a:t>здобуття</a:t>
            </a:r>
            <a:r>
              <a:rPr lang="ru-RU" sz="2800" dirty="0" smtClean="0"/>
              <a:t> </a:t>
            </a:r>
            <a:r>
              <a:rPr lang="ru-RU" sz="2800" dirty="0" err="1" smtClean="0"/>
              <a:t>освіти</a:t>
            </a:r>
            <a:r>
              <a:rPr lang="ru-RU" sz="2800" dirty="0" smtClean="0"/>
              <a:t> </a:t>
            </a:r>
            <a:r>
              <a:rPr lang="ru-RU" sz="2800" dirty="0" err="1" smtClean="0"/>
              <a:t>тощо</a:t>
            </a:r>
            <a:r>
              <a:rPr lang="ru-RU" sz="2800" dirty="0" smtClean="0"/>
              <a:t>).  </a:t>
            </a:r>
            <a:r>
              <a:rPr lang="ru-RU" sz="2800" dirty="0" err="1" smtClean="0"/>
              <a:t>Умова</a:t>
            </a:r>
            <a:r>
              <a:rPr lang="ru-RU" sz="2800" dirty="0" smtClean="0"/>
              <a:t>, </a:t>
            </a:r>
            <a:r>
              <a:rPr lang="ru-RU" sz="2800" dirty="0" err="1" smtClean="0"/>
              <a:t>визначена</a:t>
            </a:r>
            <a:r>
              <a:rPr lang="ru-RU" sz="2800" dirty="0" smtClean="0"/>
              <a:t> у </a:t>
            </a:r>
            <a:r>
              <a:rPr lang="ru-RU" sz="2800" dirty="0" err="1" smtClean="0"/>
              <a:t>заповіті</a:t>
            </a:r>
            <a:r>
              <a:rPr lang="ru-RU" sz="2800" dirty="0" smtClean="0"/>
              <a:t>,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</a:t>
            </a:r>
            <a:r>
              <a:rPr lang="ru-RU" sz="2800" dirty="0" err="1" smtClean="0"/>
              <a:t>існувати</a:t>
            </a:r>
            <a:r>
              <a:rPr lang="ru-RU" sz="2800" dirty="0" smtClean="0"/>
              <a:t> на час </a:t>
            </a:r>
            <a:r>
              <a:rPr lang="ru-RU" sz="2800" dirty="0" err="1" smtClean="0"/>
              <a:t>відкриття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спадщини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algn="ctr"/>
            <a:r>
              <a:rPr lang="ru-RU" sz="2800" dirty="0" smtClean="0"/>
              <a:t>Потрібно </a:t>
            </a:r>
            <a:r>
              <a:rPr lang="ru-RU" sz="2800" dirty="0" err="1" smtClean="0"/>
              <a:t>зазначити</a:t>
            </a:r>
            <a:r>
              <a:rPr lang="ru-RU" sz="2800" dirty="0" smtClean="0"/>
              <a:t>, що </a:t>
            </a:r>
            <a:r>
              <a:rPr lang="ru-RU" sz="2800" dirty="0" err="1" smtClean="0"/>
              <a:t>умова</a:t>
            </a:r>
            <a:r>
              <a:rPr lang="ru-RU" sz="2800" dirty="0" smtClean="0"/>
              <a:t>, </a:t>
            </a:r>
            <a:r>
              <a:rPr lang="ru-RU" sz="2800" dirty="0" err="1" smtClean="0"/>
              <a:t>визначена</a:t>
            </a:r>
            <a:r>
              <a:rPr lang="ru-RU" sz="2800" dirty="0" smtClean="0"/>
              <a:t> у </a:t>
            </a:r>
            <a:r>
              <a:rPr lang="ru-RU" sz="2800" dirty="0" err="1" smtClean="0"/>
              <a:t>заповіті</a:t>
            </a:r>
            <a:r>
              <a:rPr lang="ru-RU" sz="2800" dirty="0" smtClean="0"/>
              <a:t>, є </a:t>
            </a:r>
            <a:r>
              <a:rPr lang="ru-RU" sz="2800" dirty="0" err="1" smtClean="0"/>
              <a:t>нікчемною</a:t>
            </a:r>
            <a:r>
              <a:rPr lang="ru-RU" sz="2800" dirty="0" smtClean="0"/>
              <a:t>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вона </a:t>
            </a:r>
            <a:r>
              <a:rPr lang="ru-RU" sz="2800" dirty="0" err="1" smtClean="0"/>
              <a:t>суперечить</a:t>
            </a:r>
            <a:r>
              <a:rPr lang="ru-RU" sz="2800" dirty="0" smtClean="0"/>
              <a:t> закону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моральним</a:t>
            </a:r>
            <a:r>
              <a:rPr lang="ru-RU" sz="2800" dirty="0" smtClean="0"/>
              <a:t> засадам суспільства.  </a:t>
            </a:r>
            <a:r>
              <a:rPr lang="ru-RU" sz="2800" dirty="0" err="1" smtClean="0"/>
              <a:t>Важливо</a:t>
            </a:r>
            <a:r>
              <a:rPr lang="ru-RU" sz="2800" dirty="0" smtClean="0"/>
              <a:t>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сказати</a:t>
            </a:r>
            <a:r>
              <a:rPr lang="ru-RU" sz="2800" dirty="0" smtClean="0"/>
              <a:t> , що особа, </a:t>
            </a:r>
            <a:r>
              <a:rPr lang="ru-RU" sz="2800" dirty="0" err="1" smtClean="0"/>
              <a:t>призначена</a:t>
            </a:r>
            <a:r>
              <a:rPr lang="ru-RU" sz="2800" dirty="0" smtClean="0"/>
              <a:t> у </a:t>
            </a:r>
            <a:r>
              <a:rPr lang="ru-RU" sz="2800" dirty="0" err="1" smtClean="0"/>
              <a:t>заповіті</a:t>
            </a:r>
            <a:r>
              <a:rPr lang="ru-RU" sz="2800" dirty="0" smtClean="0"/>
              <a:t>, не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права </a:t>
            </a:r>
            <a:r>
              <a:rPr lang="ru-RU" sz="2800" dirty="0" err="1" smtClean="0"/>
              <a:t>вимагати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визнання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умови</a:t>
            </a:r>
            <a:r>
              <a:rPr lang="ru-RU" sz="2800" dirty="0" smtClean="0"/>
              <a:t> </a:t>
            </a:r>
            <a:r>
              <a:rPr lang="ru-RU" sz="2800" dirty="0" err="1" smtClean="0"/>
              <a:t>недійсною</a:t>
            </a:r>
            <a:r>
              <a:rPr lang="ru-RU" sz="2800" dirty="0" smtClean="0"/>
              <a:t> на </a:t>
            </a:r>
            <a:r>
              <a:rPr lang="ru-RU" sz="2800" dirty="0" err="1" smtClean="0"/>
              <a:t>тій</a:t>
            </a:r>
            <a:r>
              <a:rPr lang="ru-RU" sz="2800" dirty="0" smtClean="0"/>
              <a:t> </a:t>
            </a:r>
            <a:r>
              <a:rPr lang="ru-RU" sz="2800" dirty="0" err="1" smtClean="0"/>
              <a:t>підставі</a:t>
            </a:r>
            <a:r>
              <a:rPr lang="ru-RU" sz="2800" dirty="0" smtClean="0"/>
              <a:t>, що вона не знала про </a:t>
            </a:r>
            <a:r>
              <a:rPr lang="ru-RU" sz="2800" dirty="0" err="1" smtClean="0"/>
              <a:t>неї</a:t>
            </a:r>
            <a:r>
              <a:rPr lang="ru-RU" sz="2800" dirty="0" smtClean="0"/>
              <a:t>,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 err="1" smtClean="0"/>
              <a:t>настання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умови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неї</a:t>
            </a:r>
            <a:r>
              <a:rPr lang="ru-RU" sz="2800" dirty="0" smtClean="0"/>
              <a:t> не залежало.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714356"/>
            <a:ext cx="800105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FFFF00"/>
                </a:solidFill>
              </a:rPr>
              <a:t>Заповіт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</a:rPr>
              <a:t>подружжя</a:t>
            </a:r>
            <a:endParaRPr lang="ru-RU" sz="3200" dirty="0" smtClean="0">
              <a:solidFill>
                <a:srgbClr val="FFFF00"/>
              </a:solidFill>
            </a:endParaRPr>
          </a:p>
          <a:p>
            <a:pPr algn="ctr"/>
            <a:endParaRPr lang="ru-RU" sz="2800" dirty="0" smtClean="0"/>
          </a:p>
          <a:p>
            <a:pPr algn="ctr"/>
            <a:r>
              <a:rPr lang="ru-RU" sz="2800" dirty="0" err="1" smtClean="0"/>
              <a:t>Подружжя</a:t>
            </a:r>
            <a:r>
              <a:rPr lang="ru-RU" sz="2800" dirty="0" smtClean="0"/>
              <a:t>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право </a:t>
            </a:r>
            <a:r>
              <a:rPr lang="ru-RU" sz="2800" dirty="0" err="1" smtClean="0"/>
              <a:t>скласти</a:t>
            </a:r>
            <a:r>
              <a:rPr lang="ru-RU" sz="2800" dirty="0" smtClean="0"/>
              <a:t> </a:t>
            </a:r>
            <a:r>
              <a:rPr lang="ru-RU" sz="2800" dirty="0" err="1" smtClean="0"/>
              <a:t>спільний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err="1" smtClean="0"/>
              <a:t>щодо</a:t>
            </a:r>
            <a:r>
              <a:rPr lang="ru-RU" sz="2800" dirty="0" smtClean="0"/>
              <a:t> майна, яке </a:t>
            </a:r>
            <a:r>
              <a:rPr lang="ru-RU" sz="2800" dirty="0" err="1" smtClean="0"/>
              <a:t>належить</a:t>
            </a:r>
            <a:r>
              <a:rPr lang="ru-RU" sz="2800" dirty="0" smtClean="0"/>
              <a:t> </a:t>
            </a:r>
            <a:r>
              <a:rPr lang="ru-RU" sz="2800" dirty="0" err="1" smtClean="0"/>
              <a:t>йому</a:t>
            </a:r>
            <a:r>
              <a:rPr lang="ru-RU" sz="2800" dirty="0" smtClean="0"/>
              <a:t> на </a:t>
            </a:r>
            <a:r>
              <a:rPr lang="ru-RU" sz="2800" dirty="0" err="1" smtClean="0"/>
              <a:t>праві</a:t>
            </a:r>
            <a:r>
              <a:rPr lang="ru-RU" sz="2800" dirty="0" smtClean="0"/>
              <a:t> </a:t>
            </a:r>
            <a:r>
              <a:rPr lang="ru-RU" sz="2800" dirty="0" err="1" smtClean="0"/>
              <a:t>спільної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сумісної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власності</a:t>
            </a:r>
            <a:r>
              <a:rPr lang="ru-RU" sz="2800" dirty="0" smtClean="0"/>
              <a:t>. У </a:t>
            </a:r>
            <a:r>
              <a:rPr lang="ru-RU" sz="2800" dirty="0" err="1" smtClean="0"/>
              <a:t>разі</a:t>
            </a:r>
            <a:r>
              <a:rPr lang="ru-RU" sz="2800" dirty="0" smtClean="0"/>
              <a:t> </a:t>
            </a:r>
            <a:r>
              <a:rPr lang="ru-RU" sz="2800" dirty="0" err="1" smtClean="0"/>
              <a:t>складання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спільного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заповіту</a:t>
            </a:r>
            <a:r>
              <a:rPr lang="ru-RU" sz="2800" dirty="0" smtClean="0"/>
              <a:t> </a:t>
            </a:r>
            <a:r>
              <a:rPr lang="ru-RU" sz="2800" dirty="0" err="1" smtClean="0"/>
              <a:t>частка</a:t>
            </a:r>
            <a:r>
              <a:rPr lang="ru-RU" sz="2800" dirty="0" smtClean="0"/>
              <a:t>  </a:t>
            </a:r>
            <a:r>
              <a:rPr lang="ru-RU" sz="2800" dirty="0" err="1" smtClean="0"/>
              <a:t>у</a:t>
            </a:r>
            <a:r>
              <a:rPr lang="ru-RU" sz="2800" dirty="0" smtClean="0"/>
              <a:t> </a:t>
            </a:r>
            <a:r>
              <a:rPr lang="ru-RU" sz="2800" dirty="0" err="1" smtClean="0"/>
              <a:t>праві</a:t>
            </a:r>
            <a:r>
              <a:rPr lang="ru-RU" sz="2800" dirty="0" smtClean="0"/>
              <a:t> </a:t>
            </a:r>
            <a:r>
              <a:rPr lang="ru-RU" sz="2800" dirty="0" err="1" smtClean="0"/>
              <a:t>спільної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сумісної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власності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після</a:t>
            </a:r>
            <a:r>
              <a:rPr lang="ru-RU" sz="2800" dirty="0" smtClean="0"/>
              <a:t> </a:t>
            </a:r>
            <a:r>
              <a:rPr lang="ru-RU" sz="2800" dirty="0" err="1" smtClean="0"/>
              <a:t>смерті</a:t>
            </a:r>
            <a:r>
              <a:rPr lang="ru-RU" sz="2800" dirty="0" smtClean="0"/>
              <a:t> одного з </a:t>
            </a:r>
            <a:r>
              <a:rPr lang="ru-RU" sz="2800" dirty="0" err="1" smtClean="0"/>
              <a:t>подружжя</a:t>
            </a:r>
            <a:r>
              <a:rPr lang="ru-RU" sz="2800" dirty="0" smtClean="0"/>
              <a:t> переходить до другого з </a:t>
            </a:r>
            <a:r>
              <a:rPr lang="ru-RU" sz="2800" dirty="0" err="1" smtClean="0"/>
              <a:t>подружжя</a:t>
            </a:r>
            <a:r>
              <a:rPr lang="ru-RU" sz="2800" dirty="0" smtClean="0"/>
              <a:t> ,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його пережив. У </a:t>
            </a:r>
            <a:r>
              <a:rPr lang="ru-RU" sz="2800" dirty="0" err="1" smtClean="0"/>
              <a:t>разі</a:t>
            </a:r>
            <a:r>
              <a:rPr lang="ru-RU" sz="2800" dirty="0" smtClean="0"/>
              <a:t> </a:t>
            </a:r>
            <a:r>
              <a:rPr lang="ru-RU" sz="2800" dirty="0" err="1" smtClean="0"/>
              <a:t>смерті</a:t>
            </a:r>
            <a:r>
              <a:rPr lang="ru-RU" sz="2800" dirty="0" smtClean="0"/>
              <a:t> </a:t>
            </a:r>
            <a:r>
              <a:rPr lang="ru-RU" sz="2800" dirty="0" err="1" smtClean="0"/>
              <a:t>останнього</a:t>
            </a:r>
            <a:r>
              <a:rPr lang="ru-RU" sz="2800" dirty="0" smtClean="0"/>
              <a:t> право на 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мають</a:t>
            </a:r>
            <a:r>
              <a:rPr lang="ru-RU" sz="2800" dirty="0" smtClean="0"/>
              <a:t> особи, </a:t>
            </a:r>
            <a:r>
              <a:rPr lang="ru-RU" sz="2800" dirty="0" err="1" smtClean="0"/>
              <a:t>визначені</a:t>
            </a:r>
            <a:r>
              <a:rPr lang="ru-RU" sz="2800" dirty="0" smtClean="0"/>
              <a:t> </a:t>
            </a:r>
            <a:r>
              <a:rPr lang="ru-RU" sz="2800" dirty="0" err="1" smtClean="0"/>
              <a:t>подружжям</a:t>
            </a:r>
            <a:r>
              <a:rPr lang="ru-RU" sz="2800" dirty="0" smtClean="0"/>
              <a:t> у </a:t>
            </a:r>
            <a:r>
              <a:rPr lang="ru-RU" sz="2800" dirty="0" err="1" smtClean="0"/>
              <a:t>заповіті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928670"/>
            <a:ext cx="785818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FFFF00"/>
                </a:solidFill>
              </a:rPr>
              <a:t>Секретний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</a:rPr>
              <a:t>заповіт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</a:p>
          <a:p>
            <a:pPr algn="ctr"/>
            <a:endParaRPr lang="ru-RU" sz="2800" dirty="0" smtClean="0"/>
          </a:p>
          <a:p>
            <a:pPr algn="ctr"/>
            <a:r>
              <a:rPr lang="ru-RU" sz="2800" dirty="0" err="1" smtClean="0"/>
              <a:t>Це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,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</a:t>
            </a:r>
            <a:r>
              <a:rPr lang="ru-RU" sz="2800" dirty="0" err="1" smtClean="0"/>
              <a:t>посвідчується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нотаріусом</a:t>
            </a:r>
            <a:r>
              <a:rPr lang="ru-RU" sz="2800" dirty="0" smtClean="0"/>
              <a:t> без </a:t>
            </a:r>
            <a:r>
              <a:rPr lang="ru-RU" sz="2800" dirty="0" err="1" smtClean="0"/>
              <a:t>ознайомлення</a:t>
            </a:r>
            <a:r>
              <a:rPr lang="ru-RU" sz="2800" dirty="0" smtClean="0"/>
              <a:t> з його </a:t>
            </a:r>
            <a:r>
              <a:rPr lang="ru-RU" sz="2800" dirty="0" err="1" smtClean="0"/>
              <a:t>змістом</a:t>
            </a:r>
            <a:r>
              <a:rPr lang="ru-RU" sz="2800" dirty="0" smtClean="0"/>
              <a:t>.  Особа, яка </a:t>
            </a:r>
            <a:r>
              <a:rPr lang="ru-RU" sz="2800" dirty="0" err="1" smtClean="0"/>
              <a:t>склала</a:t>
            </a:r>
            <a:r>
              <a:rPr lang="ru-RU" sz="2800" dirty="0" smtClean="0"/>
              <a:t> </a:t>
            </a:r>
            <a:r>
              <a:rPr lang="ru-RU" sz="2800" dirty="0" err="1" smtClean="0"/>
              <a:t>секретний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, </a:t>
            </a:r>
            <a:r>
              <a:rPr lang="ru-RU" sz="2800" dirty="0" err="1" smtClean="0"/>
              <a:t>подає</a:t>
            </a:r>
            <a:r>
              <a:rPr lang="ru-RU" sz="2800" dirty="0" smtClean="0"/>
              <a:t> його в </a:t>
            </a:r>
            <a:r>
              <a:rPr lang="ru-RU" sz="2800" dirty="0" err="1" smtClean="0"/>
              <a:t>заклеєному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конверті</a:t>
            </a:r>
            <a:r>
              <a:rPr lang="ru-RU" sz="2800" dirty="0" smtClean="0"/>
              <a:t> </a:t>
            </a:r>
            <a:r>
              <a:rPr lang="ru-RU" sz="2800" dirty="0" err="1" smtClean="0"/>
              <a:t>нотаріусові</a:t>
            </a:r>
            <a:r>
              <a:rPr lang="ru-RU" sz="2800" dirty="0" smtClean="0"/>
              <a:t>. На </a:t>
            </a:r>
            <a:r>
              <a:rPr lang="ru-RU" sz="2800" dirty="0" err="1" smtClean="0"/>
              <a:t>конверті</a:t>
            </a:r>
            <a:r>
              <a:rPr lang="ru-RU" sz="2800" dirty="0" smtClean="0"/>
              <a:t>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бути </a:t>
            </a:r>
            <a:r>
              <a:rPr lang="ru-RU" sz="2800" dirty="0" err="1" smtClean="0"/>
              <a:t>підпис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заповідача</a:t>
            </a:r>
            <a:r>
              <a:rPr lang="ru-RU" sz="2800" dirty="0" smtClean="0"/>
              <a:t>.  </a:t>
            </a:r>
            <a:r>
              <a:rPr lang="ru-RU" sz="2800" dirty="0" err="1" smtClean="0"/>
              <a:t>Нотаріус</a:t>
            </a:r>
            <a:r>
              <a:rPr lang="ru-RU" sz="2800" dirty="0" smtClean="0"/>
              <a:t> ставить на </a:t>
            </a:r>
            <a:r>
              <a:rPr lang="ru-RU" sz="2800" dirty="0" err="1" smtClean="0"/>
              <a:t>конверті</a:t>
            </a:r>
            <a:r>
              <a:rPr lang="ru-RU" sz="2800" dirty="0" smtClean="0"/>
              <a:t> </a:t>
            </a:r>
            <a:r>
              <a:rPr lang="ru-RU" sz="2800" dirty="0" err="1" smtClean="0"/>
              <a:t>свій</a:t>
            </a:r>
            <a:r>
              <a:rPr lang="ru-RU" sz="2800" dirty="0" smtClean="0"/>
              <a:t> </a:t>
            </a:r>
            <a:r>
              <a:rPr lang="ru-RU" sz="2800" dirty="0" err="1" smtClean="0"/>
              <a:t>посвідчувальний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напис</a:t>
            </a:r>
            <a:r>
              <a:rPr lang="ru-RU" sz="2800" dirty="0" smtClean="0"/>
              <a:t>, </a:t>
            </a:r>
            <a:r>
              <a:rPr lang="ru-RU" sz="2800" dirty="0" err="1" smtClean="0"/>
              <a:t>скріплює</a:t>
            </a:r>
            <a:r>
              <a:rPr lang="ru-RU" sz="2800" dirty="0" smtClean="0"/>
              <a:t> печаткою і в </a:t>
            </a:r>
            <a:r>
              <a:rPr lang="ru-RU" sz="2800" dirty="0" err="1" smtClean="0"/>
              <a:t>присутності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заповідача</a:t>
            </a:r>
            <a:r>
              <a:rPr lang="ru-RU" sz="2800" dirty="0" smtClean="0"/>
              <a:t> </a:t>
            </a:r>
            <a:r>
              <a:rPr lang="ru-RU" sz="2800" dirty="0" err="1" smtClean="0"/>
              <a:t>поміщає</a:t>
            </a:r>
            <a:r>
              <a:rPr lang="ru-RU" sz="2800" dirty="0" smtClean="0"/>
              <a:t> його в </a:t>
            </a:r>
            <a:r>
              <a:rPr lang="ru-RU" sz="2800" dirty="0" err="1" smtClean="0"/>
              <a:t>інший</a:t>
            </a:r>
            <a:r>
              <a:rPr lang="ru-RU" sz="2800" dirty="0" smtClean="0"/>
              <a:t> конверт та </a:t>
            </a:r>
            <a:r>
              <a:rPr lang="ru-RU" sz="2800" dirty="0" err="1" smtClean="0"/>
              <a:t>опечатує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85728"/>
            <a:ext cx="828680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FFFF00"/>
                </a:solidFill>
              </a:rPr>
              <a:t>Зміна</a:t>
            </a:r>
            <a:r>
              <a:rPr lang="ru-RU" sz="3200" dirty="0" smtClean="0">
                <a:solidFill>
                  <a:srgbClr val="FFFF00"/>
                </a:solidFill>
              </a:rPr>
              <a:t> та </a:t>
            </a:r>
            <a:r>
              <a:rPr lang="ru-RU" sz="3200" dirty="0" err="1" smtClean="0">
                <a:solidFill>
                  <a:srgbClr val="FFFF00"/>
                </a:solidFill>
              </a:rPr>
              <a:t>скасування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</a:rPr>
              <a:t>заповіту</a:t>
            </a:r>
            <a:endParaRPr lang="ru-RU" sz="3200" dirty="0" smtClean="0">
              <a:solidFill>
                <a:srgbClr val="FFFF00"/>
              </a:solidFill>
            </a:endParaRPr>
          </a:p>
          <a:p>
            <a:pPr algn="ctr"/>
            <a:endParaRPr lang="ru-RU" sz="2800" dirty="0" smtClean="0"/>
          </a:p>
          <a:p>
            <a:pPr algn="ctr"/>
            <a:r>
              <a:rPr lang="ru-RU" sz="2800" dirty="0" err="1" smtClean="0"/>
              <a:t>Заповідач</a:t>
            </a:r>
            <a:r>
              <a:rPr lang="ru-RU" sz="2800" dirty="0" smtClean="0"/>
              <a:t>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право у </a:t>
            </a:r>
            <a:r>
              <a:rPr lang="ru-RU" sz="2800" dirty="0" err="1" smtClean="0"/>
              <a:t>будь-який</a:t>
            </a:r>
            <a:r>
              <a:rPr lang="ru-RU" sz="2800" dirty="0" smtClean="0"/>
              <a:t> час внести до </a:t>
            </a:r>
            <a:r>
              <a:rPr lang="ru-RU" sz="2800" dirty="0" err="1" smtClean="0"/>
              <a:t>заповіту</a:t>
            </a:r>
            <a:r>
              <a:rPr lang="ru-RU" sz="2800" dirty="0" smtClean="0"/>
              <a:t> зміни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algn="ctr"/>
            <a:r>
              <a:rPr lang="ru-RU" sz="2800" dirty="0" err="1" smtClean="0"/>
              <a:t>Крім</a:t>
            </a:r>
            <a:r>
              <a:rPr lang="ru-RU" sz="2800" dirty="0" smtClean="0"/>
              <a:t> того, </a:t>
            </a:r>
            <a:r>
              <a:rPr lang="ru-RU" sz="2800" dirty="0" err="1" smtClean="0"/>
              <a:t>Заповідач</a:t>
            </a:r>
            <a:r>
              <a:rPr lang="ru-RU" sz="2800" dirty="0" smtClean="0"/>
              <a:t>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право у </a:t>
            </a:r>
            <a:r>
              <a:rPr lang="ru-RU" sz="2800" dirty="0" err="1" smtClean="0"/>
              <a:t>будь-який</a:t>
            </a:r>
            <a:r>
              <a:rPr lang="ru-RU" sz="2800" dirty="0" smtClean="0"/>
              <a:t> час </a:t>
            </a:r>
            <a:r>
              <a:rPr lang="ru-RU" sz="2800" dirty="0" err="1" smtClean="0"/>
              <a:t>скасувати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.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Заповідач</a:t>
            </a:r>
            <a:r>
              <a:rPr lang="ru-RU" sz="2800" dirty="0" smtClean="0"/>
              <a:t>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право у </a:t>
            </a:r>
            <a:r>
              <a:rPr lang="ru-RU" sz="2800" dirty="0" err="1" smtClean="0"/>
              <a:t>будь-який</a:t>
            </a:r>
            <a:r>
              <a:rPr lang="ru-RU" sz="2800" dirty="0" smtClean="0"/>
              <a:t> час </a:t>
            </a:r>
            <a:r>
              <a:rPr lang="ru-RU" sz="2800" dirty="0" err="1" smtClean="0"/>
              <a:t>скласти</a:t>
            </a:r>
            <a:r>
              <a:rPr lang="ru-RU" sz="2800" dirty="0" smtClean="0"/>
              <a:t> </a:t>
            </a:r>
            <a:r>
              <a:rPr lang="ru-RU" sz="2800" dirty="0" err="1" smtClean="0"/>
              <a:t>новий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.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,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було </a:t>
            </a:r>
            <a:r>
              <a:rPr lang="ru-RU" sz="2800" dirty="0" err="1" smtClean="0"/>
              <a:t>складено</a:t>
            </a:r>
            <a:r>
              <a:rPr lang="ru-RU" sz="2800" dirty="0" smtClean="0"/>
              <a:t> </a:t>
            </a:r>
            <a:r>
              <a:rPr lang="ru-RU" sz="2800" dirty="0" err="1" smtClean="0"/>
              <a:t>пізніше</a:t>
            </a:r>
            <a:r>
              <a:rPr lang="ru-RU" sz="2800" dirty="0" smtClean="0"/>
              <a:t>, </a:t>
            </a:r>
            <a:r>
              <a:rPr lang="ru-RU" sz="2800" dirty="0" err="1" smtClean="0"/>
              <a:t>скасовує</a:t>
            </a:r>
            <a:r>
              <a:rPr lang="ru-RU" sz="2800" dirty="0" smtClean="0"/>
              <a:t> </a:t>
            </a:r>
            <a:r>
              <a:rPr lang="ru-RU" sz="2800" dirty="0" err="1" smtClean="0"/>
              <a:t>попередній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err="1" smtClean="0"/>
              <a:t>повністю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у </a:t>
            </a:r>
            <a:r>
              <a:rPr lang="ru-RU" sz="2800" dirty="0" err="1" smtClean="0"/>
              <a:t>тій</a:t>
            </a:r>
            <a:r>
              <a:rPr lang="ru-RU" sz="2800" dirty="0" smtClean="0"/>
              <a:t> </a:t>
            </a:r>
            <a:r>
              <a:rPr lang="ru-RU" sz="2800" dirty="0" err="1" smtClean="0"/>
              <a:t>частині</a:t>
            </a:r>
            <a:r>
              <a:rPr lang="ru-RU" sz="2800" dirty="0" smtClean="0"/>
              <a:t>, в </a:t>
            </a:r>
            <a:r>
              <a:rPr lang="ru-RU" sz="2800" dirty="0" err="1" smtClean="0"/>
              <a:t>якій</a:t>
            </a:r>
            <a:r>
              <a:rPr lang="ru-RU" sz="2800" dirty="0" smtClean="0"/>
              <a:t> </a:t>
            </a:r>
            <a:r>
              <a:rPr lang="ru-RU" sz="2800" dirty="0" err="1" smtClean="0"/>
              <a:t>він</a:t>
            </a:r>
            <a:r>
              <a:rPr lang="ru-RU" sz="2800" dirty="0" smtClean="0"/>
              <a:t> </a:t>
            </a:r>
            <a:r>
              <a:rPr lang="ru-RU" sz="2800" dirty="0" err="1" smtClean="0"/>
              <a:t>йому</a:t>
            </a:r>
            <a:r>
              <a:rPr lang="ru-RU" sz="2800" dirty="0" smtClean="0"/>
              <a:t> </a:t>
            </a:r>
            <a:r>
              <a:rPr lang="ru-RU" sz="2800" dirty="0" err="1" smtClean="0"/>
              <a:t>суперечить</a:t>
            </a:r>
            <a:r>
              <a:rPr lang="ru-RU" sz="2800" dirty="0" smtClean="0"/>
              <a:t>. </a:t>
            </a:r>
            <a:r>
              <a:rPr lang="ru-RU" sz="2800" dirty="0" err="1" smtClean="0"/>
              <a:t>Скасування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заповіту</a:t>
            </a:r>
            <a:r>
              <a:rPr lang="ru-RU" sz="2800" dirty="0" smtClean="0"/>
              <a:t>, </a:t>
            </a:r>
            <a:r>
              <a:rPr lang="ru-RU" sz="2800" dirty="0" err="1" smtClean="0"/>
              <a:t>внесення</a:t>
            </a:r>
            <a:r>
              <a:rPr lang="ru-RU" sz="2800" dirty="0" smtClean="0"/>
              <a:t> до </a:t>
            </a:r>
            <a:r>
              <a:rPr lang="ru-RU" sz="2800" dirty="0" err="1" smtClean="0"/>
              <a:t>нього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змін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провадяться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заповідачем</a:t>
            </a:r>
            <a:r>
              <a:rPr lang="ru-RU" sz="2800" dirty="0" smtClean="0"/>
              <a:t> </a:t>
            </a:r>
            <a:r>
              <a:rPr lang="ru-RU" sz="2800" dirty="0" err="1" smtClean="0"/>
              <a:t>особисто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algn="ctr"/>
            <a:r>
              <a:rPr lang="ru-RU" sz="2800" dirty="0" err="1" smtClean="0"/>
              <a:t>Важливо</a:t>
            </a:r>
            <a:r>
              <a:rPr lang="ru-RU" sz="2800" dirty="0" smtClean="0"/>
              <a:t>, що </a:t>
            </a:r>
            <a:r>
              <a:rPr lang="ru-RU" sz="2800" dirty="0" err="1" smtClean="0"/>
              <a:t>кожний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новий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</a:t>
            </a:r>
            <a:r>
              <a:rPr lang="ru-RU" sz="2800" dirty="0" smtClean="0"/>
              <a:t> </a:t>
            </a:r>
            <a:r>
              <a:rPr lang="ru-RU" sz="2800" dirty="0" err="1" smtClean="0"/>
              <a:t>скасовує</a:t>
            </a:r>
            <a:r>
              <a:rPr lang="ru-RU" sz="2800" dirty="0" smtClean="0"/>
              <a:t> </a:t>
            </a:r>
            <a:r>
              <a:rPr lang="ru-RU" sz="2800" dirty="0" err="1" smtClean="0"/>
              <a:t>попередній</a:t>
            </a:r>
            <a:r>
              <a:rPr lang="ru-RU" sz="2800" dirty="0" smtClean="0"/>
              <a:t> і не </a:t>
            </a:r>
            <a:r>
              <a:rPr lang="ru-RU" sz="2800" dirty="0" err="1" smtClean="0"/>
              <a:t>відновлює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заповіту</a:t>
            </a:r>
            <a:r>
              <a:rPr lang="ru-RU" sz="2800" dirty="0" smtClean="0"/>
              <a:t>,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заповідач</a:t>
            </a:r>
            <a:r>
              <a:rPr lang="ru-RU" sz="2800" dirty="0" smtClean="0"/>
              <a:t> </a:t>
            </a:r>
            <a:r>
              <a:rPr lang="ru-RU" sz="2800" dirty="0" err="1" smtClean="0"/>
              <a:t>склав</a:t>
            </a:r>
            <a:r>
              <a:rPr lang="ru-RU" sz="2800" dirty="0" smtClean="0"/>
              <a:t> перед ним.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0"/>
            <a:ext cx="8358246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FFFF00"/>
                </a:solidFill>
              </a:rPr>
              <a:t>Виконання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</a:rPr>
              <a:t>заповіту</a:t>
            </a:r>
            <a:endParaRPr lang="ru-RU" sz="3200" dirty="0" smtClean="0">
              <a:solidFill>
                <a:srgbClr val="FFFF00"/>
              </a:solidFill>
            </a:endParaRPr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Для </a:t>
            </a:r>
            <a:r>
              <a:rPr lang="ru-RU" sz="2800" dirty="0" err="1" smtClean="0"/>
              <a:t>виконання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заповіту</a:t>
            </a:r>
            <a:r>
              <a:rPr lang="ru-RU" sz="2800" dirty="0" smtClean="0"/>
              <a:t> </a:t>
            </a:r>
            <a:r>
              <a:rPr lang="ru-RU" sz="2800" dirty="0" err="1" smtClean="0"/>
              <a:t>визначається</a:t>
            </a:r>
            <a:r>
              <a:rPr lang="ru-RU" sz="2800" dirty="0" smtClean="0"/>
              <a:t> його </a:t>
            </a:r>
            <a:r>
              <a:rPr lang="ru-RU" sz="2800" dirty="0" err="1" smtClean="0"/>
              <a:t>виконавець</a:t>
            </a:r>
            <a:r>
              <a:rPr lang="ru-RU" sz="2800" dirty="0" smtClean="0"/>
              <a:t>.  Він може бути </a:t>
            </a:r>
            <a:r>
              <a:rPr lang="ru-RU" sz="2800" dirty="0" err="1" smtClean="0"/>
              <a:t>визначений</a:t>
            </a:r>
            <a:r>
              <a:rPr lang="ru-RU" sz="2800" dirty="0" smtClean="0"/>
              <a:t> самим </a:t>
            </a:r>
            <a:r>
              <a:rPr lang="ru-RU" sz="2800" dirty="0" err="1" smtClean="0"/>
              <a:t>Заповідачем</a:t>
            </a:r>
            <a:r>
              <a:rPr lang="ru-RU" sz="2800" dirty="0" smtClean="0"/>
              <a:t>, </a:t>
            </a:r>
            <a:r>
              <a:rPr lang="ru-RU" sz="2800" dirty="0" err="1" smtClean="0"/>
              <a:t>призначений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нотаріусом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призначений</a:t>
            </a:r>
            <a:r>
              <a:rPr lang="ru-RU" sz="2800" dirty="0" smtClean="0"/>
              <a:t> за </a:t>
            </a:r>
            <a:r>
              <a:rPr lang="ru-RU" sz="2800" dirty="0" err="1" smtClean="0"/>
              <a:t>ініціативою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спадкоємців</a:t>
            </a:r>
            <a:r>
              <a:rPr lang="ru-RU" sz="2800" dirty="0" smtClean="0"/>
              <a:t>.  </a:t>
            </a:r>
            <a:r>
              <a:rPr lang="ru-RU" sz="2800" dirty="0" err="1" smtClean="0"/>
              <a:t>Виконавець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заповіту</a:t>
            </a:r>
            <a:r>
              <a:rPr lang="ru-RU" sz="2800" dirty="0" smtClean="0"/>
              <a:t> </a:t>
            </a:r>
            <a:r>
              <a:rPr lang="ru-RU" sz="2800" dirty="0" err="1" smtClean="0"/>
              <a:t>здійснює</a:t>
            </a:r>
            <a:r>
              <a:rPr lang="ru-RU" sz="2800" dirty="0" smtClean="0"/>
              <a:t> </a:t>
            </a:r>
            <a:r>
              <a:rPr lang="ru-RU" sz="2800" dirty="0" err="1" smtClean="0"/>
              <a:t>всі</a:t>
            </a:r>
            <a:r>
              <a:rPr lang="ru-RU" sz="2800" dirty="0" smtClean="0"/>
              <a:t> </a:t>
            </a:r>
            <a:r>
              <a:rPr lang="ru-RU" sz="2800" dirty="0" err="1" smtClean="0"/>
              <a:t>необхідні</a:t>
            </a:r>
            <a:r>
              <a:rPr lang="ru-RU" sz="2800" dirty="0" smtClean="0"/>
              <a:t> </a:t>
            </a:r>
            <a:r>
              <a:rPr lang="ru-RU" sz="2800" dirty="0" err="1" smtClean="0"/>
              <a:t>дії</a:t>
            </a:r>
            <a:r>
              <a:rPr lang="ru-RU" sz="2800" dirty="0" smtClean="0"/>
              <a:t> з метою </a:t>
            </a:r>
            <a:r>
              <a:rPr lang="ru-RU" sz="2800" dirty="0" err="1" smtClean="0"/>
              <a:t>здійснення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волі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Заповідача</a:t>
            </a:r>
            <a:r>
              <a:rPr lang="ru-RU" sz="2800" dirty="0" smtClean="0"/>
              <a:t>, </a:t>
            </a:r>
            <a:r>
              <a:rPr lang="ru-RU" sz="2800" dirty="0" err="1" smtClean="0"/>
              <a:t>записаної</a:t>
            </a:r>
            <a:r>
              <a:rPr lang="ru-RU" sz="2800" dirty="0" smtClean="0"/>
              <a:t> у </a:t>
            </a:r>
            <a:r>
              <a:rPr lang="ru-RU" sz="2800" dirty="0" err="1" smtClean="0"/>
              <a:t>заповіті</a:t>
            </a:r>
            <a:r>
              <a:rPr lang="ru-RU" sz="2800" dirty="0" smtClean="0"/>
              <a:t>.</a:t>
            </a:r>
          </a:p>
          <a:p>
            <a:pPr algn="ctr"/>
            <a:r>
              <a:rPr lang="ru-RU" sz="2800" dirty="0" err="1" smtClean="0"/>
              <a:t>Повноваження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виконавця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заповіту</a:t>
            </a:r>
            <a:r>
              <a:rPr lang="ru-RU" sz="2800" dirty="0" smtClean="0"/>
              <a:t> </a:t>
            </a:r>
            <a:r>
              <a:rPr lang="ru-RU" sz="2800" dirty="0" err="1" smtClean="0"/>
              <a:t>тривають</a:t>
            </a:r>
            <a:r>
              <a:rPr lang="ru-RU" sz="2800" dirty="0" smtClean="0"/>
              <a:t> до </a:t>
            </a:r>
            <a:r>
              <a:rPr lang="ru-RU" sz="2800" dirty="0" err="1" smtClean="0"/>
              <a:t>повного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здійснення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волі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спадкодавця</a:t>
            </a:r>
            <a:r>
              <a:rPr lang="ru-RU" sz="2800" dirty="0" smtClean="0"/>
              <a:t>, яка </a:t>
            </a:r>
            <a:r>
              <a:rPr lang="ru-RU" sz="2800" dirty="0" err="1" smtClean="0"/>
              <a:t>виражена</a:t>
            </a:r>
            <a:r>
              <a:rPr lang="ru-RU" sz="2800" dirty="0" smtClean="0"/>
              <a:t> у </a:t>
            </a:r>
            <a:r>
              <a:rPr lang="ru-RU" sz="2800" dirty="0" err="1" smtClean="0"/>
              <a:t>заповіті</a:t>
            </a:r>
            <a:r>
              <a:rPr lang="ru-RU" sz="2800" dirty="0" smtClean="0"/>
              <a:t>. </a:t>
            </a:r>
            <a:r>
              <a:rPr lang="ru-RU" sz="2800" dirty="0" err="1" smtClean="0"/>
              <a:t>Чинність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повноважень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виконавця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заповіту</a:t>
            </a:r>
            <a:r>
              <a:rPr lang="ru-RU" sz="2800" dirty="0" smtClean="0"/>
              <a:t> </a:t>
            </a:r>
            <a:r>
              <a:rPr lang="ru-RU" sz="2800" dirty="0" err="1" smtClean="0"/>
              <a:t>припиняється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нотаріусом</a:t>
            </a:r>
            <a:r>
              <a:rPr lang="ru-RU" sz="2800" dirty="0" smtClean="0"/>
              <a:t> за </a:t>
            </a:r>
            <a:r>
              <a:rPr lang="ru-RU" sz="2800" dirty="0" err="1" smtClean="0"/>
              <a:t>місцем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відкриття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спадщини</a:t>
            </a:r>
            <a:r>
              <a:rPr lang="ru-RU" sz="2800" dirty="0" smtClean="0"/>
              <a:t> </a:t>
            </a:r>
            <a:r>
              <a:rPr lang="ru-RU" sz="2800" dirty="0" err="1" smtClean="0"/>
              <a:t>за</a:t>
            </a:r>
            <a:r>
              <a:rPr lang="ru-RU" sz="2800" dirty="0" smtClean="0"/>
              <a:t> </a:t>
            </a:r>
            <a:r>
              <a:rPr lang="ru-RU" sz="2800" dirty="0" err="1" smtClean="0"/>
              <a:t>погодженням</a:t>
            </a:r>
            <a:r>
              <a:rPr lang="ru-RU" sz="2800" dirty="0" smtClean="0"/>
              <a:t> </a:t>
            </a:r>
            <a:r>
              <a:rPr lang="ru-RU" sz="2800" dirty="0" err="1" smtClean="0"/>
              <a:t>із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спадкоємцями</a:t>
            </a:r>
            <a:r>
              <a:rPr lang="ru-RU" sz="2800" dirty="0" smtClean="0"/>
              <a:t> та </a:t>
            </a:r>
            <a:r>
              <a:rPr lang="ru-RU" sz="2800" dirty="0" err="1" smtClean="0"/>
              <a:t>відказоодержувачами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143116"/>
            <a:ext cx="821537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Усе в </a:t>
            </a:r>
            <a:r>
              <a:rPr lang="ru-RU" sz="2800" dirty="0" err="1" smtClean="0"/>
              <a:t>житті</a:t>
            </a:r>
            <a:r>
              <a:rPr lang="ru-RU" sz="2800" dirty="0" smtClean="0"/>
              <a:t>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</a:t>
            </a:r>
            <a:r>
              <a:rPr lang="ru-RU" sz="2800" dirty="0" err="1" smtClean="0"/>
              <a:t>свій</a:t>
            </a:r>
            <a:r>
              <a:rPr lang="ru-RU" sz="2800" dirty="0" smtClean="0"/>
              <a:t> початок та </a:t>
            </a:r>
            <a:r>
              <a:rPr lang="ru-RU" sz="2800" dirty="0" err="1" smtClean="0"/>
              <a:t>кінець</a:t>
            </a:r>
            <a:r>
              <a:rPr lang="ru-RU" sz="2800" dirty="0" smtClean="0"/>
              <a:t>, </a:t>
            </a:r>
            <a:r>
              <a:rPr lang="ru-RU" sz="2800" dirty="0" err="1" smtClean="0"/>
              <a:t>усі</a:t>
            </a:r>
            <a:r>
              <a:rPr lang="ru-RU" sz="2800" dirty="0" smtClean="0"/>
              <a:t> </a:t>
            </a:r>
            <a:r>
              <a:rPr lang="ru-RU" sz="2800" dirty="0" err="1" smtClean="0"/>
              <a:t>життєві</a:t>
            </a:r>
            <a:r>
              <a:rPr lang="ru-RU" sz="2800" dirty="0" smtClean="0"/>
              <a:t> процеси є не   </a:t>
            </a:r>
            <a:r>
              <a:rPr lang="ru-RU" sz="2800" dirty="0" err="1" smtClean="0"/>
              <a:t>відворотними</a:t>
            </a:r>
            <a:r>
              <a:rPr lang="ru-RU" sz="2800" dirty="0" smtClean="0"/>
              <a:t>  -  як  </a:t>
            </a:r>
            <a:r>
              <a:rPr lang="ru-RU" sz="2800" dirty="0" err="1" smtClean="0"/>
              <a:t>тривіально</a:t>
            </a:r>
            <a:r>
              <a:rPr lang="ru-RU" sz="2800" dirty="0" smtClean="0"/>
              <a:t>  б  </a:t>
            </a:r>
            <a:r>
              <a:rPr lang="ru-RU" sz="2800" dirty="0" err="1" smtClean="0"/>
              <a:t>це</a:t>
            </a:r>
            <a:r>
              <a:rPr lang="ru-RU" sz="2800" dirty="0" smtClean="0"/>
              <a:t>  не  звучало.  </a:t>
            </a:r>
            <a:r>
              <a:rPr lang="ru-RU" sz="2800" dirty="0" err="1" smtClean="0"/>
              <a:t>Питання</a:t>
            </a:r>
            <a:r>
              <a:rPr lang="ru-RU" sz="2800" dirty="0" smtClean="0"/>
              <a:t> "</a:t>
            </a:r>
            <a:r>
              <a:rPr lang="ru-RU" sz="2800" dirty="0" err="1" smtClean="0"/>
              <a:t>спадщини</a:t>
            </a:r>
            <a:r>
              <a:rPr lang="ru-RU" sz="2800" dirty="0" smtClean="0"/>
              <a:t>", "</a:t>
            </a:r>
            <a:r>
              <a:rPr lang="ru-RU" sz="2800" dirty="0" err="1" smtClean="0"/>
              <a:t>спадкового</a:t>
            </a:r>
            <a:r>
              <a:rPr lang="ru-RU" sz="2800" dirty="0" smtClean="0"/>
              <a:t> права" </a:t>
            </a:r>
            <a:r>
              <a:rPr lang="ru-RU" sz="2800" dirty="0" err="1" smtClean="0"/>
              <a:t>завжди</a:t>
            </a:r>
            <a:r>
              <a:rPr lang="ru-RU" sz="2800" dirty="0" smtClean="0"/>
              <a:t> було, існує і </a:t>
            </a:r>
            <a:r>
              <a:rPr lang="ru-RU" sz="2800" dirty="0" err="1" smtClean="0"/>
              <a:t>залишатиметься</a:t>
            </a:r>
            <a:r>
              <a:rPr lang="ru-RU" sz="2800" dirty="0" smtClean="0"/>
              <a:t>  </a:t>
            </a:r>
            <a:r>
              <a:rPr lang="ru-RU" sz="2800" dirty="0" err="1" smtClean="0"/>
              <a:t>актуальним</a:t>
            </a:r>
            <a:r>
              <a:rPr lang="ru-RU" sz="2800" dirty="0" smtClean="0"/>
              <a:t>  як  для  </a:t>
            </a:r>
            <a:r>
              <a:rPr lang="ru-RU" sz="2800" dirty="0" err="1" smtClean="0"/>
              <a:t>громадянина</a:t>
            </a:r>
            <a:r>
              <a:rPr lang="ru-RU" sz="2800" dirty="0" smtClean="0"/>
              <a:t>,  суспільства,  так  і  держави в </a:t>
            </a:r>
            <a:r>
              <a:rPr lang="ru-RU" sz="2800" dirty="0" err="1" smtClean="0"/>
              <a:t>цілому</a:t>
            </a:r>
            <a:r>
              <a:rPr lang="ru-RU" sz="2800" dirty="0" smtClean="0"/>
              <a:t>, </a:t>
            </a:r>
            <a:r>
              <a:rPr lang="ru-RU" sz="2800" dirty="0" err="1" smtClean="0"/>
              <a:t>оскільки</a:t>
            </a:r>
            <a:r>
              <a:rPr lang="ru-RU" sz="2800" dirty="0" smtClean="0"/>
              <a:t> </a:t>
            </a:r>
            <a:r>
              <a:rPr lang="ru-RU" sz="2800" dirty="0" err="1" smtClean="0"/>
              <a:t>воно</a:t>
            </a:r>
            <a:r>
              <a:rPr lang="ru-RU" sz="2800" dirty="0" smtClean="0"/>
              <a:t>, так чи </a:t>
            </a:r>
            <a:r>
              <a:rPr lang="ru-RU" sz="2800" dirty="0" err="1" smtClean="0"/>
              <a:t>інакше</a:t>
            </a:r>
            <a:r>
              <a:rPr lang="ru-RU" sz="2800" dirty="0" smtClean="0"/>
              <a:t> </a:t>
            </a:r>
            <a:r>
              <a:rPr lang="ru-RU" sz="2800" dirty="0" err="1" smtClean="0"/>
              <a:t>зачіпає</a:t>
            </a:r>
            <a:r>
              <a:rPr lang="ru-RU" sz="2800" dirty="0" smtClean="0"/>
              <a:t> </a:t>
            </a:r>
            <a:r>
              <a:rPr lang="ru-RU" sz="2800" dirty="0" err="1" smtClean="0"/>
              <a:t>інтереси</a:t>
            </a:r>
            <a:r>
              <a:rPr lang="ru-RU" sz="2800" dirty="0" smtClean="0"/>
              <a:t> кожного.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2143116"/>
            <a:ext cx="800105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 </a:t>
            </a:r>
            <a:r>
              <a:rPr lang="ru-RU" sz="2800" dirty="0" err="1" smtClean="0"/>
              <a:t>Саме</a:t>
            </a:r>
            <a:r>
              <a:rPr lang="ru-RU" sz="2800" dirty="0" smtClean="0"/>
              <a:t>  явище, як "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", що проникло у все наше </a:t>
            </a:r>
            <a:r>
              <a:rPr lang="ru-RU" sz="2800" dirty="0" err="1" smtClean="0"/>
              <a:t>сучасне</a:t>
            </a:r>
            <a:r>
              <a:rPr lang="ru-RU" sz="2800" dirty="0" smtClean="0"/>
              <a:t>  </a:t>
            </a:r>
            <a:r>
              <a:rPr lang="ru-RU" sz="2800" dirty="0" err="1" smtClean="0"/>
              <a:t>спадкове</a:t>
            </a:r>
            <a:r>
              <a:rPr lang="ru-RU" sz="2800" dirty="0" smtClean="0"/>
              <a:t>  право,  </a:t>
            </a:r>
            <a:r>
              <a:rPr lang="ru-RU" sz="2800" dirty="0" err="1" smtClean="0"/>
              <a:t>бере</a:t>
            </a:r>
            <a:r>
              <a:rPr lang="ru-RU" sz="2800" dirty="0" smtClean="0"/>
              <a:t>  початок з </a:t>
            </a:r>
            <a:r>
              <a:rPr lang="ru-RU" sz="2800" dirty="0" err="1" smtClean="0"/>
              <a:t>римського</a:t>
            </a:r>
            <a:r>
              <a:rPr lang="ru-RU" sz="2800" dirty="0" smtClean="0"/>
              <a:t> права, яке </a:t>
            </a:r>
            <a:r>
              <a:rPr lang="ru-RU" sz="2800" dirty="0" err="1" smtClean="0"/>
              <a:t>надало</a:t>
            </a:r>
            <a:r>
              <a:rPr lang="ru-RU" sz="2800" dirty="0" smtClean="0"/>
              <a:t> </a:t>
            </a:r>
            <a:r>
              <a:rPr lang="ru-RU" sz="2800" dirty="0" err="1" smtClean="0"/>
              <a:t>йому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визначення</a:t>
            </a:r>
            <a:r>
              <a:rPr lang="ru-RU" sz="2800" dirty="0" smtClean="0"/>
              <a:t>.  </a:t>
            </a:r>
            <a:r>
              <a:rPr lang="ru-RU" sz="2800" dirty="0" err="1" smtClean="0"/>
              <a:t>Українське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спадкове</a:t>
            </a:r>
            <a:r>
              <a:rPr lang="ru-RU" sz="2800" dirty="0" smtClean="0"/>
              <a:t> право, </a:t>
            </a:r>
            <a:r>
              <a:rPr lang="ru-RU" sz="2800" dirty="0" err="1" smtClean="0"/>
              <a:t>щоб</a:t>
            </a:r>
            <a:r>
              <a:rPr lang="ru-RU" sz="2800" dirty="0" smtClean="0"/>
              <a:t> стати таким, </a:t>
            </a:r>
            <a:r>
              <a:rPr lang="ru-RU" sz="2800" dirty="0" err="1" smtClean="0"/>
              <a:t>яким</a:t>
            </a:r>
            <a:r>
              <a:rPr lang="ru-RU" sz="2800" dirty="0" smtClean="0"/>
              <a:t> </a:t>
            </a:r>
            <a:r>
              <a:rPr lang="ru-RU" sz="2800" dirty="0" err="1" smtClean="0"/>
              <a:t>воно</a:t>
            </a:r>
            <a:r>
              <a:rPr lang="ru-RU" sz="2800" dirty="0" smtClean="0"/>
              <a:t> є  на </a:t>
            </a:r>
            <a:r>
              <a:rPr lang="ru-RU" sz="2800" dirty="0" err="1" smtClean="0"/>
              <a:t>даний</a:t>
            </a:r>
            <a:r>
              <a:rPr lang="ru-RU" sz="2800" dirty="0" smtClean="0"/>
              <a:t> час, </a:t>
            </a:r>
            <a:r>
              <a:rPr lang="ru-RU" sz="2800" dirty="0" err="1" smtClean="0"/>
              <a:t>пройшло</a:t>
            </a:r>
            <a:r>
              <a:rPr lang="ru-RU" sz="2800" dirty="0" smtClean="0"/>
              <a:t> </a:t>
            </a:r>
            <a:r>
              <a:rPr lang="ru-RU" sz="2800" dirty="0" err="1" smtClean="0"/>
              <a:t>тривалий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процес</a:t>
            </a:r>
            <a:r>
              <a:rPr lang="ru-RU" sz="2800" dirty="0" smtClean="0"/>
              <a:t> </a:t>
            </a:r>
            <a:r>
              <a:rPr lang="ru-RU" sz="2800" dirty="0" err="1" smtClean="0"/>
              <a:t>історичного</a:t>
            </a:r>
            <a:r>
              <a:rPr lang="ru-RU" sz="2800" dirty="0" smtClean="0"/>
              <a:t> розвитку, про те </a:t>
            </a:r>
            <a:r>
              <a:rPr lang="ru-RU" sz="2800" dirty="0" err="1" smtClean="0"/>
              <a:t>основні</a:t>
            </a:r>
            <a:r>
              <a:rPr lang="ru-RU" sz="2800" dirty="0" smtClean="0"/>
              <a:t> </a:t>
            </a:r>
            <a:r>
              <a:rPr lang="ru-RU" sz="2800" dirty="0" err="1" smtClean="0"/>
              <a:t>риси</a:t>
            </a:r>
            <a:r>
              <a:rPr lang="ru-RU" sz="2800" dirty="0" smtClean="0"/>
              <a:t> </a:t>
            </a:r>
            <a:r>
              <a:rPr lang="ru-RU" sz="2800" dirty="0" err="1" smtClean="0"/>
              <a:t>залишились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римського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спадкового</a:t>
            </a:r>
            <a:r>
              <a:rPr lang="ru-RU" sz="2800" dirty="0" smtClean="0"/>
              <a:t> права. 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1785926"/>
            <a:ext cx="792961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     </a:t>
            </a:r>
            <a:r>
              <a:rPr lang="ru-RU" sz="2800" dirty="0" err="1" smtClean="0">
                <a:solidFill>
                  <a:srgbClr val="FFFF00"/>
                </a:solidFill>
              </a:rPr>
              <a:t>Спадкове</a:t>
            </a:r>
            <a:r>
              <a:rPr lang="ru-RU" sz="2800" dirty="0" smtClean="0">
                <a:solidFill>
                  <a:srgbClr val="FFFF00"/>
                </a:solidFill>
              </a:rPr>
              <a:t>  право  </a:t>
            </a:r>
            <a:r>
              <a:rPr lang="ru-RU" sz="2800" dirty="0" smtClean="0"/>
              <a:t>можна  вважати  </a:t>
            </a:r>
            <a:r>
              <a:rPr lang="ru-RU" sz="2800" dirty="0" err="1" smtClean="0"/>
              <a:t>інститутом</a:t>
            </a:r>
            <a:r>
              <a:rPr lang="ru-RU" sz="2800" dirty="0" smtClean="0"/>
              <a:t>  </a:t>
            </a:r>
            <a:r>
              <a:rPr lang="ru-RU" sz="2800" dirty="0" err="1" smtClean="0"/>
              <a:t>цивільного</a:t>
            </a:r>
            <a:r>
              <a:rPr lang="ru-RU" sz="2800" dirty="0" smtClean="0"/>
              <a:t> права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,  </a:t>
            </a:r>
            <a:r>
              <a:rPr lang="ru-RU" sz="2800" dirty="0" err="1" smtClean="0"/>
              <a:t>оскільки</a:t>
            </a:r>
            <a:r>
              <a:rPr lang="ru-RU" sz="2800" dirty="0" smtClean="0"/>
              <a:t>  </a:t>
            </a:r>
            <a:r>
              <a:rPr lang="ru-RU" sz="2800" dirty="0" err="1" smtClean="0"/>
              <a:t>воно</a:t>
            </a:r>
            <a:r>
              <a:rPr lang="ru-RU" sz="2800" dirty="0" smtClean="0"/>
              <a:t> 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</a:t>
            </a:r>
            <a:r>
              <a:rPr lang="ru-RU" sz="2800" dirty="0" err="1" smtClean="0"/>
              <a:t>всі</a:t>
            </a:r>
            <a:r>
              <a:rPr lang="ru-RU" sz="2800" dirty="0" smtClean="0"/>
              <a:t> його </a:t>
            </a:r>
            <a:r>
              <a:rPr lang="ru-RU" sz="2800" dirty="0" err="1" smtClean="0"/>
              <a:t>ознаки</a:t>
            </a:r>
            <a:r>
              <a:rPr lang="ru-RU" sz="2800" dirty="0" smtClean="0"/>
              <a:t>, а </a:t>
            </a:r>
            <a:r>
              <a:rPr lang="ru-RU" sz="2800" dirty="0" err="1" smtClean="0"/>
              <a:t>саме</a:t>
            </a:r>
            <a:r>
              <a:rPr lang="ru-RU" sz="2800" dirty="0" smtClean="0"/>
              <a:t> - </a:t>
            </a:r>
            <a:r>
              <a:rPr lang="ru-RU" sz="2800" dirty="0" err="1" smtClean="0"/>
              <a:t>це</a:t>
            </a:r>
            <a:r>
              <a:rPr lang="ru-RU" sz="2800" dirty="0" smtClean="0"/>
              <a:t> система </a:t>
            </a:r>
            <a:r>
              <a:rPr lang="ru-RU" sz="2800" dirty="0" err="1" smtClean="0"/>
              <a:t>пов'язаних</a:t>
            </a:r>
            <a:r>
              <a:rPr lang="ru-RU" sz="2800" dirty="0" smtClean="0"/>
              <a:t>  між  собою  </a:t>
            </a:r>
            <a:r>
              <a:rPr lang="ru-RU" sz="2800" dirty="0" err="1" smtClean="0"/>
              <a:t>цивільно-правових</a:t>
            </a:r>
            <a:r>
              <a:rPr lang="ru-RU" sz="2800" dirty="0" smtClean="0"/>
              <a:t> норм, що </a:t>
            </a:r>
            <a:r>
              <a:rPr lang="ru-RU" sz="2800" dirty="0" err="1" smtClean="0"/>
              <a:t>регулюють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певну</a:t>
            </a:r>
            <a:r>
              <a:rPr lang="ru-RU" sz="2800" dirty="0" smtClean="0"/>
              <a:t> </a:t>
            </a:r>
            <a:r>
              <a:rPr lang="ru-RU" sz="2800" dirty="0" err="1" smtClean="0"/>
              <a:t>групу</a:t>
            </a:r>
            <a:r>
              <a:rPr lang="ru-RU" sz="2800" dirty="0" smtClean="0"/>
              <a:t>   </a:t>
            </a:r>
            <a:r>
              <a:rPr lang="ru-RU" sz="2800" dirty="0" err="1" smtClean="0"/>
              <a:t>однорідних</a:t>
            </a:r>
            <a:r>
              <a:rPr lang="ru-RU" sz="2800" dirty="0" smtClean="0"/>
              <a:t>   </a:t>
            </a:r>
            <a:r>
              <a:rPr lang="ru-RU" sz="2800" dirty="0" err="1" smtClean="0"/>
              <a:t>суспільних</a:t>
            </a:r>
            <a:r>
              <a:rPr lang="ru-RU" sz="2800" dirty="0" smtClean="0"/>
              <a:t>   відносин  (</a:t>
            </a:r>
            <a:r>
              <a:rPr lang="ru-RU" sz="2800" dirty="0" err="1" smtClean="0"/>
              <a:t>встановлюють</a:t>
            </a:r>
            <a:r>
              <a:rPr lang="ru-RU" sz="2800" dirty="0" smtClean="0"/>
              <a:t>  порядок переходу прав та </a:t>
            </a:r>
            <a:r>
              <a:rPr lang="ru-RU" sz="2800" dirty="0" err="1" smtClean="0"/>
              <a:t>обов'язків</a:t>
            </a:r>
            <a:r>
              <a:rPr lang="ru-RU" sz="2800" dirty="0" smtClean="0"/>
              <a:t> </a:t>
            </a:r>
            <a:r>
              <a:rPr lang="ru-RU" sz="2800" dirty="0" err="1" smtClean="0"/>
              <a:t>померлої</a:t>
            </a:r>
            <a:r>
              <a:rPr lang="ru-RU" sz="2800" dirty="0" smtClean="0"/>
              <a:t> особи за правом 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1714488"/>
            <a:ext cx="80010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 На   </a:t>
            </a:r>
            <a:r>
              <a:rPr lang="ru-RU" sz="2800" dirty="0" err="1" smtClean="0"/>
              <a:t>законодавчому</a:t>
            </a:r>
            <a:r>
              <a:rPr lang="ru-RU" sz="2800" dirty="0" smtClean="0"/>
              <a:t>  </a:t>
            </a:r>
            <a:r>
              <a:rPr lang="ru-RU" sz="2800" dirty="0" err="1" smtClean="0"/>
              <a:t>рівні</a:t>
            </a:r>
            <a:r>
              <a:rPr lang="ru-RU" sz="2800" dirty="0" smtClean="0"/>
              <a:t>  </a:t>
            </a:r>
            <a:r>
              <a:rPr lang="ru-RU" sz="2800" dirty="0" err="1" smtClean="0"/>
              <a:t>питання</a:t>
            </a:r>
            <a:r>
              <a:rPr lang="ru-RU" sz="2800" dirty="0" smtClean="0"/>
              <a:t>  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  </a:t>
            </a:r>
            <a:r>
              <a:rPr lang="ru-RU" sz="2800" dirty="0" err="1" smtClean="0"/>
              <a:t>урегульоване</a:t>
            </a:r>
            <a:r>
              <a:rPr lang="ru-RU" sz="2800" dirty="0" smtClean="0"/>
              <a:t>  </a:t>
            </a:r>
            <a:r>
              <a:rPr lang="ru-RU" sz="2800" dirty="0" err="1" smtClean="0"/>
              <a:t>Цивільним</a:t>
            </a:r>
            <a:r>
              <a:rPr lang="ru-RU" sz="2800" dirty="0" smtClean="0"/>
              <a:t>  кодексом 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 ( 435-15 ) (</a:t>
            </a:r>
            <a:r>
              <a:rPr lang="ru-RU" sz="2800" dirty="0" err="1" smtClean="0"/>
              <a:t>далі</a:t>
            </a:r>
            <a:r>
              <a:rPr lang="ru-RU" sz="2800" dirty="0" smtClean="0"/>
              <a:t> - ЦК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) (Книга </a:t>
            </a:r>
            <a:r>
              <a:rPr lang="ru-RU" sz="2800" dirty="0" err="1" smtClean="0"/>
              <a:t>шоста</a:t>
            </a:r>
            <a:r>
              <a:rPr lang="ru-RU" sz="2800" dirty="0" smtClean="0"/>
              <a:t>),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Законом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 "Про </a:t>
            </a:r>
            <a:r>
              <a:rPr lang="ru-RU" sz="2800" dirty="0" err="1" smtClean="0"/>
              <a:t>нотаріат</a:t>
            </a:r>
            <a:r>
              <a:rPr lang="ru-RU" sz="2800" dirty="0" smtClean="0"/>
              <a:t>"  (  3425-12  ),  </a:t>
            </a:r>
            <a:r>
              <a:rPr lang="ru-RU" sz="2800" dirty="0" err="1" smtClean="0"/>
              <a:t>крім</a:t>
            </a:r>
            <a:r>
              <a:rPr lang="ru-RU" sz="2800" dirty="0" smtClean="0"/>
              <a:t> </a:t>
            </a:r>
          </a:p>
          <a:p>
            <a:pPr algn="ctr"/>
            <a:r>
              <a:rPr lang="ru-RU" sz="2800" dirty="0" smtClean="0"/>
              <a:t>того,   у   </a:t>
            </a:r>
            <a:r>
              <a:rPr lang="ru-RU" sz="2800" dirty="0" err="1" smtClean="0"/>
              <a:t>судовій</a:t>
            </a:r>
            <a:r>
              <a:rPr lang="ru-RU" sz="2800" dirty="0" smtClean="0"/>
              <a:t>   </a:t>
            </a:r>
            <a:r>
              <a:rPr lang="ru-RU" sz="2800" dirty="0" err="1" smtClean="0"/>
              <a:t>практиці</a:t>
            </a:r>
            <a:r>
              <a:rPr lang="ru-RU" sz="2800" dirty="0" smtClean="0"/>
              <a:t>  </a:t>
            </a:r>
            <a:r>
              <a:rPr lang="ru-RU" sz="2800" dirty="0" err="1" smtClean="0"/>
              <a:t>застосовується</a:t>
            </a:r>
            <a:r>
              <a:rPr lang="ru-RU" sz="2800" dirty="0" smtClean="0"/>
              <a:t>  постанова  Пленуму Верховного Суду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30.05.2008 </a:t>
            </a:r>
            <a:r>
              <a:rPr lang="en-US" sz="2800" dirty="0" smtClean="0"/>
              <a:t>N 7 (  v0007700-08  )  "</a:t>
            </a:r>
            <a:r>
              <a:rPr lang="ru-RU" sz="2800" dirty="0" smtClean="0"/>
              <a:t>Про </a:t>
            </a:r>
            <a:r>
              <a:rPr lang="ru-RU" sz="2800" dirty="0" err="1" smtClean="0"/>
              <a:t>судову</a:t>
            </a:r>
            <a:r>
              <a:rPr lang="ru-RU" sz="2800" dirty="0" smtClean="0"/>
              <a:t>   практику   у   справах   про   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"   та   іншими  </a:t>
            </a:r>
            <a:r>
              <a:rPr lang="ru-RU" sz="2800" dirty="0" err="1" smtClean="0"/>
              <a:t>нормативно-правовими</a:t>
            </a:r>
            <a:r>
              <a:rPr lang="ru-RU" sz="2800" dirty="0" smtClean="0"/>
              <a:t> актами. 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0"/>
            <a:ext cx="835824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dirty="0" smtClean="0"/>
          </a:p>
          <a:p>
            <a:pPr algn="just"/>
            <a:r>
              <a:rPr lang="ru-RU" sz="2800" dirty="0" smtClean="0">
                <a:solidFill>
                  <a:srgbClr val="FFFF00"/>
                </a:solidFill>
              </a:rPr>
              <a:t>     </a:t>
            </a:r>
            <a:r>
              <a:rPr lang="ru-RU" sz="2800" dirty="0" err="1" smtClean="0">
                <a:solidFill>
                  <a:srgbClr val="FFFF00"/>
                </a:solidFill>
              </a:rPr>
              <a:t>Спадкуванням</a:t>
            </a:r>
            <a:r>
              <a:rPr lang="ru-RU" sz="2800" dirty="0" smtClean="0">
                <a:solidFill>
                  <a:srgbClr val="FFFF00"/>
                </a:solidFill>
              </a:rPr>
              <a:t>  </a:t>
            </a:r>
            <a:r>
              <a:rPr lang="ru-RU" sz="2800" dirty="0" smtClean="0"/>
              <a:t>є  </a:t>
            </a:r>
            <a:r>
              <a:rPr lang="ru-RU" sz="2800" dirty="0" err="1" smtClean="0"/>
              <a:t>перехід</a:t>
            </a:r>
            <a:r>
              <a:rPr lang="ru-RU" sz="2800" dirty="0" smtClean="0"/>
              <a:t>  прав  та  </a:t>
            </a:r>
            <a:r>
              <a:rPr lang="ru-RU" sz="2800" dirty="0" err="1" smtClean="0"/>
              <a:t>обов'язків</a:t>
            </a:r>
            <a:r>
              <a:rPr lang="ru-RU" sz="2800" dirty="0" smtClean="0"/>
              <a:t> (</a:t>
            </a:r>
            <a:r>
              <a:rPr lang="ru-RU" sz="2800" dirty="0" err="1" smtClean="0"/>
              <a:t>спадщини</a:t>
            </a:r>
            <a:r>
              <a:rPr lang="ru-RU" sz="2800" dirty="0" smtClean="0"/>
              <a:t>)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 </a:t>
            </a:r>
            <a:r>
              <a:rPr lang="ru-RU" sz="2800" dirty="0" err="1" smtClean="0"/>
              <a:t>фізичної</a:t>
            </a:r>
            <a:r>
              <a:rPr lang="ru-RU" sz="2800" dirty="0" smtClean="0"/>
              <a:t>   особи,   яка   померла  (</a:t>
            </a:r>
            <a:r>
              <a:rPr lang="ru-RU" sz="2800" dirty="0" err="1" smtClean="0"/>
              <a:t>спадкодавця</a:t>
            </a:r>
            <a:r>
              <a:rPr lang="ru-RU" sz="2800" dirty="0" smtClean="0"/>
              <a:t>),  до  </a:t>
            </a:r>
            <a:r>
              <a:rPr lang="ru-RU" sz="2800" dirty="0" err="1" smtClean="0"/>
              <a:t>інших</a:t>
            </a:r>
            <a:r>
              <a:rPr lang="ru-RU" sz="2800" dirty="0" smtClean="0"/>
              <a:t>  </a:t>
            </a:r>
            <a:r>
              <a:rPr lang="ru-RU" sz="2800" dirty="0" err="1" smtClean="0"/>
              <a:t>осіб</a:t>
            </a:r>
            <a:r>
              <a:rPr lang="ru-RU" sz="2800" dirty="0" smtClean="0"/>
              <a:t>  (</a:t>
            </a:r>
            <a:r>
              <a:rPr lang="ru-RU" sz="2800" dirty="0" err="1" smtClean="0"/>
              <a:t>спадкоємців</a:t>
            </a:r>
            <a:r>
              <a:rPr lang="ru-RU" sz="2800" dirty="0" smtClean="0"/>
              <a:t>) - </a:t>
            </a:r>
            <a:r>
              <a:rPr lang="ru-RU" sz="2800" dirty="0" err="1" smtClean="0"/>
              <a:t>стаття</a:t>
            </a:r>
            <a:r>
              <a:rPr lang="ru-RU" sz="2800" dirty="0" smtClean="0"/>
              <a:t> 1216 ЦК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 ( 435-15 ). 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>
                <a:solidFill>
                  <a:srgbClr val="FFFF00"/>
                </a:solidFill>
              </a:rPr>
              <a:t>     </a:t>
            </a:r>
            <a:r>
              <a:rPr lang="ru-RU" sz="2800" dirty="0" err="1" smtClean="0">
                <a:solidFill>
                  <a:srgbClr val="FFFF00"/>
                </a:solidFill>
              </a:rPr>
              <a:t>Спадкодавець</a:t>
            </a:r>
            <a:r>
              <a:rPr lang="ru-RU" sz="2800" dirty="0" smtClean="0">
                <a:solidFill>
                  <a:srgbClr val="FFFF00"/>
                </a:solidFill>
              </a:rPr>
              <a:t>  </a:t>
            </a:r>
            <a:r>
              <a:rPr lang="ru-RU" sz="2800" dirty="0" smtClean="0"/>
              <a:t>-  </a:t>
            </a:r>
            <a:r>
              <a:rPr lang="ru-RU" sz="2800" dirty="0" err="1" smtClean="0"/>
              <a:t>це</a:t>
            </a:r>
            <a:r>
              <a:rPr lang="ru-RU" sz="2800" dirty="0" smtClean="0"/>
              <a:t>  </a:t>
            </a:r>
            <a:r>
              <a:rPr lang="ru-RU" sz="2800" dirty="0" err="1" smtClean="0"/>
              <a:t>фізична</a:t>
            </a:r>
            <a:r>
              <a:rPr lang="ru-RU" sz="2800" dirty="0" smtClean="0"/>
              <a:t>  особа,  права та </a:t>
            </a:r>
            <a:r>
              <a:rPr lang="ru-RU" sz="2800" dirty="0" err="1" smtClean="0"/>
              <a:t>обов'язки</a:t>
            </a:r>
            <a:r>
              <a:rPr lang="ru-RU" sz="2800" dirty="0" smtClean="0"/>
              <a:t> якої </a:t>
            </a:r>
          </a:p>
          <a:p>
            <a:pPr algn="just"/>
            <a:r>
              <a:rPr lang="ru-RU" sz="2800" dirty="0" err="1" smtClean="0"/>
              <a:t>після</a:t>
            </a:r>
            <a:r>
              <a:rPr lang="ru-RU" sz="2800" dirty="0" smtClean="0"/>
              <a:t> </a:t>
            </a:r>
            <a:r>
              <a:rPr lang="ru-RU" sz="2800" dirty="0" err="1" smtClean="0"/>
              <a:t>смерті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переходять</a:t>
            </a:r>
            <a:r>
              <a:rPr lang="ru-RU" sz="2800" dirty="0" smtClean="0"/>
              <a:t> до </a:t>
            </a:r>
            <a:r>
              <a:rPr lang="ru-RU" sz="2800" dirty="0" err="1" smtClean="0"/>
              <a:t>інших</a:t>
            </a:r>
            <a:r>
              <a:rPr lang="ru-RU" sz="2800" dirty="0" smtClean="0"/>
              <a:t> </a:t>
            </a:r>
            <a:r>
              <a:rPr lang="ru-RU" sz="2800" dirty="0" err="1" smtClean="0"/>
              <a:t>осіб</a:t>
            </a:r>
            <a:r>
              <a:rPr lang="ru-RU" sz="2800" dirty="0" smtClean="0"/>
              <a:t>. 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     </a:t>
            </a:r>
            <a:r>
              <a:rPr lang="ru-RU" sz="2800" dirty="0" err="1" smtClean="0">
                <a:solidFill>
                  <a:srgbClr val="FFFF00"/>
                </a:solidFill>
              </a:rPr>
              <a:t>Спадкоємці</a:t>
            </a:r>
            <a:r>
              <a:rPr lang="ru-RU" sz="2800" dirty="0" smtClean="0"/>
              <a:t> - </a:t>
            </a:r>
            <a:r>
              <a:rPr lang="ru-RU" sz="2800" dirty="0" err="1" smtClean="0"/>
              <a:t>це</a:t>
            </a:r>
            <a:r>
              <a:rPr lang="ru-RU" sz="2800" dirty="0" smtClean="0"/>
              <a:t> особи, що </a:t>
            </a:r>
            <a:r>
              <a:rPr lang="ru-RU" sz="2800" dirty="0" err="1" smtClean="0"/>
              <a:t>набувають</a:t>
            </a:r>
            <a:r>
              <a:rPr lang="ru-RU" sz="2800" dirty="0" smtClean="0"/>
              <a:t> право на </a:t>
            </a:r>
            <a:r>
              <a:rPr lang="ru-RU" sz="2800" dirty="0" err="1" smtClean="0"/>
              <a:t>спадщину</a:t>
            </a:r>
            <a:r>
              <a:rPr lang="ru-RU" sz="2800" dirty="0" smtClean="0"/>
              <a:t> (особи, 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 є  </a:t>
            </a:r>
            <a:r>
              <a:rPr lang="ru-RU" sz="2800" dirty="0" err="1" smtClean="0"/>
              <a:t>живими</a:t>
            </a:r>
            <a:r>
              <a:rPr lang="ru-RU" sz="2800" dirty="0" smtClean="0"/>
              <a:t> на момент </a:t>
            </a:r>
            <a:r>
              <a:rPr lang="ru-RU" sz="2800" dirty="0" err="1" smtClean="0"/>
              <a:t>відкриття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спадщини</a:t>
            </a:r>
            <a:r>
              <a:rPr lang="ru-RU" sz="2800" dirty="0" smtClean="0"/>
              <a:t>, особи, що </a:t>
            </a:r>
            <a:r>
              <a:rPr lang="ru-RU" sz="2800" dirty="0" err="1" smtClean="0"/>
              <a:t>були</a:t>
            </a:r>
            <a:r>
              <a:rPr lang="ru-RU" sz="2800" dirty="0" smtClean="0"/>
              <a:t> </a:t>
            </a:r>
            <a:r>
              <a:rPr lang="ru-RU" sz="2800" dirty="0" err="1" smtClean="0"/>
              <a:t>зачаті</a:t>
            </a:r>
            <a:r>
              <a:rPr lang="ru-RU" sz="2800" dirty="0" smtClean="0"/>
              <a:t>  за  життя  </a:t>
            </a:r>
            <a:r>
              <a:rPr lang="ru-RU" sz="2800" dirty="0" err="1" smtClean="0"/>
              <a:t>спадкодавця</a:t>
            </a:r>
            <a:r>
              <a:rPr lang="ru-RU" sz="2800" dirty="0" smtClean="0"/>
              <a:t>  і  </a:t>
            </a:r>
            <a:r>
              <a:rPr lang="ru-RU" sz="2800" dirty="0" err="1" smtClean="0"/>
              <a:t>народилися</a:t>
            </a:r>
            <a:r>
              <a:rPr lang="ru-RU" sz="2800" dirty="0" smtClean="0"/>
              <a:t>  </a:t>
            </a:r>
            <a:r>
              <a:rPr lang="ru-RU" sz="2800" dirty="0" err="1" smtClean="0"/>
              <a:t>після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відкриття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спадщини</a:t>
            </a:r>
            <a:r>
              <a:rPr lang="ru-RU" sz="2800" dirty="0" smtClean="0"/>
              <a:t>, а -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юридичні</a:t>
            </a:r>
            <a:r>
              <a:rPr lang="ru-RU" sz="2800" dirty="0" smtClean="0"/>
              <a:t> особи та держава).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928670"/>
            <a:ext cx="792961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 Право   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   тісно  </a:t>
            </a:r>
            <a:r>
              <a:rPr lang="ru-RU" sz="2800" dirty="0" err="1" smtClean="0"/>
              <a:t>пов'язане</a:t>
            </a:r>
            <a:r>
              <a:rPr lang="ru-RU" sz="2800" dirty="0" smtClean="0"/>
              <a:t>  з  правом  </a:t>
            </a:r>
            <a:r>
              <a:rPr lang="ru-RU" sz="2800" dirty="0" err="1" smtClean="0"/>
              <a:t>власності</a:t>
            </a:r>
            <a:r>
              <a:rPr lang="ru-RU" sz="2800" dirty="0" smtClean="0"/>
              <a:t>, </a:t>
            </a:r>
            <a:r>
              <a:rPr lang="ru-RU" sz="2800" dirty="0" err="1" smtClean="0"/>
              <a:t>оскільки</a:t>
            </a:r>
            <a:r>
              <a:rPr lang="ru-RU" sz="2800" dirty="0" smtClean="0"/>
              <a:t>  </a:t>
            </a:r>
            <a:r>
              <a:rPr lang="ru-RU" sz="2800" dirty="0" err="1" smtClean="0"/>
              <a:t>спадкування</a:t>
            </a:r>
            <a:r>
              <a:rPr lang="ru-RU" sz="2800" dirty="0" smtClean="0"/>
              <a:t>  є одним </a:t>
            </a:r>
            <a:r>
              <a:rPr lang="ru-RU" sz="2800" dirty="0" err="1" smtClean="0"/>
              <a:t>із</a:t>
            </a:r>
            <a:r>
              <a:rPr lang="ru-RU" sz="2800" dirty="0" smtClean="0"/>
              <a:t> </a:t>
            </a:r>
            <a:r>
              <a:rPr lang="ru-RU" sz="2800" dirty="0" err="1" smtClean="0"/>
              <a:t>засобів</a:t>
            </a:r>
            <a:r>
              <a:rPr lang="ru-RU" sz="2800" dirty="0" smtClean="0"/>
              <a:t> </a:t>
            </a:r>
            <a:r>
              <a:rPr lang="ru-RU" sz="2800" dirty="0" err="1" smtClean="0"/>
              <a:t>набуття</a:t>
            </a:r>
            <a:r>
              <a:rPr lang="ru-RU" sz="2800" dirty="0" smtClean="0"/>
              <a:t> права </a:t>
            </a:r>
            <a:r>
              <a:rPr lang="ru-RU" sz="2800" dirty="0" err="1" smtClean="0"/>
              <a:t>власності</a:t>
            </a:r>
            <a:r>
              <a:rPr lang="ru-RU" sz="2800" dirty="0" smtClean="0"/>
              <a:t>. </a:t>
            </a:r>
          </a:p>
          <a:p>
            <a:pPr algn="ctr"/>
            <a:r>
              <a:rPr lang="ru-RU" sz="2800" dirty="0" smtClean="0"/>
              <a:t>До  складу  </a:t>
            </a:r>
            <a:r>
              <a:rPr lang="ru-RU" sz="2800" dirty="0" err="1" smtClean="0"/>
              <a:t>спадщини</a:t>
            </a:r>
            <a:r>
              <a:rPr lang="ru-RU" sz="2800" dirty="0" smtClean="0"/>
              <a:t>  </a:t>
            </a:r>
            <a:r>
              <a:rPr lang="ru-RU" sz="2800" dirty="0" err="1" smtClean="0"/>
              <a:t>входять</a:t>
            </a:r>
            <a:r>
              <a:rPr lang="ru-RU" sz="2800" dirty="0" smtClean="0"/>
              <a:t>  </a:t>
            </a:r>
            <a:r>
              <a:rPr lang="ru-RU" sz="2800" dirty="0" err="1" smtClean="0"/>
              <a:t>усі</a:t>
            </a:r>
            <a:r>
              <a:rPr lang="ru-RU" sz="2800" dirty="0" smtClean="0"/>
              <a:t> права та </a:t>
            </a:r>
            <a:r>
              <a:rPr lang="ru-RU" sz="2800" dirty="0" err="1" smtClean="0"/>
              <a:t>обов'язки</a:t>
            </a:r>
            <a:r>
              <a:rPr lang="ru-RU" sz="2800" dirty="0" smtClean="0"/>
              <a:t>, що належали </a:t>
            </a:r>
            <a:r>
              <a:rPr lang="ru-RU" sz="2800" dirty="0" err="1" smtClean="0"/>
              <a:t>спадкодавцеві</a:t>
            </a:r>
            <a:r>
              <a:rPr lang="ru-RU" sz="2800" dirty="0" smtClean="0"/>
              <a:t>  на  момент  </a:t>
            </a:r>
            <a:r>
              <a:rPr lang="ru-RU" sz="2800" dirty="0" err="1" smtClean="0"/>
              <a:t>відкриття</a:t>
            </a:r>
            <a:r>
              <a:rPr lang="ru-RU" sz="2800" dirty="0" smtClean="0"/>
              <a:t>  </a:t>
            </a:r>
            <a:r>
              <a:rPr lang="ru-RU" sz="2800" dirty="0" err="1" smtClean="0"/>
              <a:t>спадщини</a:t>
            </a:r>
            <a:r>
              <a:rPr lang="ru-RU" sz="2800" dirty="0" smtClean="0"/>
              <a:t>  і  не  </a:t>
            </a:r>
            <a:r>
              <a:rPr lang="ru-RU" sz="2800" dirty="0" err="1" smtClean="0"/>
              <a:t>припинилися</a:t>
            </a:r>
            <a:r>
              <a:rPr lang="ru-RU" sz="2800" dirty="0" smtClean="0"/>
              <a:t> </a:t>
            </a:r>
            <a:r>
              <a:rPr lang="ru-RU" sz="2800" dirty="0" err="1" smtClean="0"/>
              <a:t>внаслідок</a:t>
            </a:r>
            <a:r>
              <a:rPr lang="ru-RU" sz="2800" dirty="0" smtClean="0"/>
              <a:t> його </a:t>
            </a:r>
            <a:r>
              <a:rPr lang="ru-RU" sz="2800" dirty="0" err="1" smtClean="0"/>
              <a:t>смерті</a:t>
            </a:r>
            <a:r>
              <a:rPr lang="ru-RU" sz="2800" dirty="0" smtClean="0"/>
              <a:t>. </a:t>
            </a:r>
          </a:p>
          <a:p>
            <a:pPr algn="ctr"/>
            <a:r>
              <a:rPr lang="ru-RU" sz="2800" dirty="0" smtClean="0"/>
              <a:t>     </a:t>
            </a:r>
            <a:r>
              <a:rPr lang="ru-RU" sz="2800" dirty="0" err="1" smtClean="0"/>
              <a:t>Цивільний</a:t>
            </a:r>
            <a:r>
              <a:rPr lang="ru-RU" sz="2800" dirty="0" smtClean="0"/>
              <a:t>  кодекс ( 435-15 ) </a:t>
            </a:r>
            <a:r>
              <a:rPr lang="ru-RU" sz="2800" dirty="0" err="1" smtClean="0"/>
              <a:t>дозволяє</a:t>
            </a:r>
            <a:r>
              <a:rPr lang="ru-RU" sz="2800" dirty="0" smtClean="0"/>
              <a:t> </a:t>
            </a:r>
            <a:r>
              <a:rPr lang="ru-RU" sz="2800" dirty="0" err="1" smtClean="0"/>
              <a:t>успадковувати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майже</a:t>
            </a:r>
            <a:r>
              <a:rPr lang="ru-RU" sz="2800" dirty="0" smtClean="0"/>
              <a:t> </a:t>
            </a:r>
            <a:r>
              <a:rPr lang="ru-RU" sz="2800" dirty="0" err="1" smtClean="0"/>
              <a:t>всі</a:t>
            </a:r>
            <a:r>
              <a:rPr lang="ru-RU" sz="2800" dirty="0" smtClean="0"/>
              <a:t> права і </a:t>
            </a:r>
            <a:r>
              <a:rPr lang="ru-RU" sz="2800" dirty="0" err="1" smtClean="0"/>
              <a:t>обов'язки</a:t>
            </a:r>
            <a:r>
              <a:rPr lang="ru-RU" sz="2800" dirty="0" smtClean="0"/>
              <a:t>,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</a:t>
            </a:r>
            <a:r>
              <a:rPr lang="ru-RU" sz="2800" dirty="0" err="1" smtClean="0"/>
              <a:t>мав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спадкодавець</a:t>
            </a:r>
            <a:r>
              <a:rPr lang="ru-RU" sz="2800" dirty="0" smtClean="0"/>
              <a:t> (померла людина) на момент </a:t>
            </a:r>
            <a:r>
              <a:rPr lang="ru-RU" sz="2800" dirty="0" err="1" smtClean="0"/>
              <a:t>відкриття</a:t>
            </a:r>
            <a:r>
              <a:rPr lang="ru-RU" sz="2800" dirty="0" smtClean="0"/>
              <a:t> </a:t>
            </a:r>
            <a:r>
              <a:rPr lang="ru-RU" sz="2800" dirty="0" err="1" smtClean="0"/>
              <a:t>спадку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2000240"/>
            <a:ext cx="75724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 </a:t>
            </a:r>
            <a:r>
              <a:rPr lang="ru-RU" sz="2800" dirty="0" err="1" smtClean="0"/>
              <a:t>Наприклад</a:t>
            </a:r>
            <a:r>
              <a:rPr lang="ru-RU" sz="2800" dirty="0" smtClean="0">
                <a:solidFill>
                  <a:srgbClr val="FFFF00"/>
                </a:solidFill>
              </a:rPr>
              <a:t>,   </a:t>
            </a:r>
            <a:r>
              <a:rPr lang="ru-RU" sz="2800" dirty="0" err="1" smtClean="0">
                <a:solidFill>
                  <a:srgbClr val="FFFF00"/>
                </a:solidFill>
              </a:rPr>
              <a:t>успадкувати</a:t>
            </a:r>
            <a:r>
              <a:rPr lang="ru-RU" sz="2800" dirty="0" smtClean="0">
                <a:solidFill>
                  <a:srgbClr val="FFFF00"/>
                </a:solidFill>
              </a:rPr>
              <a:t>   можна</a:t>
            </a:r>
            <a:r>
              <a:rPr lang="ru-RU" sz="2800" dirty="0" smtClean="0"/>
              <a:t>   </a:t>
            </a:r>
            <a:r>
              <a:rPr lang="ru-RU" sz="2800" dirty="0" err="1" smtClean="0"/>
              <a:t>різні</a:t>
            </a:r>
            <a:r>
              <a:rPr lang="ru-RU" sz="2800" dirty="0" smtClean="0"/>
              <a:t>  </a:t>
            </a:r>
            <a:r>
              <a:rPr lang="ru-RU" sz="2800" dirty="0" err="1" smtClean="0"/>
              <a:t>речі</a:t>
            </a:r>
            <a:r>
              <a:rPr lang="ru-RU" sz="2800" dirty="0" smtClean="0"/>
              <a:t>:  </a:t>
            </a:r>
            <a:r>
              <a:rPr lang="ru-RU" sz="2800" dirty="0" err="1" smtClean="0"/>
              <a:t>нерухомість</a:t>
            </a:r>
            <a:r>
              <a:rPr lang="ru-RU" sz="2800" dirty="0" smtClean="0"/>
              <a:t>, автотранспорт,  право  </a:t>
            </a:r>
            <a:r>
              <a:rPr lang="ru-RU" sz="2800" dirty="0" err="1" smtClean="0"/>
              <a:t>власності</a:t>
            </a:r>
            <a:r>
              <a:rPr lang="ru-RU" sz="2800" dirty="0" smtClean="0"/>
              <a:t>  на  </a:t>
            </a:r>
            <a:r>
              <a:rPr lang="ru-RU" sz="2800" dirty="0" err="1" smtClean="0"/>
              <a:t>земельну</a:t>
            </a:r>
            <a:r>
              <a:rPr lang="ru-RU" sz="2800" dirty="0" smtClean="0"/>
              <a:t>  </a:t>
            </a:r>
            <a:r>
              <a:rPr lang="ru-RU" sz="2800" dirty="0" err="1" smtClean="0"/>
              <a:t>ділянку</a:t>
            </a:r>
            <a:r>
              <a:rPr lang="ru-RU" sz="2800" dirty="0" smtClean="0"/>
              <a:t>,  право на </a:t>
            </a:r>
            <a:r>
              <a:rPr lang="ru-RU" sz="2800" dirty="0" err="1" smtClean="0"/>
              <a:t>вклади</a:t>
            </a:r>
            <a:r>
              <a:rPr lang="ru-RU" sz="2800" dirty="0" smtClean="0"/>
              <a:t>  в  банку,  право  на  </a:t>
            </a:r>
            <a:r>
              <a:rPr lang="ru-RU" sz="2800" dirty="0" err="1" smtClean="0"/>
              <a:t>отримання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страхових</a:t>
            </a:r>
            <a:r>
              <a:rPr lang="ru-RU" sz="2800" dirty="0" smtClean="0"/>
              <a:t> </a:t>
            </a:r>
            <a:r>
              <a:rPr lang="ru-RU" sz="2800" dirty="0" err="1" smtClean="0"/>
              <a:t>виплат</a:t>
            </a:r>
            <a:r>
              <a:rPr lang="ru-RU" sz="2800" dirty="0" smtClean="0"/>
              <a:t>, право на </a:t>
            </a:r>
            <a:r>
              <a:rPr lang="ru-RU" sz="2800" dirty="0" err="1" smtClean="0"/>
              <a:t>відшкодування</a:t>
            </a:r>
            <a:r>
              <a:rPr lang="ru-RU" sz="2800" dirty="0" smtClean="0"/>
              <a:t>  </a:t>
            </a:r>
            <a:r>
              <a:rPr lang="ru-RU" sz="2800" dirty="0" err="1" smtClean="0"/>
              <a:t>збитків</a:t>
            </a:r>
            <a:r>
              <a:rPr lang="ru-RU" sz="2800" dirty="0" smtClean="0"/>
              <a:t>,  морального  </a:t>
            </a:r>
            <a:r>
              <a:rPr lang="ru-RU" sz="2800" dirty="0" err="1" smtClean="0"/>
              <a:t>збитку</a:t>
            </a:r>
            <a:r>
              <a:rPr lang="ru-RU" sz="2800" dirty="0" smtClean="0"/>
              <a:t>  і  оплату  неустойки, </a:t>
            </a:r>
            <a:r>
              <a:rPr lang="ru-RU" sz="2800" dirty="0" err="1" smtClean="0"/>
              <a:t>зобов'язання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ідшкодування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збитку</a:t>
            </a:r>
            <a:r>
              <a:rPr lang="ru-RU" sz="2800" dirty="0" smtClean="0"/>
              <a:t>,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</a:t>
            </a:r>
            <a:r>
              <a:rPr lang="ru-RU" sz="2800" dirty="0" err="1" smtClean="0"/>
              <a:t>був</a:t>
            </a:r>
            <a:r>
              <a:rPr lang="ru-RU" sz="2800" dirty="0" smtClean="0"/>
              <a:t> нанесений </a:t>
            </a:r>
            <a:r>
              <a:rPr lang="ru-RU" sz="2800" dirty="0" err="1" smtClean="0"/>
              <a:t>спадкодавцем</a:t>
            </a:r>
            <a:r>
              <a:rPr lang="ru-RU" sz="2800" dirty="0" smtClean="0"/>
              <a:t> і </a:t>
            </a:r>
            <a:r>
              <a:rPr lang="ru-RU" sz="2800" dirty="0" err="1" smtClean="0"/>
              <a:t>багато</a:t>
            </a:r>
            <a:r>
              <a:rPr lang="ru-RU" sz="2800" dirty="0" smtClean="0"/>
              <a:t> що </a:t>
            </a:r>
            <a:r>
              <a:rPr lang="ru-RU" sz="2800" dirty="0" err="1" smtClean="0"/>
              <a:t>інше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117</TotalTime>
  <Words>1660</Words>
  <PresentationFormat>Экран (4:3)</PresentationFormat>
  <Paragraphs>80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Апекс</vt:lpstr>
      <vt:lpstr>Спадок  за заповітом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SamLab.ws</cp:lastModifiedBy>
  <cp:revision>17</cp:revision>
  <dcterms:modified xsi:type="dcterms:W3CDTF">2013-11-13T17:54:24Z</dcterms:modified>
</cp:coreProperties>
</file>