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  <p:sldId id="281" r:id="rId24"/>
    <p:sldId id="282" r:id="rId25"/>
    <p:sldId id="278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89236-65C4-42D5-BC76-1E47D29CC6DE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BB333-8ED4-4FCB-B206-70FB3BD42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Спадок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за </a:t>
            </a:r>
            <a:r>
              <a:rPr lang="ru-RU" dirty="0" err="1" smtClean="0">
                <a:solidFill>
                  <a:srgbClr val="FFFF00"/>
                </a:solidFill>
              </a:rPr>
              <a:t>запо</a:t>
            </a:r>
            <a:r>
              <a:rPr lang="uk-UA" dirty="0" err="1" smtClean="0">
                <a:solidFill>
                  <a:srgbClr val="FFFF00"/>
                </a:solidFill>
              </a:rPr>
              <a:t>вітом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85762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uk-UA" dirty="0" smtClean="0"/>
              <a:t>Виконала:</a:t>
            </a:r>
          </a:p>
          <a:p>
            <a:pPr algn="r"/>
            <a:r>
              <a:rPr lang="uk-UA" dirty="0" smtClean="0"/>
              <a:t>с</a:t>
            </a:r>
            <a:r>
              <a:rPr lang="uk-UA" dirty="0" smtClean="0"/>
              <a:t>тудентка </a:t>
            </a:r>
            <a:r>
              <a:rPr lang="uk-UA" dirty="0" smtClean="0"/>
              <a:t>1 курсу ФЕТАУ </a:t>
            </a:r>
          </a:p>
          <a:p>
            <a:pPr algn="r"/>
            <a:r>
              <a:rPr lang="uk-UA" dirty="0" smtClean="0"/>
              <a:t>ЕМО 101</a:t>
            </a:r>
          </a:p>
          <a:p>
            <a:pPr algn="r"/>
            <a:r>
              <a:rPr lang="uk-UA" dirty="0" err="1" smtClean="0"/>
              <a:t>Плескачова</a:t>
            </a:r>
            <a:r>
              <a:rPr lang="uk-UA" dirty="0" smtClean="0"/>
              <a:t> Анастасія Андріївна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  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  </a:t>
            </a:r>
            <a:r>
              <a:rPr lang="ru-RU" sz="2400" dirty="0" err="1" smtClean="0"/>
              <a:t>виключення</a:t>
            </a:r>
            <a:r>
              <a:rPr lang="ru-RU" sz="2400" dirty="0" smtClean="0"/>
              <a:t>   при   </a:t>
            </a:r>
            <a:r>
              <a:rPr lang="ru-RU" sz="2400" dirty="0" err="1" smtClean="0"/>
              <a:t>спадкоємстві</a:t>
            </a:r>
            <a:r>
              <a:rPr lang="ru-RU" sz="2400" dirty="0" smtClean="0"/>
              <a:t>.  Не  можна </a:t>
            </a:r>
            <a:r>
              <a:rPr lang="ru-RU" sz="2400" dirty="0" err="1" smtClean="0"/>
              <a:t>успадкувати</a:t>
            </a:r>
            <a:r>
              <a:rPr lang="ru-RU" sz="2400" dirty="0" smtClean="0"/>
              <a:t>  права  та </a:t>
            </a:r>
            <a:r>
              <a:rPr lang="ru-RU" sz="2400" dirty="0" err="1" smtClean="0"/>
              <a:t>обов'язки</a:t>
            </a:r>
            <a:r>
              <a:rPr lang="ru-RU" sz="2400" dirty="0" smtClean="0"/>
              <a:t>, що нерозривно </a:t>
            </a:r>
            <a:r>
              <a:rPr lang="ru-RU" sz="2400" dirty="0" err="1" smtClean="0"/>
              <a:t>пов'язані</a:t>
            </a:r>
            <a:r>
              <a:rPr lang="ru-RU" sz="2400" dirty="0" smtClean="0"/>
              <a:t> з особою </a:t>
            </a:r>
            <a:r>
              <a:rPr lang="ru-RU" sz="2400" dirty="0" err="1" smtClean="0"/>
              <a:t>спадкодавця</a:t>
            </a:r>
            <a:r>
              <a:rPr lang="ru-RU" sz="2400" dirty="0" smtClean="0"/>
              <a:t>,   </a:t>
            </a:r>
            <a:r>
              <a:rPr lang="ru-RU" sz="2400" dirty="0" err="1" smtClean="0"/>
              <a:t>особисті</a:t>
            </a:r>
            <a:r>
              <a:rPr lang="ru-RU" sz="2400" dirty="0" smtClean="0"/>
              <a:t>   </a:t>
            </a:r>
            <a:r>
              <a:rPr lang="ru-RU" sz="2400" dirty="0" err="1" smtClean="0"/>
              <a:t>немайнові</a:t>
            </a:r>
            <a:r>
              <a:rPr lang="ru-RU" sz="2400" dirty="0" smtClean="0"/>
              <a:t>   права;  право  на  участь  у </a:t>
            </a:r>
            <a:r>
              <a:rPr lang="ru-RU" sz="2400" dirty="0" err="1" smtClean="0"/>
              <a:t>товариствах</a:t>
            </a:r>
            <a:r>
              <a:rPr lang="ru-RU" sz="2400" dirty="0" smtClean="0"/>
              <a:t> та право членства в </a:t>
            </a:r>
            <a:r>
              <a:rPr lang="ru-RU" sz="2400" dirty="0" err="1" smtClean="0"/>
              <a:t>об'єднаннях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встановлено</a:t>
            </a:r>
            <a:r>
              <a:rPr lang="ru-RU" sz="2400" dirty="0" smtClean="0"/>
              <a:t>  законом 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 їх  </a:t>
            </a:r>
            <a:r>
              <a:rPr lang="ru-RU" sz="2400" dirty="0" err="1" smtClean="0"/>
              <a:t>установчими</a:t>
            </a:r>
            <a:r>
              <a:rPr lang="ru-RU" sz="2400" dirty="0" smtClean="0"/>
              <a:t>  документами;  право на </a:t>
            </a:r>
            <a:r>
              <a:rPr lang="ru-RU" sz="2400" dirty="0" err="1" smtClean="0"/>
              <a:t>відшкодування</a:t>
            </a:r>
            <a:r>
              <a:rPr lang="ru-RU" sz="2400" dirty="0" smtClean="0"/>
              <a:t>  </a:t>
            </a:r>
            <a:r>
              <a:rPr lang="ru-RU" sz="2400" dirty="0" err="1" smtClean="0"/>
              <a:t>шкоди</a:t>
            </a:r>
            <a:r>
              <a:rPr lang="ru-RU" sz="2400" dirty="0" smtClean="0"/>
              <a:t>,  </a:t>
            </a:r>
            <a:r>
              <a:rPr lang="ru-RU" sz="2400" dirty="0" err="1" smtClean="0"/>
              <a:t>завданої</a:t>
            </a:r>
            <a:r>
              <a:rPr lang="ru-RU" sz="2400" dirty="0" smtClean="0"/>
              <a:t>  </a:t>
            </a:r>
            <a:r>
              <a:rPr lang="ru-RU" sz="2400" dirty="0" err="1" smtClean="0"/>
              <a:t>каліцтвом</a:t>
            </a:r>
            <a:r>
              <a:rPr lang="ru-RU" sz="2400" dirty="0" smtClean="0"/>
              <a:t> 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 </a:t>
            </a:r>
            <a:r>
              <a:rPr lang="ru-RU" sz="2400" dirty="0" err="1" smtClean="0"/>
              <a:t>іншим</a:t>
            </a:r>
            <a:r>
              <a:rPr lang="ru-RU" sz="2400" dirty="0" smtClean="0"/>
              <a:t> </a:t>
            </a:r>
            <a:r>
              <a:rPr lang="ru-RU" sz="2400" dirty="0" err="1" smtClean="0"/>
              <a:t>ушкодженням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здоров'я</a:t>
            </a:r>
            <a:r>
              <a:rPr lang="ru-RU" sz="2400" dirty="0" smtClean="0"/>
              <a:t>;  права  на  </a:t>
            </a:r>
            <a:r>
              <a:rPr lang="ru-RU" sz="2400" dirty="0" err="1" smtClean="0"/>
              <a:t>аліменти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пенсію</a:t>
            </a:r>
            <a:r>
              <a:rPr lang="ru-RU" sz="2400" dirty="0" smtClean="0"/>
              <a:t>, </a:t>
            </a:r>
            <a:r>
              <a:rPr lang="ru-RU" sz="2400" dirty="0" err="1" smtClean="0"/>
              <a:t>допомогу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виплати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встановлені</a:t>
            </a:r>
            <a:r>
              <a:rPr lang="ru-RU" sz="2400" dirty="0" smtClean="0"/>
              <a:t>  законом;  (</a:t>
            </a:r>
            <a:r>
              <a:rPr lang="ru-RU" sz="2400" dirty="0" err="1" smtClean="0"/>
              <a:t>це</a:t>
            </a:r>
            <a:r>
              <a:rPr lang="ru-RU" sz="2400" dirty="0" smtClean="0"/>
              <a:t>  не  </a:t>
            </a:r>
            <a:r>
              <a:rPr lang="ru-RU" sz="2400" dirty="0" err="1" smtClean="0"/>
              <a:t>стосується</a:t>
            </a:r>
            <a:r>
              <a:rPr lang="ru-RU" sz="2400" dirty="0" smtClean="0"/>
              <a:t> таких </a:t>
            </a:r>
            <a:r>
              <a:rPr lang="ru-RU" sz="2400" dirty="0" err="1" smtClean="0"/>
              <a:t>виплат</a:t>
            </a:r>
            <a:r>
              <a:rPr lang="ru-RU" sz="2400" dirty="0" smtClean="0"/>
              <a:t>, </a:t>
            </a:r>
            <a:r>
              <a:rPr lang="ru-RU" sz="2400" dirty="0" err="1" smtClean="0"/>
              <a:t>налічених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спадкодавцеві</a:t>
            </a:r>
            <a:r>
              <a:rPr lang="ru-RU" sz="2400" dirty="0" smtClean="0"/>
              <a:t>, 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 не  </a:t>
            </a:r>
            <a:r>
              <a:rPr lang="ru-RU" sz="2400" dirty="0" err="1" smtClean="0"/>
              <a:t>отриманих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їм</a:t>
            </a:r>
            <a:r>
              <a:rPr lang="ru-RU" sz="2400" dirty="0" smtClean="0"/>
              <a:t> за життя, - вони </a:t>
            </a:r>
            <a:r>
              <a:rPr lang="ru-RU" sz="2400" dirty="0" err="1" smtClean="0"/>
              <a:t>передаються</a:t>
            </a:r>
            <a:r>
              <a:rPr lang="ru-RU" sz="2400" dirty="0" smtClean="0"/>
              <a:t> членам  його  сім'ї,  а  у 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відсутності</a:t>
            </a:r>
            <a:r>
              <a:rPr lang="ru-RU" sz="2400" dirty="0" smtClean="0"/>
              <a:t> таких - </a:t>
            </a:r>
            <a:r>
              <a:rPr lang="ru-RU" sz="2400" dirty="0" err="1" smtClean="0"/>
              <a:t>включаються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спадок</a:t>
            </a:r>
            <a:r>
              <a:rPr lang="ru-RU" sz="2400" dirty="0" smtClean="0"/>
              <a:t>);  права  та  </a:t>
            </a:r>
            <a:r>
              <a:rPr lang="ru-RU" sz="2400" dirty="0" err="1" smtClean="0"/>
              <a:t>обов'язки</a:t>
            </a:r>
            <a:r>
              <a:rPr lang="ru-RU" sz="2400" dirty="0" smtClean="0"/>
              <a:t>  особи як кредитора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боржника</a:t>
            </a:r>
            <a:r>
              <a:rPr lang="ru-RU" sz="2400" dirty="0" smtClean="0"/>
              <a:t>. У </a:t>
            </a:r>
            <a:r>
              <a:rPr lang="ru-RU" sz="2400" dirty="0" err="1" smtClean="0"/>
              <a:t>останніх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випадках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обставинах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спадкоємство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можливе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285860"/>
            <a:ext cx="7500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    </a:t>
            </a:r>
            <a:r>
              <a:rPr lang="ru-RU" sz="2800" dirty="0" err="1" smtClean="0">
                <a:solidFill>
                  <a:srgbClr val="FFFF00"/>
                </a:solidFill>
              </a:rPr>
              <a:t>Чинним</a:t>
            </a:r>
            <a:r>
              <a:rPr lang="ru-RU" sz="2800" dirty="0" smtClean="0">
                <a:solidFill>
                  <a:srgbClr val="FFFF00"/>
                </a:solidFill>
              </a:rPr>
              <a:t>    </a:t>
            </a:r>
            <a:r>
              <a:rPr lang="ru-RU" sz="2800" dirty="0" err="1" smtClean="0">
                <a:solidFill>
                  <a:srgbClr val="FFFF00"/>
                </a:solidFill>
              </a:rPr>
              <a:t>законодавством</a:t>
            </a:r>
            <a:r>
              <a:rPr lang="ru-RU" sz="2800" dirty="0" smtClean="0">
                <a:solidFill>
                  <a:srgbClr val="FFFF00"/>
                </a:solidFill>
              </a:rPr>
              <a:t>   </a:t>
            </a:r>
            <a:r>
              <a:rPr lang="ru-RU" sz="2800" dirty="0" err="1" smtClean="0">
                <a:solidFill>
                  <a:srgbClr val="FFFF00"/>
                </a:solidFill>
              </a:rPr>
              <a:t>України</a:t>
            </a:r>
            <a:r>
              <a:rPr lang="ru-RU" sz="2800" dirty="0" smtClean="0">
                <a:solidFill>
                  <a:srgbClr val="FFFF00"/>
                </a:solidFill>
              </a:rPr>
              <a:t>   </a:t>
            </a:r>
            <a:r>
              <a:rPr lang="ru-RU" sz="2800" dirty="0" err="1" smtClean="0">
                <a:solidFill>
                  <a:srgbClr val="FFFF00"/>
                </a:solidFill>
              </a:rPr>
              <a:t>передбачено</a:t>
            </a:r>
            <a:r>
              <a:rPr lang="ru-RU" sz="2800" dirty="0" smtClean="0">
                <a:solidFill>
                  <a:srgbClr val="FFFF00"/>
                </a:solidFill>
              </a:rPr>
              <a:t>   два   </a:t>
            </a:r>
            <a:r>
              <a:rPr lang="ru-RU" sz="2800" dirty="0" err="1" smtClean="0">
                <a:solidFill>
                  <a:srgbClr val="FFFF00"/>
                </a:solidFill>
              </a:rPr>
              <a:t>види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sz="2800" dirty="0" err="1" smtClean="0">
                <a:solidFill>
                  <a:srgbClr val="FFFF00"/>
                </a:solidFill>
              </a:rPr>
              <a:t>спадкування</a:t>
            </a:r>
            <a:r>
              <a:rPr lang="ru-RU" sz="2800" dirty="0" smtClean="0">
                <a:solidFill>
                  <a:srgbClr val="FFFF00"/>
                </a:solidFill>
              </a:rPr>
              <a:t>:  </a:t>
            </a:r>
          </a:p>
          <a:p>
            <a:pPr algn="ctr"/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r>
              <a:rPr lang="ru-RU" sz="2800" dirty="0" err="1" smtClean="0"/>
              <a:t>спадкування</a:t>
            </a:r>
            <a:r>
              <a:rPr lang="ru-RU" sz="2800" dirty="0" smtClean="0"/>
              <a:t>  за  </a:t>
            </a:r>
            <a:r>
              <a:rPr lang="ru-RU" sz="2800" dirty="0" err="1" smtClean="0"/>
              <a:t>заповітом</a:t>
            </a:r>
            <a:r>
              <a:rPr lang="ru-RU" sz="2800" dirty="0" smtClean="0"/>
              <a:t>,</a:t>
            </a:r>
          </a:p>
          <a:p>
            <a:pPr marL="514350" indent="-514350">
              <a:buAutoNum type="arabicParenR"/>
            </a:pPr>
            <a:r>
              <a:rPr lang="ru-RU" sz="2800" dirty="0" err="1" smtClean="0"/>
              <a:t>спадкування</a:t>
            </a:r>
            <a:r>
              <a:rPr lang="ru-RU" sz="2800" dirty="0" smtClean="0"/>
              <a:t>  за законом.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857364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FFFF00"/>
                </a:solidFill>
              </a:rPr>
              <a:t>Заповітом</a:t>
            </a:r>
            <a:r>
              <a:rPr lang="ru-RU" sz="2800" dirty="0" smtClean="0">
                <a:solidFill>
                  <a:srgbClr val="FFFF00"/>
                </a:solidFill>
              </a:rPr>
              <a:t>  </a:t>
            </a:r>
            <a:r>
              <a:rPr lang="ru-RU" sz="2800" dirty="0" smtClean="0"/>
              <a:t>є </a:t>
            </a:r>
            <a:r>
              <a:rPr lang="ru-RU" sz="2800" dirty="0" err="1" smtClean="0"/>
              <a:t>особисте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розпорядження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фізичної</a:t>
            </a:r>
            <a:r>
              <a:rPr lang="ru-RU" sz="2800" dirty="0" smtClean="0"/>
              <a:t> особи на </a:t>
            </a:r>
            <a:r>
              <a:rPr lang="ru-RU" sz="2800" dirty="0" err="1" smtClean="0"/>
              <a:t>випадок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.  </a:t>
            </a:r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Спадкування</a:t>
            </a:r>
            <a:r>
              <a:rPr lang="ru-RU" sz="2800" dirty="0" smtClean="0"/>
              <a:t>  </a:t>
            </a:r>
            <a:r>
              <a:rPr lang="ru-RU" sz="2800" dirty="0" smtClean="0"/>
              <a:t>за  </a:t>
            </a:r>
            <a:r>
              <a:rPr lang="ru-RU" sz="2800" dirty="0" err="1" smtClean="0"/>
              <a:t>заповітом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випадку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 </a:t>
            </a:r>
            <a:r>
              <a:rPr lang="ru-RU" sz="2800" dirty="0" err="1" smtClean="0"/>
              <a:t>померлою</a:t>
            </a:r>
            <a:r>
              <a:rPr lang="ru-RU" sz="2800" dirty="0" smtClean="0"/>
              <a:t>  особою  до 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  було  </a:t>
            </a:r>
            <a:r>
              <a:rPr lang="ru-RU" sz="2800" dirty="0" err="1" smtClean="0"/>
              <a:t>складено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і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є </a:t>
            </a:r>
            <a:r>
              <a:rPr lang="ru-RU" sz="2800" dirty="0" err="1" smtClean="0"/>
              <a:t>дійсним</a:t>
            </a:r>
            <a:r>
              <a:rPr lang="ru-RU" sz="2800" dirty="0" smtClean="0"/>
              <a:t>.  У  </a:t>
            </a:r>
            <a:r>
              <a:rPr lang="ru-RU" sz="2800" dirty="0" err="1" smtClean="0"/>
              <a:t>разі</a:t>
            </a:r>
            <a:r>
              <a:rPr lang="ru-RU" sz="2800" dirty="0" smtClean="0"/>
              <a:t>  його  </a:t>
            </a:r>
            <a:r>
              <a:rPr lang="ru-RU" sz="2800" dirty="0" err="1" smtClean="0"/>
              <a:t>відсутності</a:t>
            </a:r>
            <a:r>
              <a:rPr lang="ru-RU" sz="2800" dirty="0" smtClean="0"/>
              <a:t>  </a:t>
            </a:r>
            <a:r>
              <a:rPr lang="ru-RU" sz="2800" dirty="0" err="1" smtClean="0"/>
              <a:t>відбувається</a:t>
            </a:r>
            <a:r>
              <a:rPr lang="ru-RU" sz="2800" dirty="0" smtClean="0"/>
              <a:t> 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за законом.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571744"/>
            <a:ext cx="771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Право на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фізична</a:t>
            </a:r>
            <a:r>
              <a:rPr lang="ru-RU" sz="2800" dirty="0" smtClean="0"/>
              <a:t> особа з </a:t>
            </a:r>
            <a:r>
              <a:rPr lang="ru-RU" sz="2800" dirty="0" err="1" smtClean="0"/>
              <a:t>повною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цивільною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дієздатністю</a:t>
            </a:r>
            <a:r>
              <a:rPr lang="ru-RU" sz="2800" dirty="0" smtClean="0"/>
              <a:t>. Право на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особисто</a:t>
            </a:r>
            <a:r>
              <a:rPr lang="ru-RU" sz="2800" dirty="0" smtClean="0"/>
              <a:t>, а </a:t>
            </a:r>
            <a:r>
              <a:rPr lang="ru-RU" sz="2800" dirty="0" err="1" smtClean="0"/>
              <a:t>отже</a:t>
            </a:r>
            <a:r>
              <a:rPr lang="ru-RU" sz="2800" dirty="0" smtClean="0"/>
              <a:t> </a:t>
            </a:r>
            <a:r>
              <a:rPr lang="ru-RU" sz="2800" dirty="0" err="1" smtClean="0"/>
              <a:t>вчинення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 через </a:t>
            </a:r>
            <a:r>
              <a:rPr lang="ru-RU" sz="2800" dirty="0" err="1" smtClean="0"/>
              <a:t>представника</a:t>
            </a:r>
            <a:r>
              <a:rPr lang="ru-RU" sz="2800" dirty="0" smtClean="0"/>
              <a:t> не </a:t>
            </a:r>
            <a:r>
              <a:rPr lang="ru-RU" sz="2800" dirty="0" err="1" smtClean="0"/>
              <a:t>допускається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5725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Хто</a:t>
            </a:r>
            <a:r>
              <a:rPr lang="ru-RU" sz="3200" dirty="0" smtClean="0">
                <a:solidFill>
                  <a:srgbClr val="FFFF00"/>
                </a:solidFill>
              </a:rPr>
              <a:t> може бути </a:t>
            </a:r>
            <a:r>
              <a:rPr lang="ru-RU" sz="3200" dirty="0" err="1" smtClean="0">
                <a:solidFill>
                  <a:srgbClr val="FFFF00"/>
                </a:solidFill>
              </a:rPr>
              <a:t>спадкоэмцем</a:t>
            </a:r>
            <a:r>
              <a:rPr lang="ru-RU" sz="3200" dirty="0" smtClean="0">
                <a:solidFill>
                  <a:srgbClr val="FFFF00"/>
                </a:solidFill>
              </a:rPr>
              <a:t> за </a:t>
            </a:r>
            <a:r>
              <a:rPr lang="ru-RU" sz="3200" dirty="0" err="1" smtClean="0">
                <a:solidFill>
                  <a:srgbClr val="FFFF00"/>
                </a:solidFill>
              </a:rPr>
              <a:t>заповітом</a:t>
            </a:r>
            <a:endParaRPr lang="ru-RU" sz="3200" dirty="0" smtClean="0">
              <a:solidFill>
                <a:srgbClr val="FFFF00"/>
              </a:solidFill>
            </a:endParaRPr>
          </a:p>
          <a:p>
            <a:endParaRPr lang="ru-RU" sz="2800" dirty="0" smtClean="0"/>
          </a:p>
          <a:p>
            <a:pPr algn="ctr"/>
            <a:r>
              <a:rPr lang="ru-RU" sz="2800" dirty="0" err="1" smtClean="0"/>
              <a:t>Спадкоємцями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бути одна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кілька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,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наявності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заповідача</a:t>
            </a:r>
            <a:r>
              <a:rPr lang="ru-RU" sz="2800" dirty="0" smtClean="0"/>
              <a:t> з </a:t>
            </a:r>
            <a:r>
              <a:rPr lang="ru-RU" sz="2800" dirty="0" err="1" smtClean="0"/>
              <a:t>цими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собами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сімейних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родинних</a:t>
            </a:r>
            <a:r>
              <a:rPr lang="ru-RU" sz="2800" dirty="0" smtClean="0"/>
              <a:t> відносин.  </a:t>
            </a:r>
            <a:r>
              <a:rPr lang="ru-RU" sz="2800" dirty="0" err="1" smtClean="0"/>
              <a:t>Спадкоємцями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учасники</a:t>
            </a:r>
            <a:r>
              <a:rPr lang="ru-RU" sz="2800" dirty="0" smtClean="0"/>
              <a:t> </a:t>
            </a:r>
            <a:r>
              <a:rPr lang="ru-RU" sz="2800" dirty="0" err="1" smtClean="0"/>
              <a:t>цивільних</a:t>
            </a:r>
            <a:r>
              <a:rPr lang="ru-RU" sz="2800" dirty="0" smtClean="0"/>
              <a:t> відносин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ctr"/>
            <a:r>
              <a:rPr lang="ru-RU" sz="2800" dirty="0" err="1" smtClean="0"/>
              <a:t>отрібно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зазначити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заповідач</a:t>
            </a:r>
            <a:r>
              <a:rPr lang="ru-RU" sz="2800" dirty="0" smtClean="0"/>
              <a:t> може без </a:t>
            </a:r>
            <a:r>
              <a:rPr lang="ru-RU" sz="2800" dirty="0" err="1" smtClean="0"/>
              <a:t>зазначення</a:t>
            </a:r>
            <a:r>
              <a:rPr lang="ru-RU" sz="2800" dirty="0" smtClean="0"/>
              <a:t> причин </a:t>
            </a:r>
            <a:r>
              <a:rPr lang="ru-RU" sz="2800" dirty="0" err="1" smtClean="0"/>
              <a:t>позбавити</a:t>
            </a:r>
            <a:r>
              <a:rPr lang="ru-RU" sz="2800" dirty="0" smtClean="0"/>
              <a:t> права на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будь-яку</a:t>
            </a:r>
            <a:r>
              <a:rPr lang="ru-RU" sz="2800" dirty="0" smtClean="0"/>
              <a:t> </a:t>
            </a:r>
            <a:r>
              <a:rPr lang="ru-RU" sz="2800" dirty="0" err="1" smtClean="0"/>
              <a:t>собу</a:t>
            </a:r>
            <a:r>
              <a:rPr lang="ru-RU" sz="2800" dirty="0" smtClean="0"/>
              <a:t> </a:t>
            </a:r>
            <a:r>
              <a:rPr lang="ru-RU" sz="2800" dirty="0" smtClean="0"/>
              <a:t>з числа </a:t>
            </a:r>
            <a:r>
              <a:rPr lang="ru-RU" sz="2800" dirty="0" err="1" smtClean="0"/>
              <a:t>спадкоємців</a:t>
            </a:r>
            <a:r>
              <a:rPr lang="ru-RU" sz="2800" dirty="0" smtClean="0"/>
              <a:t> за законом. У цьому </a:t>
            </a:r>
            <a:r>
              <a:rPr lang="ru-RU" sz="2800" dirty="0" err="1" smtClean="0"/>
              <a:t>разі</a:t>
            </a:r>
            <a:r>
              <a:rPr lang="ru-RU" sz="2800" dirty="0" smtClean="0"/>
              <a:t> </a:t>
            </a:r>
            <a:r>
              <a:rPr lang="ru-RU" sz="2800" dirty="0" err="1" smtClean="0"/>
              <a:t>ця</a:t>
            </a:r>
            <a:r>
              <a:rPr lang="ru-RU" sz="2800" dirty="0" smtClean="0"/>
              <a:t> особа не може </a:t>
            </a:r>
            <a:r>
              <a:rPr lang="ru-RU" sz="2800" dirty="0" err="1" smtClean="0"/>
              <a:t>одержати</a:t>
            </a:r>
            <a:r>
              <a:rPr lang="ru-RU" sz="2800" dirty="0" smtClean="0"/>
              <a:t> право на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Водночас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</a:t>
            </a:r>
            <a:r>
              <a:rPr lang="ru-RU" sz="2800" dirty="0" smtClean="0"/>
              <a:t> не може </a:t>
            </a:r>
            <a:r>
              <a:rPr lang="ru-RU" sz="2800" dirty="0" err="1" smtClean="0"/>
              <a:t>позбавити</a:t>
            </a:r>
            <a:r>
              <a:rPr lang="ru-RU" sz="2800" dirty="0" smtClean="0"/>
              <a:t> права на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право на </a:t>
            </a:r>
            <a:r>
              <a:rPr lang="ru-RU" sz="2800" dirty="0" err="1" smtClean="0"/>
              <a:t>обов’язкову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частку</a:t>
            </a:r>
            <a:r>
              <a:rPr lang="ru-RU" sz="2800" dirty="0" smtClean="0"/>
              <a:t> у </a:t>
            </a:r>
            <a:r>
              <a:rPr lang="ru-RU" sz="2800" dirty="0" err="1" smtClean="0"/>
              <a:t>спадщині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071678"/>
            <a:ext cx="85011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Заповіт</a:t>
            </a:r>
            <a:r>
              <a:rPr lang="ru-RU" sz="2800" dirty="0" smtClean="0"/>
              <a:t> складається у </a:t>
            </a:r>
            <a:r>
              <a:rPr lang="ru-RU" sz="2800" dirty="0" err="1" smtClean="0"/>
              <a:t>письмовій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формі</a:t>
            </a:r>
            <a:r>
              <a:rPr lang="ru-RU" sz="2800" dirty="0" smtClean="0"/>
              <a:t>,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зазначенням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місця</a:t>
            </a:r>
            <a:r>
              <a:rPr lang="ru-RU" sz="2800" dirty="0" smtClean="0"/>
              <a:t> та часу його </a:t>
            </a:r>
            <a:r>
              <a:rPr lang="ru-RU" sz="2800" dirty="0" err="1" smtClean="0"/>
              <a:t>складення</a:t>
            </a:r>
            <a:r>
              <a:rPr lang="ru-RU" sz="2800" dirty="0" smtClean="0"/>
              <a:t>. 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особисто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підписаний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заповідачем</a:t>
            </a:r>
            <a:r>
              <a:rPr lang="ru-RU" sz="2800" dirty="0" smtClean="0"/>
              <a:t>.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нотаріусом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в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 </a:t>
            </a:r>
            <a:r>
              <a:rPr lang="ru-RU" sz="2800" dirty="0" smtClean="0"/>
              <a:t>іншими </a:t>
            </a:r>
            <a:r>
              <a:rPr lang="ru-RU" sz="2800" dirty="0" err="1" smtClean="0"/>
              <a:t>посадовими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службовими</a:t>
            </a:r>
            <a:r>
              <a:rPr lang="ru-RU" sz="2800" dirty="0" smtClean="0"/>
              <a:t> особами. </a:t>
            </a:r>
            <a:r>
              <a:rPr lang="ru-RU" sz="2800" dirty="0" err="1" smtClean="0"/>
              <a:t>Зокрема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наступних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28604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Процедура </a:t>
            </a:r>
            <a:r>
              <a:rPr lang="ru-RU" sz="3200" dirty="0" err="1" smtClean="0">
                <a:solidFill>
                  <a:srgbClr val="FFFF00"/>
                </a:solidFill>
              </a:rPr>
              <a:t>складення</a:t>
            </a:r>
            <a:r>
              <a:rPr lang="ru-RU" sz="3200" dirty="0" smtClean="0">
                <a:solidFill>
                  <a:srgbClr val="FFFF00"/>
                </a:solidFill>
              </a:rPr>
              <a:t>  </a:t>
            </a:r>
            <a:r>
              <a:rPr lang="ru-RU" sz="3200" dirty="0" err="1" smtClean="0">
                <a:solidFill>
                  <a:srgbClr val="FFFF00"/>
                </a:solidFill>
              </a:rPr>
              <a:t>заповіту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 1)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населеному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пункті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нотаріуса</a:t>
            </a:r>
            <a:r>
              <a:rPr lang="ru-RU" sz="2800" dirty="0" smtClean="0"/>
              <a:t>,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,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секретного, може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уповноваженою</a:t>
            </a:r>
            <a:r>
              <a:rPr lang="ru-RU" sz="2800" dirty="0" smtClean="0"/>
              <a:t> на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посадовою</a:t>
            </a:r>
            <a:r>
              <a:rPr lang="ru-RU" sz="2800" dirty="0" smtClean="0"/>
              <a:t> особою </a:t>
            </a:r>
            <a:r>
              <a:rPr lang="ru-RU" sz="2800" dirty="0" err="1" smtClean="0"/>
              <a:t>відповідного</a:t>
            </a:r>
            <a:r>
              <a:rPr lang="ru-RU" sz="2800" dirty="0" smtClean="0"/>
              <a:t> органу </a:t>
            </a:r>
            <a:r>
              <a:rPr lang="ru-RU" sz="2800" dirty="0" err="1" smtClean="0"/>
              <a:t>місцевого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самоврядування</a:t>
            </a:r>
            <a:r>
              <a:rPr lang="ru-RU" sz="2800" dirty="0" smtClean="0"/>
              <a:t>;</a:t>
            </a:r>
            <a:endParaRPr lang="uk-UA" sz="2800" dirty="0" smtClean="0"/>
          </a:p>
          <a:p>
            <a:pPr algn="just">
              <a:buFontTx/>
              <a:buChar char="-"/>
            </a:pPr>
            <a:endParaRPr lang="uk-UA" sz="2800" dirty="0" smtClean="0"/>
          </a:p>
          <a:p>
            <a:pPr algn="just"/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FFFF00"/>
                </a:solidFill>
              </a:rPr>
              <a:t>2)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smtClean="0"/>
              <a:t>особи, яка </a:t>
            </a:r>
            <a:r>
              <a:rPr lang="ru-RU" sz="2800" dirty="0" err="1" smtClean="0"/>
              <a:t>перебуває</a:t>
            </a:r>
            <a:r>
              <a:rPr lang="ru-RU" sz="2800" dirty="0" smtClean="0"/>
              <a:t> на </a:t>
            </a:r>
            <a:r>
              <a:rPr lang="ru-RU" sz="2800" dirty="0" err="1" smtClean="0"/>
              <a:t>лікуванні</a:t>
            </a:r>
            <a:r>
              <a:rPr lang="ru-RU" sz="2800" dirty="0" smtClean="0"/>
              <a:t> у </a:t>
            </a:r>
            <a:r>
              <a:rPr lang="ru-RU" sz="2800" dirty="0" err="1" smtClean="0"/>
              <a:t>лікарні</a:t>
            </a:r>
            <a:r>
              <a:rPr lang="ru-RU" sz="2800" dirty="0" smtClean="0"/>
              <a:t>, </a:t>
            </a:r>
            <a:r>
              <a:rPr lang="ru-RU" sz="2800" dirty="0" err="1" smtClean="0"/>
              <a:t>госпіталі</a:t>
            </a:r>
            <a:r>
              <a:rPr lang="ru-RU" sz="2800" dirty="0" smtClean="0"/>
              <a:t>, </a:t>
            </a:r>
            <a:r>
              <a:rPr lang="ru-RU" sz="2800" dirty="0" err="1" smtClean="0"/>
              <a:t>іншому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стаціонарному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закладі</a:t>
            </a:r>
            <a:r>
              <a:rPr lang="ru-RU" sz="2800" dirty="0" smtClean="0"/>
              <a:t> </a:t>
            </a:r>
            <a:r>
              <a:rPr lang="ru-RU" sz="2800" dirty="0" err="1" smtClean="0"/>
              <a:t>охорони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здоров’я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особи, яка </a:t>
            </a:r>
            <a:r>
              <a:rPr lang="ru-RU" sz="2800" dirty="0" err="1" smtClean="0"/>
              <a:t>проживає</a:t>
            </a:r>
            <a:r>
              <a:rPr lang="ru-RU" sz="2800" dirty="0" smtClean="0"/>
              <a:t> в </a:t>
            </a:r>
            <a:r>
              <a:rPr lang="ru-RU" sz="2800" dirty="0" err="1" smtClean="0"/>
              <a:t>будинку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похилого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віку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інвалідів</a:t>
            </a:r>
            <a:r>
              <a:rPr lang="ru-RU" sz="2800" dirty="0" smtClean="0"/>
              <a:t>, може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головним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лікарем</a:t>
            </a:r>
            <a:r>
              <a:rPr lang="ru-RU" sz="2800" dirty="0" smtClean="0"/>
              <a:t>, його заступником з </a:t>
            </a:r>
            <a:r>
              <a:rPr lang="ru-RU" sz="2800" dirty="0" err="1" smtClean="0"/>
              <a:t>медичної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черговим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лікарем</a:t>
            </a:r>
            <a:r>
              <a:rPr lang="ru-RU" sz="2800" dirty="0" smtClean="0"/>
              <a:t>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лікарні</a:t>
            </a:r>
            <a:r>
              <a:rPr lang="ru-RU" sz="2800" dirty="0" smtClean="0"/>
              <a:t>, </a:t>
            </a:r>
            <a:r>
              <a:rPr lang="ru-RU" sz="2800" dirty="0" err="1" smtClean="0"/>
              <a:t>госпіталю</a:t>
            </a:r>
            <a:r>
              <a:rPr lang="ru-RU" sz="2800" dirty="0" smtClean="0"/>
              <a:t>, </a:t>
            </a:r>
            <a:r>
              <a:rPr lang="ru-RU" sz="2800" dirty="0" err="1" smtClean="0"/>
              <a:t>іншого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стаціонарного</a:t>
            </a:r>
            <a:r>
              <a:rPr lang="ru-RU" sz="2800" dirty="0" smtClean="0"/>
              <a:t> закладу </a:t>
            </a:r>
            <a:r>
              <a:rPr lang="ru-RU" sz="2800" dirty="0" err="1" smtClean="0"/>
              <a:t>охорони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здоров’я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начальником </a:t>
            </a:r>
            <a:r>
              <a:rPr lang="ru-RU" sz="2800" dirty="0" err="1" smtClean="0"/>
              <a:t>госпіталю</a:t>
            </a:r>
            <a:r>
              <a:rPr lang="ru-RU" sz="2800" dirty="0" smtClean="0"/>
              <a:t>, директором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головним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лікарем</a:t>
            </a:r>
            <a:r>
              <a:rPr lang="ru-RU" sz="2800" dirty="0" smtClean="0"/>
              <a:t> </a:t>
            </a:r>
            <a:r>
              <a:rPr lang="ru-RU" sz="2800" dirty="0" err="1" smtClean="0"/>
              <a:t>будинку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похилого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віку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інвалідів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3)</a:t>
            </a:r>
            <a:r>
              <a:rPr lang="ru-RU" sz="2800" dirty="0" smtClean="0"/>
              <a:t> 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smtClean="0"/>
              <a:t>особи, яка </a:t>
            </a:r>
            <a:r>
              <a:rPr lang="ru-RU" sz="2800" dirty="0" err="1" smtClean="0"/>
              <a:t>перебуває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плавання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морському</a:t>
            </a:r>
            <a:r>
              <a:rPr lang="ru-RU" sz="2800" dirty="0" smtClean="0"/>
              <a:t>, </a:t>
            </a:r>
            <a:r>
              <a:rPr lang="ru-RU" sz="2800" dirty="0" err="1" smtClean="0"/>
              <a:t>річковому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судні</a:t>
            </a:r>
            <a:r>
              <a:rPr lang="ru-RU" sz="2800" dirty="0" smtClean="0"/>
              <a:t>, що ходить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прапором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 може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капітаном</a:t>
            </a:r>
            <a:r>
              <a:rPr lang="ru-RU" sz="2800" dirty="0" smtClean="0"/>
              <a:t> цього судна</a:t>
            </a:r>
            <a:r>
              <a:rPr lang="ru-RU" sz="2800" dirty="0" smtClean="0"/>
              <a:t>;</a:t>
            </a:r>
            <a:endParaRPr lang="ru-RU" sz="2800" dirty="0" smtClean="0"/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4)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smtClean="0"/>
              <a:t>особи, яка </a:t>
            </a:r>
            <a:r>
              <a:rPr lang="ru-RU" sz="2800" dirty="0" err="1" smtClean="0"/>
              <a:t>перебуває</a:t>
            </a:r>
            <a:r>
              <a:rPr lang="ru-RU" sz="2800" dirty="0" smtClean="0"/>
              <a:t> у </a:t>
            </a:r>
            <a:r>
              <a:rPr lang="ru-RU" sz="2800" dirty="0" err="1" smtClean="0"/>
              <a:t>пошуковій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іншій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експедиції</a:t>
            </a:r>
            <a:r>
              <a:rPr lang="ru-RU" sz="2800" dirty="0" smtClean="0"/>
              <a:t>, може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начальником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експедиції</a:t>
            </a:r>
            <a:r>
              <a:rPr lang="ru-RU" sz="2800" dirty="0" smtClean="0"/>
              <a:t>;</a:t>
            </a:r>
            <a:endParaRPr lang="ru-RU" sz="2800" dirty="0" smtClean="0"/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5)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військовослужбовця</a:t>
            </a:r>
            <a:r>
              <a:rPr lang="ru-RU" sz="2800" dirty="0" smtClean="0"/>
              <a:t>, а в пунктах </a:t>
            </a:r>
            <a:r>
              <a:rPr lang="ru-RU" sz="2800" dirty="0" err="1" smtClean="0"/>
              <a:t>дислокації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військових</a:t>
            </a:r>
            <a:r>
              <a:rPr lang="ru-RU" sz="2800" dirty="0" smtClean="0"/>
              <a:t> частин, </a:t>
            </a:r>
            <a:r>
              <a:rPr lang="ru-RU" sz="2800" dirty="0" err="1" smtClean="0"/>
              <a:t>з’єднань</a:t>
            </a:r>
            <a:r>
              <a:rPr lang="ru-RU" sz="2800" dirty="0" smtClean="0"/>
              <a:t>, </a:t>
            </a:r>
            <a:r>
              <a:rPr lang="ru-RU" sz="2800" dirty="0" err="1" smtClean="0"/>
              <a:t>установ</a:t>
            </a:r>
            <a:r>
              <a:rPr lang="ru-RU" sz="2800" dirty="0" smtClean="0"/>
              <a:t>, </a:t>
            </a:r>
            <a:r>
              <a:rPr lang="ru-RU" sz="2800" dirty="0" err="1" smtClean="0"/>
              <a:t>військово-навчальних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закладів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немає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нотаріуса</a:t>
            </a:r>
            <a:r>
              <a:rPr lang="ru-RU" sz="2800" dirty="0" smtClean="0"/>
              <a:t> чи органу, що </a:t>
            </a:r>
            <a:r>
              <a:rPr lang="ru-RU" sz="2800" dirty="0" err="1" smtClean="0"/>
              <a:t>вчиняє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,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працівника</a:t>
            </a:r>
            <a:r>
              <a:rPr lang="ru-RU" sz="2800" dirty="0" smtClean="0"/>
              <a:t>, члена його сім’ї і члена сім’ї </a:t>
            </a:r>
            <a:r>
              <a:rPr lang="ru-RU" sz="2800" dirty="0" err="1" smtClean="0"/>
              <a:t>військовослужбовця</a:t>
            </a:r>
            <a:r>
              <a:rPr lang="ru-RU" sz="2800" dirty="0" smtClean="0"/>
              <a:t> може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командиром (начальником)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з’єднання</a:t>
            </a:r>
            <a:r>
              <a:rPr lang="ru-RU" sz="2800" dirty="0" smtClean="0"/>
              <a:t>, установи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закладу;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3116"/>
            <a:ext cx="85011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FFFF00"/>
                </a:solidFill>
              </a:rPr>
              <a:t>6)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smtClean="0"/>
              <a:t>особи, яка </a:t>
            </a:r>
            <a:r>
              <a:rPr lang="ru-RU" sz="2800" dirty="0" err="1" smtClean="0"/>
              <a:t>тримається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установі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покарань</a:t>
            </a:r>
            <a:r>
              <a:rPr lang="ru-RU" sz="2800" dirty="0" smtClean="0"/>
              <a:t>, може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начальником </a:t>
            </a:r>
            <a:r>
              <a:rPr lang="ru-RU" sz="2800" dirty="0" err="1" smtClean="0"/>
              <a:t>такої</a:t>
            </a:r>
            <a:r>
              <a:rPr lang="ru-RU" sz="2800" dirty="0" smtClean="0"/>
              <a:t> установи;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 7)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smtClean="0"/>
              <a:t>особи, яка </a:t>
            </a:r>
            <a:r>
              <a:rPr lang="ru-RU" sz="2800" dirty="0" err="1" smtClean="0"/>
              <a:t>тримається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слідчому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ізоляторі</a:t>
            </a:r>
            <a:r>
              <a:rPr lang="ru-RU" sz="2800" dirty="0" smtClean="0"/>
              <a:t>, може бути </a:t>
            </a:r>
            <a:r>
              <a:rPr lang="ru-RU" sz="2800" dirty="0" err="1" smtClean="0"/>
              <a:t>посвідчений</a:t>
            </a:r>
            <a:r>
              <a:rPr lang="ru-RU" sz="2800" dirty="0" smtClean="0"/>
              <a:t> начальником </a:t>
            </a:r>
            <a:r>
              <a:rPr lang="ru-RU" sz="2800" dirty="0" err="1" smtClean="0"/>
              <a:t>слідчого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ізолятора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928802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Потрібно </a:t>
            </a:r>
            <a:r>
              <a:rPr lang="ru-RU" sz="2800" dirty="0" err="1" smtClean="0"/>
              <a:t>зазначити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підлягають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реєстрації</a:t>
            </a:r>
            <a:r>
              <a:rPr lang="ru-RU" sz="2800" dirty="0" smtClean="0"/>
              <a:t> у </a:t>
            </a:r>
            <a:r>
              <a:rPr lang="ru-RU" sz="2800" dirty="0" err="1" smtClean="0"/>
              <a:t>Спадковому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реєстрі</a:t>
            </a:r>
            <a:r>
              <a:rPr lang="ru-RU" sz="2800" dirty="0" smtClean="0"/>
              <a:t>.  </a:t>
            </a:r>
            <a:r>
              <a:rPr lang="ru-RU" sz="2800" dirty="0" err="1" smtClean="0"/>
              <a:t>Важливо</a:t>
            </a:r>
            <a:r>
              <a:rPr lang="ru-RU" sz="2800" dirty="0" smtClean="0"/>
              <a:t> знати що у деяких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посвідчується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присутності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менше</a:t>
            </a:r>
            <a:r>
              <a:rPr lang="ru-RU" sz="2800" dirty="0" smtClean="0"/>
              <a:t>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свідків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зокрема</a:t>
            </a:r>
            <a:r>
              <a:rPr lang="ru-RU" sz="2800" dirty="0" smtClean="0"/>
              <a:t> коли особа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фізичні</a:t>
            </a:r>
            <a:r>
              <a:rPr lang="ru-RU" sz="2800" dirty="0" smtClean="0"/>
              <a:t> вади і не може </a:t>
            </a:r>
            <a:r>
              <a:rPr lang="ru-RU" sz="2800" dirty="0" err="1" smtClean="0"/>
              <a:t>самостійно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підписати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 коли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посвідчується</a:t>
            </a:r>
            <a:r>
              <a:rPr lang="ru-RU" sz="2800" dirty="0" smtClean="0"/>
              <a:t> не </a:t>
            </a:r>
            <a:r>
              <a:rPr lang="ru-RU" sz="2800" dirty="0" err="1" smtClean="0"/>
              <a:t>нотаріусом</a:t>
            </a:r>
            <a:r>
              <a:rPr lang="ru-RU" sz="2800" dirty="0" smtClean="0"/>
              <a:t>, а іншими </a:t>
            </a:r>
            <a:r>
              <a:rPr lang="ru-RU" sz="2800" dirty="0" err="1" smtClean="0"/>
              <a:t>посадовими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службовими</a:t>
            </a:r>
            <a:r>
              <a:rPr lang="ru-RU" sz="2800" dirty="0" smtClean="0"/>
              <a:t> особами.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670" y="1571612"/>
            <a:ext cx="67151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dirty="0" smtClean="0"/>
              <a:t> </a:t>
            </a:r>
            <a:r>
              <a:rPr lang="en-US" sz="3000" b="1" i="1" dirty="0" smtClean="0">
                <a:solidFill>
                  <a:srgbClr val="FFFF00"/>
                </a:solidFill>
              </a:rPr>
              <a:t>"</a:t>
            </a:r>
            <a:r>
              <a:rPr lang="en-US" sz="3000" b="1" i="1" dirty="0" err="1" smtClean="0">
                <a:solidFill>
                  <a:srgbClr val="FFFF00"/>
                </a:solidFill>
              </a:rPr>
              <a:t>Nemo</a:t>
            </a:r>
            <a:r>
              <a:rPr lang="en-US" sz="3000" b="1" i="1" dirty="0" smtClean="0">
                <a:solidFill>
                  <a:srgbClr val="FFFF00"/>
                </a:solidFill>
              </a:rPr>
              <a:t> pro  parte  </a:t>
            </a:r>
            <a:r>
              <a:rPr lang="en-US" sz="3000" b="1" i="1" dirty="0" err="1" smtClean="0">
                <a:solidFill>
                  <a:srgbClr val="FFFF00"/>
                </a:solidFill>
              </a:rPr>
              <a:t>testatus</a:t>
            </a:r>
            <a:r>
              <a:rPr lang="en-US" sz="3000" b="1" i="1" dirty="0" smtClean="0">
                <a:solidFill>
                  <a:srgbClr val="FFFF00"/>
                </a:solidFill>
              </a:rPr>
              <a:t>,  pro  parte  </a:t>
            </a:r>
            <a:r>
              <a:rPr lang="en-US" sz="3000" b="1" i="1" dirty="0" err="1" smtClean="0">
                <a:solidFill>
                  <a:srgbClr val="FFFF00"/>
                </a:solidFill>
              </a:rPr>
              <a:t>intestatus</a:t>
            </a:r>
            <a:r>
              <a:rPr lang="en-US" sz="3000" b="1" i="1" dirty="0" smtClean="0">
                <a:solidFill>
                  <a:srgbClr val="FFFF00"/>
                </a:solidFill>
              </a:rPr>
              <a:t>  </a:t>
            </a:r>
            <a:r>
              <a:rPr lang="en-US" sz="3000" b="1" i="1" dirty="0" err="1" smtClean="0">
                <a:solidFill>
                  <a:srgbClr val="FFFF00"/>
                </a:solidFill>
              </a:rPr>
              <a:t>decedere</a:t>
            </a:r>
            <a:r>
              <a:rPr lang="en-US" sz="3000" b="1" i="1" dirty="0" smtClean="0">
                <a:solidFill>
                  <a:srgbClr val="FFFF00"/>
                </a:solidFill>
              </a:rPr>
              <a:t> </a:t>
            </a:r>
          </a:p>
          <a:p>
            <a:pPr algn="r"/>
            <a:r>
              <a:rPr lang="en-US" sz="3000" b="1" i="1" dirty="0" err="1" smtClean="0">
                <a:solidFill>
                  <a:srgbClr val="FFFF00"/>
                </a:solidFill>
              </a:rPr>
              <a:t>potest</a:t>
            </a:r>
            <a:r>
              <a:rPr lang="en-US" sz="3000" b="1" i="1" dirty="0" smtClean="0">
                <a:solidFill>
                  <a:srgbClr val="FFFF00"/>
                </a:solidFill>
              </a:rPr>
              <a:t>"</a:t>
            </a:r>
            <a:r>
              <a:rPr lang="en-US" sz="3000" b="1" i="1" dirty="0" smtClean="0"/>
              <a:t> </a:t>
            </a:r>
            <a:endParaRPr lang="uk-UA" sz="3000" b="1" i="1" dirty="0" smtClean="0"/>
          </a:p>
          <a:p>
            <a:pPr algn="r"/>
            <a:r>
              <a:rPr lang="en-US" sz="3000" dirty="0" smtClean="0"/>
              <a:t> -  "</a:t>
            </a:r>
            <a:r>
              <a:rPr lang="ru-RU" sz="3000" dirty="0" smtClean="0"/>
              <a:t>Не  може  бути  </a:t>
            </a:r>
            <a:r>
              <a:rPr lang="ru-RU" sz="3000" dirty="0" err="1" smtClean="0"/>
              <a:t>спадкування</a:t>
            </a:r>
            <a:r>
              <a:rPr lang="ru-RU" sz="3000" dirty="0" smtClean="0"/>
              <a:t>  в </a:t>
            </a:r>
            <a:r>
              <a:rPr lang="ru-RU" sz="3000" dirty="0" err="1" smtClean="0"/>
              <a:t>одній</a:t>
            </a:r>
            <a:r>
              <a:rPr lang="ru-RU" sz="3000" dirty="0" smtClean="0"/>
              <a:t> </a:t>
            </a:r>
            <a:r>
              <a:rPr lang="ru-RU" sz="3000" dirty="0" err="1" smtClean="0"/>
              <a:t>частині</a:t>
            </a:r>
            <a:r>
              <a:rPr lang="ru-RU" sz="3000" dirty="0" smtClean="0"/>
              <a:t> майна за </a:t>
            </a:r>
          </a:p>
          <a:p>
            <a:pPr algn="r"/>
            <a:r>
              <a:rPr lang="ru-RU" sz="3000" dirty="0" err="1" smtClean="0"/>
              <a:t>заповітом</a:t>
            </a:r>
            <a:r>
              <a:rPr lang="ru-RU" sz="3000" dirty="0" smtClean="0"/>
              <a:t>, а в </a:t>
            </a:r>
            <a:r>
              <a:rPr lang="ru-RU" sz="3000" dirty="0" err="1" smtClean="0"/>
              <a:t>іншій</a:t>
            </a:r>
            <a:r>
              <a:rPr lang="ru-RU" sz="3000" dirty="0" smtClean="0"/>
              <a:t> - за законом" - </a:t>
            </a:r>
            <a:r>
              <a:rPr lang="ru-RU" sz="3000" u="sng" dirty="0" smtClean="0"/>
              <a:t>принцип </a:t>
            </a:r>
            <a:r>
              <a:rPr lang="ru-RU" sz="3000" u="sng" dirty="0" err="1" smtClean="0"/>
              <a:t>Римського</a:t>
            </a:r>
            <a:r>
              <a:rPr lang="ru-RU" sz="3000" u="sng" dirty="0" smtClean="0"/>
              <a:t> права. </a:t>
            </a:r>
            <a:endParaRPr lang="ru-RU" sz="3000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714488"/>
            <a:ext cx="821537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Заповіт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із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заповідальним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відказом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заповідач</a:t>
            </a:r>
            <a:r>
              <a:rPr lang="ru-RU" sz="2800" dirty="0" smtClean="0"/>
              <a:t> </a:t>
            </a:r>
            <a:r>
              <a:rPr lang="ru-RU" sz="2800" dirty="0" err="1" smtClean="0"/>
              <a:t>зобов’язує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спадкоємця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придбати</a:t>
            </a:r>
            <a:r>
              <a:rPr lang="ru-RU" sz="2800" dirty="0" smtClean="0"/>
              <a:t> і </a:t>
            </a:r>
            <a:r>
              <a:rPr lang="ru-RU" sz="2800" dirty="0" err="1" smtClean="0"/>
              <a:t>передати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відказоодержувачу</a:t>
            </a:r>
            <a:r>
              <a:rPr lang="ru-RU" sz="2800" dirty="0" smtClean="0"/>
              <a:t> (</a:t>
            </a:r>
            <a:r>
              <a:rPr lang="ru-RU" sz="2800" dirty="0" err="1" smtClean="0"/>
              <a:t>вказаній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іншій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особі</a:t>
            </a:r>
            <a:r>
              <a:rPr lang="ru-RU" sz="2800" dirty="0" smtClean="0"/>
              <a:t>) </a:t>
            </a:r>
            <a:r>
              <a:rPr lang="ru-RU" sz="2800" dirty="0" err="1" smtClean="0"/>
              <a:t>будь-яку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майно</a:t>
            </a:r>
            <a:r>
              <a:rPr lang="ru-RU" sz="2800" dirty="0" smtClean="0"/>
              <a:t>, </a:t>
            </a:r>
            <a:r>
              <a:rPr lang="ru-RU" sz="2800" dirty="0" err="1" smtClean="0"/>
              <a:t>виплатити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йому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 суму  </a:t>
            </a:r>
            <a:r>
              <a:rPr lang="ru-RU" sz="2800" dirty="0" err="1" smtClean="0"/>
              <a:t>грошових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коштів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надати</a:t>
            </a:r>
            <a:r>
              <a:rPr lang="ru-RU" sz="2800" dirty="0" smtClean="0"/>
              <a:t> право </a:t>
            </a:r>
            <a:r>
              <a:rPr lang="ru-RU" sz="2800" dirty="0" err="1" smtClean="0"/>
              <a:t>довічного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користування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будинком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його </a:t>
            </a:r>
            <a:r>
              <a:rPr lang="ru-RU" sz="2800" dirty="0" err="1" smtClean="0"/>
              <a:t>частиною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85794"/>
            <a:ext cx="82868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Чи можна </a:t>
            </a:r>
            <a:r>
              <a:rPr lang="ru-RU" sz="3200" dirty="0" err="1" smtClean="0">
                <a:solidFill>
                  <a:srgbClr val="FFFF00"/>
                </a:solidFill>
              </a:rPr>
              <a:t>заповітом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покласти</a:t>
            </a:r>
            <a:r>
              <a:rPr lang="ru-RU" sz="3200" dirty="0" smtClean="0">
                <a:solidFill>
                  <a:srgbClr val="FFFF00"/>
                </a:solidFill>
              </a:rPr>
              <a:t> на </a:t>
            </a:r>
            <a:r>
              <a:rPr lang="ru-RU" sz="3200" dirty="0" err="1" smtClean="0">
                <a:solidFill>
                  <a:srgbClr val="FFFF00"/>
                </a:solidFill>
              </a:rPr>
              <a:t>спадкоємців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обов’язки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немайнового</a:t>
            </a:r>
            <a:r>
              <a:rPr lang="ru-RU" sz="3200" dirty="0" smtClean="0">
                <a:solidFill>
                  <a:srgbClr val="FFFF00"/>
                </a:solidFill>
              </a:rPr>
              <a:t> характеру ?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Заповідач</a:t>
            </a:r>
            <a:r>
              <a:rPr lang="ru-RU" sz="2800" dirty="0" smtClean="0"/>
              <a:t> може </a:t>
            </a:r>
            <a:r>
              <a:rPr lang="ru-RU" sz="2800" dirty="0" err="1" smtClean="0"/>
              <a:t>зобов’язати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спадкоємця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вчинення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немайнового</a:t>
            </a:r>
            <a:r>
              <a:rPr lang="ru-RU" sz="2800" dirty="0" smtClean="0"/>
              <a:t> характеру, </a:t>
            </a:r>
            <a:r>
              <a:rPr lang="ru-RU" sz="2800" dirty="0" err="1" smtClean="0"/>
              <a:t>зокрема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розпорядження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особистими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місця</a:t>
            </a:r>
            <a:r>
              <a:rPr lang="ru-RU" sz="2800" dirty="0" smtClean="0"/>
              <a:t> і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здійснення</a:t>
            </a:r>
            <a:r>
              <a:rPr lang="ru-RU" sz="2800" dirty="0" smtClean="0"/>
              <a:t> ритуалу </a:t>
            </a:r>
            <a:r>
              <a:rPr lang="ru-RU" sz="2800" dirty="0" err="1" smtClean="0"/>
              <a:t>поховання</a:t>
            </a:r>
            <a:r>
              <a:rPr lang="ru-RU" sz="2800" dirty="0" smtClean="0"/>
              <a:t>.  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Заповідач</a:t>
            </a:r>
            <a:r>
              <a:rPr lang="ru-RU" sz="2800" dirty="0" smtClean="0"/>
              <a:t> може </a:t>
            </a:r>
            <a:r>
              <a:rPr lang="ru-RU" sz="2800" dirty="0" err="1" smtClean="0"/>
              <a:t>зобов’язати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спадкоємця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вчинення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, </a:t>
            </a:r>
            <a:r>
              <a:rPr lang="ru-RU" sz="2800" dirty="0" err="1" smtClean="0"/>
              <a:t>спрямованих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досягнення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суспільно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корисної</a:t>
            </a:r>
            <a:r>
              <a:rPr lang="ru-RU" sz="2800" dirty="0" smtClean="0"/>
              <a:t> мети.</a:t>
            </a:r>
          </a:p>
          <a:p>
            <a:pPr algn="ctr"/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87154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Заповіт</a:t>
            </a:r>
            <a:r>
              <a:rPr lang="ru-RU" sz="3200" dirty="0" smtClean="0">
                <a:solidFill>
                  <a:srgbClr val="FFFF00"/>
                </a:solidFill>
              </a:rPr>
              <a:t> з </a:t>
            </a:r>
            <a:r>
              <a:rPr lang="ru-RU" sz="3200" dirty="0" err="1" smtClean="0">
                <a:solidFill>
                  <a:srgbClr val="FFFF00"/>
                </a:solidFill>
              </a:rPr>
              <a:t>умовою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Заповідач</a:t>
            </a:r>
            <a:r>
              <a:rPr lang="ru-RU" sz="2800" dirty="0" smtClean="0"/>
              <a:t> може </a:t>
            </a:r>
            <a:r>
              <a:rPr lang="ru-RU" sz="2800" dirty="0" err="1" smtClean="0"/>
              <a:t>обумовити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виникнення</a:t>
            </a:r>
            <a:r>
              <a:rPr lang="ru-RU" sz="2800" dirty="0" smtClean="0"/>
              <a:t> права на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у особи, яка </a:t>
            </a:r>
            <a:r>
              <a:rPr lang="ru-RU" sz="2800" dirty="0" err="1" smtClean="0"/>
              <a:t>призначена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заповіті</a:t>
            </a:r>
            <a:r>
              <a:rPr lang="ru-RU" sz="2800" dirty="0" smtClean="0"/>
              <a:t>, </a:t>
            </a:r>
            <a:r>
              <a:rPr lang="ru-RU" sz="2800" dirty="0" err="1" smtClean="0"/>
              <a:t>наявністю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, як </a:t>
            </a:r>
            <a:r>
              <a:rPr lang="ru-RU" sz="2800" dirty="0" err="1" smtClean="0"/>
              <a:t>пов’язаної</a:t>
            </a:r>
            <a:r>
              <a:rPr lang="ru-RU" sz="2800" dirty="0" smtClean="0"/>
              <a:t>, так і не </a:t>
            </a:r>
            <a:r>
              <a:rPr lang="ru-RU" sz="2800" dirty="0" err="1" smtClean="0"/>
              <a:t>пов’язаної</a:t>
            </a:r>
            <a:r>
              <a:rPr lang="ru-RU" sz="2800" dirty="0" smtClean="0"/>
              <a:t> з її </a:t>
            </a:r>
            <a:r>
              <a:rPr lang="ru-RU" sz="2800" dirty="0" err="1" smtClean="0"/>
              <a:t>поведінкою</a:t>
            </a:r>
            <a:r>
              <a:rPr lang="ru-RU" sz="2800" dirty="0" smtClean="0"/>
              <a:t> (</a:t>
            </a:r>
            <a:r>
              <a:rPr lang="ru-RU" sz="2800" dirty="0" err="1" smtClean="0"/>
              <a:t>наявність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спадкоємців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проживання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певному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місці</a:t>
            </a:r>
            <a:r>
              <a:rPr lang="ru-RU" sz="2800" dirty="0" smtClean="0"/>
              <a:t>, </a:t>
            </a:r>
            <a:r>
              <a:rPr lang="ru-RU" sz="2800" dirty="0" err="1" smtClean="0"/>
              <a:t>народження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дитини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здобуття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).  </a:t>
            </a:r>
            <a:r>
              <a:rPr lang="ru-RU" sz="2800" dirty="0" err="1" smtClean="0"/>
              <a:t>Умова</a:t>
            </a:r>
            <a:r>
              <a:rPr lang="ru-RU" sz="2800" dirty="0" smtClean="0"/>
              <a:t>, </a:t>
            </a:r>
            <a:r>
              <a:rPr lang="ru-RU" sz="2800" dirty="0" err="1" smtClean="0"/>
              <a:t>визначена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заповіті</a:t>
            </a:r>
            <a:r>
              <a:rPr lang="ru-RU" sz="2800" dirty="0" smtClean="0"/>
              <a:t>,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існувати</a:t>
            </a:r>
            <a:r>
              <a:rPr lang="ru-RU" sz="2800" dirty="0" smtClean="0"/>
              <a:t> на час </a:t>
            </a:r>
            <a:r>
              <a:rPr lang="ru-RU" sz="2800" dirty="0" err="1" smtClean="0"/>
              <a:t>відкриття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ctr"/>
            <a:r>
              <a:rPr lang="ru-RU" sz="2800" dirty="0" smtClean="0"/>
              <a:t>Потрібно </a:t>
            </a:r>
            <a:r>
              <a:rPr lang="ru-RU" sz="2800" dirty="0" err="1" smtClean="0"/>
              <a:t>зазначити</a:t>
            </a:r>
            <a:r>
              <a:rPr lang="ru-RU" sz="2800" dirty="0" smtClean="0"/>
              <a:t>, що </a:t>
            </a:r>
            <a:r>
              <a:rPr lang="ru-RU" sz="2800" dirty="0" err="1" smtClean="0"/>
              <a:t>умова</a:t>
            </a:r>
            <a:r>
              <a:rPr lang="ru-RU" sz="2800" dirty="0" smtClean="0"/>
              <a:t>, </a:t>
            </a:r>
            <a:r>
              <a:rPr lang="ru-RU" sz="2800" dirty="0" err="1" smtClean="0"/>
              <a:t>визначена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заповіті</a:t>
            </a:r>
            <a:r>
              <a:rPr lang="ru-RU" sz="2800" dirty="0" smtClean="0"/>
              <a:t>, є </a:t>
            </a:r>
            <a:r>
              <a:rPr lang="ru-RU" sz="2800" dirty="0" err="1" smtClean="0"/>
              <a:t>нікчемною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суперечить</a:t>
            </a:r>
            <a:r>
              <a:rPr lang="ru-RU" sz="2800" dirty="0" smtClean="0"/>
              <a:t> закону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моральним</a:t>
            </a:r>
            <a:r>
              <a:rPr lang="ru-RU" sz="2800" dirty="0" smtClean="0"/>
              <a:t> засадам суспільства.  </a:t>
            </a:r>
            <a:r>
              <a:rPr lang="ru-RU" sz="2800" dirty="0" err="1" smtClean="0"/>
              <a:t>Важливо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сказати</a:t>
            </a:r>
            <a:r>
              <a:rPr lang="ru-RU" sz="2800" dirty="0" smtClean="0"/>
              <a:t> , що особа, </a:t>
            </a:r>
            <a:r>
              <a:rPr lang="ru-RU" sz="2800" dirty="0" err="1" smtClean="0"/>
              <a:t>призначена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заповіті</a:t>
            </a:r>
            <a:r>
              <a:rPr lang="ru-RU" sz="2800" dirty="0" smtClean="0"/>
              <a:t>, не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вимагати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недійсною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тій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підставі</a:t>
            </a:r>
            <a:r>
              <a:rPr lang="ru-RU" sz="2800" dirty="0" smtClean="0"/>
              <a:t>, що вона не знала про </a:t>
            </a:r>
            <a:r>
              <a:rPr lang="ru-RU" sz="2800" dirty="0" err="1" smtClean="0"/>
              <a:t>неї</a:t>
            </a:r>
            <a:r>
              <a:rPr lang="ru-RU" sz="2800" dirty="0" smtClean="0"/>
              <a:t>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неї</a:t>
            </a:r>
            <a:r>
              <a:rPr lang="ru-RU" sz="2800" dirty="0" smtClean="0"/>
              <a:t> не залежало.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14356"/>
            <a:ext cx="80010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Заповіт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подружжя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Подружжя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право </a:t>
            </a:r>
            <a:r>
              <a:rPr lang="ru-RU" sz="2800" dirty="0" err="1" smtClean="0"/>
              <a:t>скласти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майна, яке </a:t>
            </a:r>
            <a:r>
              <a:rPr lang="ru-RU" sz="2800" dirty="0" err="1" smtClean="0"/>
              <a:t>належить</a:t>
            </a:r>
            <a:r>
              <a:rPr lang="ru-RU" sz="2800" dirty="0" smtClean="0"/>
              <a:t> </a:t>
            </a:r>
            <a:r>
              <a:rPr lang="ru-RU" sz="2800" dirty="0" err="1" smtClean="0"/>
              <a:t>йому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праві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сумісної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власності</a:t>
            </a:r>
            <a:r>
              <a:rPr lang="ru-RU" sz="2800" dirty="0" smtClean="0"/>
              <a:t>. У </a:t>
            </a:r>
            <a:r>
              <a:rPr lang="ru-RU" sz="2800" dirty="0" err="1" smtClean="0"/>
              <a:t>разі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частка</a:t>
            </a:r>
            <a:r>
              <a:rPr lang="ru-RU" sz="2800" dirty="0" smtClean="0"/>
              <a:t>  </a:t>
            </a:r>
            <a:r>
              <a:rPr lang="ru-RU" sz="2800" dirty="0" err="1" smtClean="0"/>
              <a:t>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сумісної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 одного з </a:t>
            </a:r>
            <a:r>
              <a:rPr lang="ru-RU" sz="2800" dirty="0" err="1" smtClean="0"/>
              <a:t>подружжя</a:t>
            </a:r>
            <a:r>
              <a:rPr lang="ru-RU" sz="2800" dirty="0" smtClean="0"/>
              <a:t> переходить до другого з </a:t>
            </a:r>
            <a:r>
              <a:rPr lang="ru-RU" sz="2800" dirty="0" err="1" smtClean="0"/>
              <a:t>подружжя</a:t>
            </a:r>
            <a:r>
              <a:rPr lang="ru-RU" sz="2800" dirty="0" smtClean="0"/>
              <a:t> 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його пережив. У </a:t>
            </a:r>
            <a:r>
              <a:rPr lang="ru-RU" sz="2800" dirty="0" err="1" smtClean="0"/>
              <a:t>разі</a:t>
            </a:r>
            <a:r>
              <a:rPr lang="ru-RU" sz="2800" dirty="0" smtClean="0"/>
              <a:t>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 </a:t>
            </a:r>
            <a:r>
              <a:rPr lang="ru-RU" sz="2800" dirty="0" err="1" smtClean="0"/>
              <a:t>останнього</a:t>
            </a:r>
            <a:r>
              <a:rPr lang="ru-RU" sz="2800" dirty="0" smtClean="0"/>
              <a:t> право на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особи, </a:t>
            </a:r>
            <a:r>
              <a:rPr lang="ru-RU" sz="2800" dirty="0" err="1" smtClean="0"/>
              <a:t>визначені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подружжям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заповіті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928670"/>
            <a:ext cx="78581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Секретний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заповіт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посвідчується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нотаріусом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ознайомлення</a:t>
            </a:r>
            <a:r>
              <a:rPr lang="ru-RU" sz="2800" dirty="0" smtClean="0"/>
              <a:t> з його </a:t>
            </a:r>
            <a:r>
              <a:rPr lang="ru-RU" sz="2800" dirty="0" err="1" smtClean="0"/>
              <a:t>змістом</a:t>
            </a:r>
            <a:r>
              <a:rPr lang="ru-RU" sz="2800" dirty="0" smtClean="0"/>
              <a:t>.  Особа, яка </a:t>
            </a:r>
            <a:r>
              <a:rPr lang="ru-RU" sz="2800" dirty="0" err="1" smtClean="0"/>
              <a:t>склала</a:t>
            </a:r>
            <a:r>
              <a:rPr lang="ru-RU" sz="2800" dirty="0" smtClean="0"/>
              <a:t> </a:t>
            </a:r>
            <a:r>
              <a:rPr lang="ru-RU" sz="2800" dirty="0" err="1" smtClean="0"/>
              <a:t>секретний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, </a:t>
            </a:r>
            <a:r>
              <a:rPr lang="ru-RU" sz="2800" dirty="0" err="1" smtClean="0"/>
              <a:t>подає</a:t>
            </a:r>
            <a:r>
              <a:rPr lang="ru-RU" sz="2800" dirty="0" smtClean="0"/>
              <a:t> його в </a:t>
            </a:r>
            <a:r>
              <a:rPr lang="ru-RU" sz="2800" dirty="0" err="1" smtClean="0"/>
              <a:t>заклеєному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конверті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нотаріусові</a:t>
            </a:r>
            <a:r>
              <a:rPr lang="ru-RU" sz="2800" dirty="0" smtClean="0"/>
              <a:t>. На </a:t>
            </a:r>
            <a:r>
              <a:rPr lang="ru-RU" sz="2800" dirty="0" err="1" smtClean="0"/>
              <a:t>конверті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підпис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заповідача</a:t>
            </a:r>
            <a:r>
              <a:rPr lang="ru-RU" sz="2800" dirty="0" smtClean="0"/>
              <a:t>.  </a:t>
            </a:r>
            <a:r>
              <a:rPr lang="ru-RU" sz="2800" dirty="0" err="1" smtClean="0"/>
              <a:t>Нотаріус</a:t>
            </a:r>
            <a:r>
              <a:rPr lang="ru-RU" sz="2800" dirty="0" smtClean="0"/>
              <a:t> ставить на </a:t>
            </a:r>
            <a:r>
              <a:rPr lang="ru-RU" sz="2800" dirty="0" err="1" smtClean="0"/>
              <a:t>конверті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посвідчувальний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напис</a:t>
            </a:r>
            <a:r>
              <a:rPr lang="ru-RU" sz="2800" dirty="0" smtClean="0"/>
              <a:t>, </a:t>
            </a:r>
            <a:r>
              <a:rPr lang="ru-RU" sz="2800" dirty="0" err="1" smtClean="0"/>
              <a:t>скріплює</a:t>
            </a:r>
            <a:r>
              <a:rPr lang="ru-RU" sz="2800" dirty="0" smtClean="0"/>
              <a:t> печаткою і в </a:t>
            </a:r>
            <a:r>
              <a:rPr lang="ru-RU" sz="2800" dirty="0" err="1" smtClean="0"/>
              <a:t>присутності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поміщає</a:t>
            </a:r>
            <a:r>
              <a:rPr lang="ru-RU" sz="2800" dirty="0" smtClean="0"/>
              <a:t> його в </a:t>
            </a:r>
            <a:r>
              <a:rPr lang="ru-RU" sz="2800" dirty="0" err="1" smtClean="0"/>
              <a:t>інший</a:t>
            </a:r>
            <a:r>
              <a:rPr lang="ru-RU" sz="2800" dirty="0" smtClean="0"/>
              <a:t> конверт та </a:t>
            </a:r>
            <a:r>
              <a:rPr lang="ru-RU" sz="2800" dirty="0" err="1" smtClean="0"/>
              <a:t>опечатує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286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Зміна</a:t>
            </a:r>
            <a:r>
              <a:rPr lang="ru-RU" sz="3200" dirty="0" smtClean="0">
                <a:solidFill>
                  <a:srgbClr val="FFFF00"/>
                </a:solidFill>
              </a:rPr>
              <a:t> та </a:t>
            </a:r>
            <a:r>
              <a:rPr lang="ru-RU" sz="3200" dirty="0" err="1" smtClean="0">
                <a:solidFill>
                  <a:srgbClr val="FFFF00"/>
                </a:solidFill>
              </a:rPr>
              <a:t>скасування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заповіту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2800" dirty="0" smtClean="0"/>
          </a:p>
          <a:p>
            <a:pPr algn="ctr"/>
            <a:r>
              <a:rPr lang="ru-RU" sz="2800" dirty="0" err="1" smtClean="0"/>
              <a:t>Заповідач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право у </a:t>
            </a:r>
            <a:r>
              <a:rPr lang="ru-RU" sz="2800" dirty="0" err="1" smtClean="0"/>
              <a:t>будь-який</a:t>
            </a:r>
            <a:r>
              <a:rPr lang="ru-RU" sz="2800" dirty="0" smtClean="0"/>
              <a:t> час внести до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 зміни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ctr"/>
            <a:r>
              <a:rPr lang="ru-RU" sz="2800" dirty="0" err="1" smtClean="0"/>
              <a:t>Крім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Заповідач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право у </a:t>
            </a:r>
            <a:r>
              <a:rPr lang="ru-RU" sz="2800" dirty="0" err="1" smtClean="0"/>
              <a:t>будь-який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скасувати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.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право у </a:t>
            </a:r>
            <a:r>
              <a:rPr lang="ru-RU" sz="2800" dirty="0" err="1" smtClean="0"/>
              <a:t>будь-який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скласти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.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було </a:t>
            </a:r>
            <a:r>
              <a:rPr lang="ru-RU" sz="2800" dirty="0" err="1" smtClean="0"/>
              <a:t>складено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пізніше</a:t>
            </a:r>
            <a:r>
              <a:rPr lang="ru-RU" sz="2800" dirty="0" smtClean="0"/>
              <a:t>, </a:t>
            </a:r>
            <a:r>
              <a:rPr lang="ru-RU" sz="2800" dirty="0" err="1" smtClean="0"/>
              <a:t>скасовує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попередній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у </a:t>
            </a:r>
            <a:r>
              <a:rPr lang="ru-RU" sz="2800" dirty="0" err="1" smtClean="0"/>
              <a:t>тій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частині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йому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суперечить</a:t>
            </a:r>
            <a:r>
              <a:rPr lang="ru-RU" sz="2800" dirty="0" smtClean="0"/>
              <a:t>. </a:t>
            </a:r>
            <a:r>
              <a:rPr lang="ru-RU" sz="2800" dirty="0" err="1" smtClean="0"/>
              <a:t>Скасування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, </a:t>
            </a:r>
            <a:r>
              <a:rPr lang="ru-RU" sz="2800" dirty="0" err="1" smtClean="0"/>
              <a:t>внесення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провадяться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заповідачем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особисто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algn="ctr"/>
            <a:r>
              <a:rPr lang="ru-RU" sz="2800" dirty="0" err="1" smtClean="0"/>
              <a:t>Важливо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кожний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</a:t>
            </a:r>
            <a:r>
              <a:rPr lang="ru-RU" sz="2800" dirty="0" smtClean="0"/>
              <a:t> </a:t>
            </a:r>
            <a:r>
              <a:rPr lang="ru-RU" sz="2800" dirty="0" err="1" smtClean="0"/>
              <a:t>скасовує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попередній</a:t>
            </a:r>
            <a:r>
              <a:rPr lang="ru-RU" sz="2800" dirty="0" smtClean="0"/>
              <a:t> і не </a:t>
            </a:r>
            <a:r>
              <a:rPr lang="ru-RU" sz="2800" dirty="0" err="1" smtClean="0"/>
              <a:t>відновлює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склав</a:t>
            </a:r>
            <a:r>
              <a:rPr lang="ru-RU" sz="2800" dirty="0" smtClean="0"/>
              <a:t> перед ним.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835824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Виконання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заповіту</a:t>
            </a:r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Для </a:t>
            </a:r>
            <a:r>
              <a:rPr lang="ru-RU" sz="2800" dirty="0" err="1" smtClean="0"/>
              <a:t>виконання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його </a:t>
            </a:r>
            <a:r>
              <a:rPr lang="ru-RU" sz="2800" dirty="0" err="1" smtClean="0"/>
              <a:t>виконавець</a:t>
            </a:r>
            <a:r>
              <a:rPr lang="ru-RU" sz="2800" dirty="0" smtClean="0"/>
              <a:t>.  Він може бути </a:t>
            </a:r>
            <a:r>
              <a:rPr lang="ru-RU" sz="2800" dirty="0" err="1" smtClean="0"/>
              <a:t>визначений</a:t>
            </a:r>
            <a:r>
              <a:rPr lang="ru-RU" sz="2800" dirty="0" smtClean="0"/>
              <a:t> самим </a:t>
            </a:r>
            <a:r>
              <a:rPr lang="ru-RU" sz="2800" dirty="0" err="1" smtClean="0"/>
              <a:t>Заповідачем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призначений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нотаріусом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призначений</a:t>
            </a:r>
            <a:r>
              <a:rPr lang="ru-RU" sz="2800" dirty="0" smtClean="0"/>
              <a:t> за </a:t>
            </a:r>
            <a:r>
              <a:rPr lang="ru-RU" sz="2800" dirty="0" err="1" smtClean="0"/>
              <a:t>ініціативою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спадкоємців</a:t>
            </a:r>
            <a:r>
              <a:rPr lang="ru-RU" sz="2800" dirty="0" smtClean="0"/>
              <a:t>.  </a:t>
            </a:r>
            <a:r>
              <a:rPr lang="ru-RU" sz="2800" dirty="0" err="1" smtClean="0"/>
              <a:t>Виконавець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здійснює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 з метою </a:t>
            </a:r>
            <a:r>
              <a:rPr lang="ru-RU" sz="2800" dirty="0" err="1" smtClean="0"/>
              <a:t>здійснення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волі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Заповідача</a:t>
            </a:r>
            <a:r>
              <a:rPr lang="ru-RU" sz="2800" dirty="0" smtClean="0"/>
              <a:t>, </a:t>
            </a:r>
            <a:r>
              <a:rPr lang="ru-RU" sz="2800" dirty="0" err="1" smtClean="0"/>
              <a:t>записаної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заповіті</a:t>
            </a:r>
            <a:r>
              <a:rPr lang="ru-RU" sz="2800" dirty="0" smtClean="0"/>
              <a:t>.</a:t>
            </a:r>
          </a:p>
          <a:p>
            <a:pPr algn="ctr"/>
            <a:r>
              <a:rPr lang="ru-RU" sz="2800" dirty="0" err="1" smtClean="0"/>
              <a:t>Повноваження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виконавця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тривають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повного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волі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спадкодавця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виражена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заповіті</a:t>
            </a:r>
            <a:r>
              <a:rPr lang="ru-RU" sz="2800" dirty="0" smtClean="0"/>
              <a:t>. </a:t>
            </a:r>
            <a:r>
              <a:rPr lang="ru-RU" sz="2800" dirty="0" err="1" smtClean="0"/>
              <a:t>Чинність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повноважень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виконавця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заповіту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припиняється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нотаріусом</a:t>
            </a:r>
            <a:r>
              <a:rPr lang="ru-RU" sz="2800" dirty="0" smtClean="0"/>
              <a:t> за </a:t>
            </a:r>
            <a:r>
              <a:rPr lang="ru-RU" sz="2800" dirty="0" err="1" smtClean="0"/>
              <a:t>місцем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за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погодженням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спадкоємцями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відказоодержувачами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3116"/>
            <a:ext cx="82153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Усе в </a:t>
            </a:r>
            <a:r>
              <a:rPr lang="ru-RU" sz="2800" dirty="0" err="1" smtClean="0"/>
              <a:t>житті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свій</a:t>
            </a:r>
            <a:r>
              <a:rPr lang="ru-RU" sz="2800" dirty="0" smtClean="0"/>
              <a:t> початок та </a:t>
            </a:r>
            <a:r>
              <a:rPr lang="ru-RU" sz="2800" dirty="0" err="1" smtClean="0"/>
              <a:t>кінець</a:t>
            </a:r>
            <a:r>
              <a:rPr lang="ru-RU" sz="2800" dirty="0" smtClean="0"/>
              <a:t>,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життєві</a:t>
            </a:r>
            <a:r>
              <a:rPr lang="ru-RU" sz="2800" dirty="0" smtClean="0"/>
              <a:t> процеси є не   </a:t>
            </a:r>
            <a:r>
              <a:rPr lang="ru-RU" sz="2800" dirty="0" err="1" smtClean="0"/>
              <a:t>відворотними</a:t>
            </a:r>
            <a:r>
              <a:rPr lang="ru-RU" sz="2800" dirty="0" smtClean="0"/>
              <a:t>  -  як  </a:t>
            </a:r>
            <a:r>
              <a:rPr lang="ru-RU" sz="2800" dirty="0" err="1" smtClean="0"/>
              <a:t>тривіально</a:t>
            </a:r>
            <a:r>
              <a:rPr lang="ru-RU" sz="2800" dirty="0" smtClean="0"/>
              <a:t>  б  </a:t>
            </a:r>
            <a:r>
              <a:rPr lang="ru-RU" sz="2800" dirty="0" err="1" smtClean="0"/>
              <a:t>це</a:t>
            </a:r>
            <a:r>
              <a:rPr lang="ru-RU" sz="2800" dirty="0" smtClean="0"/>
              <a:t>  не  звучало. 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 "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", "</a:t>
            </a:r>
            <a:r>
              <a:rPr lang="ru-RU" sz="2800" dirty="0" err="1" smtClean="0"/>
              <a:t>спадкового</a:t>
            </a:r>
            <a:r>
              <a:rPr lang="ru-RU" sz="2800" dirty="0" smtClean="0"/>
              <a:t> права"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 було, існує і </a:t>
            </a:r>
            <a:r>
              <a:rPr lang="ru-RU" sz="2800" dirty="0" err="1" smtClean="0"/>
              <a:t>залишатиметься</a:t>
            </a:r>
            <a:r>
              <a:rPr lang="ru-RU" sz="2800" dirty="0" smtClean="0"/>
              <a:t>  </a:t>
            </a:r>
            <a:r>
              <a:rPr lang="ru-RU" sz="2800" dirty="0" err="1" smtClean="0"/>
              <a:t>актуальним</a:t>
            </a:r>
            <a:r>
              <a:rPr lang="ru-RU" sz="2800" dirty="0" smtClean="0"/>
              <a:t>  як  для  </a:t>
            </a:r>
            <a:r>
              <a:rPr lang="ru-RU" sz="2800" dirty="0" err="1" smtClean="0"/>
              <a:t>громадянина</a:t>
            </a:r>
            <a:r>
              <a:rPr lang="ru-RU" sz="2800" dirty="0" smtClean="0"/>
              <a:t>,  суспільства,  так  і  держави в </a:t>
            </a:r>
            <a:r>
              <a:rPr lang="ru-RU" sz="2800" dirty="0" err="1" smtClean="0"/>
              <a:t>цілому</a:t>
            </a:r>
            <a:r>
              <a:rPr lang="ru-RU" sz="2800" dirty="0" smtClean="0"/>
              <a:t>,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воно</a:t>
            </a:r>
            <a:r>
              <a:rPr lang="ru-RU" sz="2800" dirty="0" smtClean="0"/>
              <a:t>, так чи </a:t>
            </a:r>
            <a:r>
              <a:rPr lang="ru-RU" sz="2800" dirty="0" err="1" smtClean="0"/>
              <a:t>інакше</a:t>
            </a:r>
            <a:r>
              <a:rPr lang="ru-RU" sz="2800" dirty="0" smtClean="0"/>
              <a:t> </a:t>
            </a:r>
            <a:r>
              <a:rPr lang="ru-RU" sz="2800" dirty="0" err="1" smtClean="0"/>
              <a:t>зачіпає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інтереси</a:t>
            </a:r>
            <a:r>
              <a:rPr lang="ru-RU" sz="2800" dirty="0" smtClean="0"/>
              <a:t> кожного.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143116"/>
            <a:ext cx="80010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 явище, як "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", що проникло у все наше </a:t>
            </a:r>
            <a:r>
              <a:rPr lang="ru-RU" sz="2800" dirty="0" err="1" smtClean="0"/>
              <a:t>сучасне</a:t>
            </a:r>
            <a:r>
              <a:rPr lang="ru-RU" sz="2800" dirty="0" smtClean="0"/>
              <a:t>  </a:t>
            </a:r>
            <a:r>
              <a:rPr lang="ru-RU" sz="2800" dirty="0" err="1" smtClean="0"/>
              <a:t>спадкове</a:t>
            </a:r>
            <a:r>
              <a:rPr lang="ru-RU" sz="2800" dirty="0" smtClean="0"/>
              <a:t>  право,  </a:t>
            </a:r>
            <a:r>
              <a:rPr lang="ru-RU" sz="2800" dirty="0" err="1" smtClean="0"/>
              <a:t>бере</a:t>
            </a:r>
            <a:r>
              <a:rPr lang="ru-RU" sz="2800" dirty="0" smtClean="0"/>
              <a:t>  початок з </a:t>
            </a:r>
            <a:r>
              <a:rPr lang="ru-RU" sz="2800" dirty="0" err="1" smtClean="0"/>
              <a:t>римського</a:t>
            </a:r>
            <a:r>
              <a:rPr lang="ru-RU" sz="2800" dirty="0" smtClean="0"/>
              <a:t> права, яке </a:t>
            </a:r>
            <a:r>
              <a:rPr lang="ru-RU" sz="2800" dirty="0" err="1" smtClean="0"/>
              <a:t>надало</a:t>
            </a:r>
            <a:r>
              <a:rPr lang="ru-RU" sz="2800" dirty="0" smtClean="0"/>
              <a:t> </a:t>
            </a:r>
            <a:r>
              <a:rPr lang="ru-RU" sz="2800" dirty="0" err="1" smtClean="0"/>
              <a:t>йому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.  </a:t>
            </a:r>
            <a:r>
              <a:rPr lang="ru-RU" sz="2800" dirty="0" err="1" smtClean="0"/>
              <a:t>Українське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спадкове</a:t>
            </a:r>
            <a:r>
              <a:rPr lang="ru-RU" sz="2800" dirty="0" smtClean="0"/>
              <a:t> право,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стати таким, </a:t>
            </a:r>
            <a:r>
              <a:rPr lang="ru-RU" sz="2800" dirty="0" err="1" smtClean="0"/>
              <a:t>яким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воно</a:t>
            </a:r>
            <a:r>
              <a:rPr lang="ru-RU" sz="2800" dirty="0" smtClean="0"/>
              <a:t> є  на </a:t>
            </a:r>
            <a:r>
              <a:rPr lang="ru-RU" sz="2800" dirty="0" err="1" smtClean="0"/>
              <a:t>даний</a:t>
            </a:r>
            <a:r>
              <a:rPr lang="ru-RU" sz="2800" dirty="0" smtClean="0"/>
              <a:t> час, </a:t>
            </a:r>
            <a:r>
              <a:rPr lang="ru-RU" sz="2800" dirty="0" err="1" smtClean="0"/>
              <a:t>пройшло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тривалий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історичного</a:t>
            </a:r>
            <a:r>
              <a:rPr lang="ru-RU" sz="2800" dirty="0" smtClean="0"/>
              <a:t> розвитку, про те </a:t>
            </a:r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риси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залишились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римського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спадкового</a:t>
            </a:r>
            <a:r>
              <a:rPr lang="ru-RU" sz="2800" dirty="0" smtClean="0"/>
              <a:t> права.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785926"/>
            <a:ext cx="7929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     </a:t>
            </a:r>
            <a:r>
              <a:rPr lang="ru-RU" sz="2800" dirty="0" err="1" smtClean="0">
                <a:solidFill>
                  <a:srgbClr val="FFFF00"/>
                </a:solidFill>
              </a:rPr>
              <a:t>Спадкове</a:t>
            </a:r>
            <a:r>
              <a:rPr lang="ru-RU" sz="2800" dirty="0" smtClean="0">
                <a:solidFill>
                  <a:srgbClr val="FFFF00"/>
                </a:solidFill>
              </a:rPr>
              <a:t>  право  </a:t>
            </a:r>
            <a:r>
              <a:rPr lang="ru-RU" sz="2800" dirty="0" smtClean="0"/>
              <a:t>можна  вважати  </a:t>
            </a:r>
            <a:r>
              <a:rPr lang="ru-RU" sz="2800" dirty="0" err="1" smtClean="0"/>
              <a:t>інститутом</a:t>
            </a:r>
            <a:r>
              <a:rPr lang="ru-RU" sz="2800" dirty="0" smtClean="0"/>
              <a:t>  </a:t>
            </a:r>
            <a:r>
              <a:rPr lang="ru-RU" sz="2800" dirty="0" err="1" smtClean="0"/>
              <a:t>цивільного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 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 </a:t>
            </a:r>
            <a:r>
              <a:rPr lang="ru-RU" sz="2800" dirty="0" err="1" smtClean="0"/>
              <a:t>воно</a:t>
            </a:r>
            <a:r>
              <a:rPr lang="ru-RU" sz="2800" dirty="0" smtClean="0"/>
              <a:t> 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його </a:t>
            </a:r>
            <a:r>
              <a:rPr lang="ru-RU" sz="2800" dirty="0" err="1" smtClean="0"/>
              <a:t>ознаки</a:t>
            </a:r>
            <a:r>
              <a:rPr lang="ru-RU" sz="2800" dirty="0" smtClean="0"/>
              <a:t>, а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система </a:t>
            </a:r>
            <a:r>
              <a:rPr lang="ru-RU" sz="2800" dirty="0" err="1" smtClean="0"/>
              <a:t>пов'язаних</a:t>
            </a:r>
            <a:r>
              <a:rPr lang="ru-RU" sz="2800" dirty="0" smtClean="0"/>
              <a:t>  між  собою  </a:t>
            </a:r>
            <a:r>
              <a:rPr lang="ru-RU" sz="2800" dirty="0" err="1" smtClean="0"/>
              <a:t>цивільно-правових</a:t>
            </a:r>
            <a:r>
              <a:rPr lang="ru-RU" sz="2800" dirty="0" smtClean="0"/>
              <a:t> норм, що </a:t>
            </a:r>
            <a:r>
              <a:rPr lang="ru-RU" sz="2800" dirty="0" err="1" smtClean="0"/>
              <a:t>регулюють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певну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групу</a:t>
            </a:r>
            <a:r>
              <a:rPr lang="ru-RU" sz="2800" dirty="0" smtClean="0"/>
              <a:t>   </a:t>
            </a:r>
            <a:r>
              <a:rPr lang="ru-RU" sz="2800" dirty="0" err="1" smtClean="0"/>
              <a:t>однорідних</a:t>
            </a:r>
            <a:r>
              <a:rPr lang="ru-RU" sz="2800" dirty="0" smtClean="0"/>
              <a:t>   </a:t>
            </a:r>
            <a:r>
              <a:rPr lang="ru-RU" sz="2800" dirty="0" err="1" smtClean="0"/>
              <a:t>суспільних</a:t>
            </a:r>
            <a:r>
              <a:rPr lang="ru-RU" sz="2800" dirty="0" smtClean="0"/>
              <a:t>   відносин  (</a:t>
            </a:r>
            <a:r>
              <a:rPr lang="ru-RU" sz="2800" dirty="0" err="1" smtClean="0"/>
              <a:t>встановлюють</a:t>
            </a:r>
            <a:r>
              <a:rPr lang="ru-RU" sz="2800" dirty="0" smtClean="0"/>
              <a:t>  порядок переходу прав та </a:t>
            </a:r>
            <a:r>
              <a:rPr lang="ru-RU" sz="2800" dirty="0" err="1" smtClean="0"/>
              <a:t>обов'язків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померлої</a:t>
            </a:r>
            <a:r>
              <a:rPr lang="ru-RU" sz="2800" dirty="0" smtClean="0"/>
              <a:t> особи за правом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714488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На   </a:t>
            </a:r>
            <a:r>
              <a:rPr lang="ru-RU" sz="2800" dirty="0" err="1" smtClean="0"/>
              <a:t>законодавчому</a:t>
            </a:r>
            <a:r>
              <a:rPr lang="ru-RU" sz="2800" dirty="0" smtClean="0"/>
              <a:t>  </a:t>
            </a:r>
            <a:r>
              <a:rPr lang="ru-RU" sz="2800" dirty="0" err="1" smtClean="0"/>
              <a:t>рівні</a:t>
            </a:r>
            <a:r>
              <a:rPr lang="ru-RU" sz="2800" dirty="0" smtClean="0"/>
              <a:t> 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 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 </a:t>
            </a:r>
            <a:r>
              <a:rPr lang="ru-RU" sz="2800" dirty="0" err="1" smtClean="0"/>
              <a:t>урегульоване</a:t>
            </a:r>
            <a:r>
              <a:rPr lang="ru-RU" sz="2800" dirty="0" smtClean="0"/>
              <a:t>  </a:t>
            </a:r>
            <a:r>
              <a:rPr lang="ru-RU" sz="2800" dirty="0" err="1" smtClean="0"/>
              <a:t>Цивільним</a:t>
            </a:r>
            <a:r>
              <a:rPr lang="ru-RU" sz="2800" dirty="0" smtClean="0"/>
              <a:t>  кодексом 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( 435-15 ) (</a:t>
            </a:r>
            <a:r>
              <a:rPr lang="ru-RU" sz="2800" dirty="0" err="1" smtClean="0"/>
              <a:t>далі</a:t>
            </a:r>
            <a:r>
              <a:rPr lang="ru-RU" sz="2800" dirty="0" smtClean="0"/>
              <a:t> - ЦК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) (Книга </a:t>
            </a:r>
            <a:r>
              <a:rPr lang="ru-RU" sz="2800" dirty="0" err="1" smtClean="0"/>
              <a:t>шоста</a:t>
            </a:r>
            <a:r>
              <a:rPr lang="ru-RU" sz="2800" dirty="0" smtClean="0"/>
              <a:t>),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Законом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"Про </a:t>
            </a:r>
            <a:r>
              <a:rPr lang="ru-RU" sz="2800" dirty="0" err="1" smtClean="0"/>
              <a:t>нотаріат</a:t>
            </a:r>
            <a:r>
              <a:rPr lang="ru-RU" sz="2800" dirty="0" smtClean="0"/>
              <a:t>"  (  3425-12  ), 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smtClean="0"/>
              <a:t>того,   у   </a:t>
            </a:r>
            <a:r>
              <a:rPr lang="ru-RU" sz="2800" dirty="0" err="1" smtClean="0"/>
              <a:t>судовій</a:t>
            </a:r>
            <a:r>
              <a:rPr lang="ru-RU" sz="2800" dirty="0" smtClean="0"/>
              <a:t>   </a:t>
            </a:r>
            <a:r>
              <a:rPr lang="ru-RU" sz="2800" dirty="0" err="1" smtClean="0"/>
              <a:t>практиці</a:t>
            </a:r>
            <a:r>
              <a:rPr lang="ru-RU" sz="2800" dirty="0" smtClean="0"/>
              <a:t>  </a:t>
            </a:r>
            <a:r>
              <a:rPr lang="ru-RU" sz="2800" dirty="0" err="1" smtClean="0"/>
              <a:t>застосовується</a:t>
            </a:r>
            <a:r>
              <a:rPr lang="ru-RU" sz="2800" dirty="0" smtClean="0"/>
              <a:t>  постанова  Пленуму Верховного Суду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30.05.2008 </a:t>
            </a:r>
            <a:r>
              <a:rPr lang="en-US" sz="2800" dirty="0" smtClean="0"/>
              <a:t>N 7 (  v0007700-08  )  "</a:t>
            </a:r>
            <a:r>
              <a:rPr lang="ru-RU" sz="2800" dirty="0" smtClean="0"/>
              <a:t>Про </a:t>
            </a:r>
            <a:r>
              <a:rPr lang="ru-RU" sz="2800" dirty="0" err="1" smtClean="0"/>
              <a:t>судову</a:t>
            </a:r>
            <a:r>
              <a:rPr lang="ru-RU" sz="2800" dirty="0" smtClean="0"/>
              <a:t>   практику   у   справах   про  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"   та   іншими  </a:t>
            </a:r>
            <a:r>
              <a:rPr lang="ru-RU" sz="2800" dirty="0" err="1" smtClean="0"/>
              <a:t>нормативно-правовими</a:t>
            </a:r>
            <a:r>
              <a:rPr lang="ru-RU" sz="2800" dirty="0" smtClean="0"/>
              <a:t> актами.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0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     </a:t>
            </a:r>
            <a:r>
              <a:rPr lang="ru-RU" sz="2800" dirty="0" err="1" smtClean="0">
                <a:solidFill>
                  <a:srgbClr val="FFFF00"/>
                </a:solidFill>
              </a:rPr>
              <a:t>Спадкуванням</a:t>
            </a:r>
            <a:r>
              <a:rPr lang="ru-RU" sz="2800" dirty="0" smtClean="0">
                <a:solidFill>
                  <a:srgbClr val="FFFF00"/>
                </a:solidFill>
              </a:rPr>
              <a:t>  </a:t>
            </a:r>
            <a:r>
              <a:rPr lang="ru-RU" sz="2800" dirty="0" smtClean="0"/>
              <a:t>є  </a:t>
            </a:r>
            <a:r>
              <a:rPr lang="ru-RU" sz="2800" dirty="0" err="1" smtClean="0"/>
              <a:t>перехід</a:t>
            </a:r>
            <a:r>
              <a:rPr lang="ru-RU" sz="2800" dirty="0" smtClean="0"/>
              <a:t>  прав  та  </a:t>
            </a:r>
            <a:r>
              <a:rPr lang="ru-RU" sz="2800" dirty="0" err="1" smtClean="0"/>
              <a:t>обов'язків</a:t>
            </a:r>
            <a:r>
              <a:rPr lang="ru-RU" sz="2800" dirty="0" smtClean="0"/>
              <a:t> (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)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 </a:t>
            </a:r>
            <a:r>
              <a:rPr lang="ru-RU" sz="2800" dirty="0" err="1" smtClean="0"/>
              <a:t>фізичної</a:t>
            </a:r>
            <a:r>
              <a:rPr lang="ru-RU" sz="2800" dirty="0" smtClean="0"/>
              <a:t>   особи,   яка   померла  (</a:t>
            </a:r>
            <a:r>
              <a:rPr lang="ru-RU" sz="2800" dirty="0" err="1" smtClean="0"/>
              <a:t>спадкодавця</a:t>
            </a:r>
            <a:r>
              <a:rPr lang="ru-RU" sz="2800" dirty="0" smtClean="0"/>
              <a:t>),  до 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  (</a:t>
            </a:r>
            <a:r>
              <a:rPr lang="ru-RU" sz="2800" dirty="0" err="1" smtClean="0"/>
              <a:t>спадкоємців</a:t>
            </a:r>
            <a:r>
              <a:rPr lang="ru-RU" sz="2800" dirty="0" smtClean="0"/>
              <a:t>) - </a:t>
            </a:r>
            <a:r>
              <a:rPr lang="ru-RU" sz="2800" dirty="0" err="1" smtClean="0"/>
              <a:t>стаття</a:t>
            </a:r>
            <a:r>
              <a:rPr lang="ru-RU" sz="2800" dirty="0" smtClean="0"/>
              <a:t> 1216 ЦК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( 435-15 ).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>
                <a:solidFill>
                  <a:srgbClr val="FFFF00"/>
                </a:solidFill>
              </a:rPr>
              <a:t>     </a:t>
            </a:r>
            <a:r>
              <a:rPr lang="ru-RU" sz="2800" dirty="0" err="1" smtClean="0">
                <a:solidFill>
                  <a:srgbClr val="FFFF00"/>
                </a:solidFill>
              </a:rPr>
              <a:t>Спадкодавець</a:t>
            </a:r>
            <a:r>
              <a:rPr lang="ru-RU" sz="2800" dirty="0" smtClean="0">
                <a:solidFill>
                  <a:srgbClr val="FFFF00"/>
                </a:solidFill>
              </a:rPr>
              <a:t>  </a:t>
            </a:r>
            <a:r>
              <a:rPr lang="ru-RU" sz="2800" dirty="0" smtClean="0"/>
              <a:t>-  </a:t>
            </a:r>
            <a:r>
              <a:rPr lang="ru-RU" sz="2800" dirty="0" err="1" smtClean="0"/>
              <a:t>це</a:t>
            </a:r>
            <a:r>
              <a:rPr lang="ru-RU" sz="2800" dirty="0" smtClean="0"/>
              <a:t>  </a:t>
            </a:r>
            <a:r>
              <a:rPr lang="ru-RU" sz="2800" dirty="0" err="1" smtClean="0"/>
              <a:t>фізична</a:t>
            </a:r>
            <a:r>
              <a:rPr lang="ru-RU" sz="2800" dirty="0" smtClean="0"/>
              <a:t>  особа,  права та </a:t>
            </a:r>
            <a:r>
              <a:rPr lang="ru-RU" sz="2800" dirty="0" err="1" smtClean="0"/>
              <a:t>обов'язки</a:t>
            </a:r>
            <a:r>
              <a:rPr lang="ru-RU" sz="2800" dirty="0" smtClean="0"/>
              <a:t> якої </a:t>
            </a:r>
          </a:p>
          <a:p>
            <a:pPr algn="just"/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переходять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осіб</a:t>
            </a:r>
            <a:r>
              <a:rPr lang="ru-RU" sz="2800" dirty="0" smtClean="0"/>
              <a:t>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     </a:t>
            </a:r>
            <a:r>
              <a:rPr lang="ru-RU" sz="2800" dirty="0" err="1" smtClean="0">
                <a:solidFill>
                  <a:srgbClr val="FFFF00"/>
                </a:solidFill>
              </a:rPr>
              <a:t>Спадкоємці</a:t>
            </a:r>
            <a:r>
              <a:rPr lang="ru-RU" sz="2800" dirty="0" smtClean="0"/>
              <a:t> - </a:t>
            </a:r>
            <a:r>
              <a:rPr lang="ru-RU" sz="2800" dirty="0" err="1" smtClean="0"/>
              <a:t>це</a:t>
            </a:r>
            <a:r>
              <a:rPr lang="ru-RU" sz="2800" dirty="0" smtClean="0"/>
              <a:t> особи, що </a:t>
            </a:r>
            <a:r>
              <a:rPr lang="ru-RU" sz="2800" dirty="0" err="1" smtClean="0"/>
              <a:t>набувають</a:t>
            </a:r>
            <a:r>
              <a:rPr lang="ru-RU" sz="2800" dirty="0" smtClean="0"/>
              <a:t> право на </a:t>
            </a:r>
            <a:r>
              <a:rPr lang="ru-RU" sz="2800" dirty="0" err="1" smtClean="0"/>
              <a:t>спадщину</a:t>
            </a:r>
            <a:r>
              <a:rPr lang="ru-RU" sz="2800" dirty="0" smtClean="0"/>
              <a:t> (особи, 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 є  </a:t>
            </a:r>
            <a:r>
              <a:rPr lang="ru-RU" sz="2800" dirty="0" err="1" smtClean="0"/>
              <a:t>живими</a:t>
            </a:r>
            <a:r>
              <a:rPr lang="ru-RU" sz="2800" dirty="0" smtClean="0"/>
              <a:t> на момент </a:t>
            </a:r>
            <a:r>
              <a:rPr lang="ru-RU" sz="2800" dirty="0" err="1" smtClean="0"/>
              <a:t>відкриття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, особи, що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зачаті</a:t>
            </a:r>
            <a:r>
              <a:rPr lang="ru-RU" sz="2800" dirty="0" smtClean="0"/>
              <a:t>  за  життя  </a:t>
            </a:r>
            <a:r>
              <a:rPr lang="ru-RU" sz="2800" dirty="0" err="1" smtClean="0"/>
              <a:t>спадкодавця</a:t>
            </a:r>
            <a:r>
              <a:rPr lang="ru-RU" sz="2800" dirty="0" smtClean="0"/>
              <a:t>  і  </a:t>
            </a:r>
            <a:r>
              <a:rPr lang="ru-RU" sz="2800" dirty="0" err="1" smtClean="0"/>
              <a:t>народилися</a:t>
            </a:r>
            <a:r>
              <a:rPr lang="ru-RU" sz="2800" dirty="0" smtClean="0"/>
              <a:t> 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, а -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юридичні</a:t>
            </a:r>
            <a:r>
              <a:rPr lang="ru-RU" sz="2800" dirty="0" smtClean="0"/>
              <a:t> особи та держава).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928670"/>
            <a:ext cx="7929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Право  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  тісно  </a:t>
            </a:r>
            <a:r>
              <a:rPr lang="ru-RU" sz="2800" dirty="0" err="1" smtClean="0"/>
              <a:t>пов'язане</a:t>
            </a:r>
            <a:r>
              <a:rPr lang="ru-RU" sz="2800" dirty="0" smtClean="0"/>
              <a:t>  з  правом  </a:t>
            </a:r>
            <a:r>
              <a:rPr lang="ru-RU" sz="2800" dirty="0" err="1" smtClean="0"/>
              <a:t>власності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 </a:t>
            </a:r>
            <a:r>
              <a:rPr lang="ru-RU" sz="2800" dirty="0" err="1" smtClean="0"/>
              <a:t>спадкування</a:t>
            </a:r>
            <a:r>
              <a:rPr lang="ru-RU" sz="2800" dirty="0" smtClean="0"/>
              <a:t>  є одним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засобів</a:t>
            </a:r>
            <a:r>
              <a:rPr lang="ru-RU" sz="2800" dirty="0" smtClean="0"/>
              <a:t> </a:t>
            </a:r>
            <a:r>
              <a:rPr lang="ru-RU" sz="2800" dirty="0" err="1" smtClean="0"/>
              <a:t>набуття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власності</a:t>
            </a:r>
            <a:r>
              <a:rPr lang="ru-RU" sz="2800" dirty="0" smtClean="0"/>
              <a:t>. </a:t>
            </a:r>
          </a:p>
          <a:p>
            <a:pPr algn="ctr"/>
            <a:r>
              <a:rPr lang="ru-RU" sz="2800" dirty="0" smtClean="0"/>
              <a:t>До  складу  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  </a:t>
            </a:r>
            <a:r>
              <a:rPr lang="ru-RU" sz="2800" dirty="0" err="1" smtClean="0"/>
              <a:t>входять</a:t>
            </a:r>
            <a:r>
              <a:rPr lang="ru-RU" sz="2800" dirty="0" smtClean="0"/>
              <a:t> 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права та </a:t>
            </a:r>
            <a:r>
              <a:rPr lang="ru-RU" sz="2800" dirty="0" err="1" smtClean="0"/>
              <a:t>обов'язки</a:t>
            </a:r>
            <a:r>
              <a:rPr lang="ru-RU" sz="2800" dirty="0" smtClean="0"/>
              <a:t>, що належали </a:t>
            </a:r>
            <a:r>
              <a:rPr lang="ru-RU" sz="2800" dirty="0" err="1" smtClean="0"/>
              <a:t>спадкодавцеві</a:t>
            </a:r>
            <a:r>
              <a:rPr lang="ru-RU" sz="2800" dirty="0" smtClean="0"/>
              <a:t>  на  момент  </a:t>
            </a:r>
            <a:r>
              <a:rPr lang="ru-RU" sz="2800" dirty="0" err="1" smtClean="0"/>
              <a:t>відкриття</a:t>
            </a:r>
            <a:r>
              <a:rPr lang="ru-RU" sz="2800" dirty="0" smtClean="0"/>
              <a:t>  </a:t>
            </a:r>
            <a:r>
              <a:rPr lang="ru-RU" sz="2800" dirty="0" err="1" smtClean="0"/>
              <a:t>спадщини</a:t>
            </a:r>
            <a:r>
              <a:rPr lang="ru-RU" sz="2800" dirty="0" smtClean="0"/>
              <a:t>  і  не  </a:t>
            </a:r>
            <a:r>
              <a:rPr lang="ru-RU" sz="2800" dirty="0" err="1" smtClean="0"/>
              <a:t>припинилися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його </a:t>
            </a:r>
            <a:r>
              <a:rPr lang="ru-RU" sz="2800" dirty="0" err="1" smtClean="0"/>
              <a:t>смерті</a:t>
            </a:r>
            <a:r>
              <a:rPr lang="ru-RU" sz="2800" dirty="0" smtClean="0"/>
              <a:t>. </a:t>
            </a:r>
          </a:p>
          <a:p>
            <a:pPr algn="ctr"/>
            <a:r>
              <a:rPr lang="ru-RU" sz="2800" dirty="0" smtClean="0"/>
              <a:t>     </a:t>
            </a:r>
            <a:r>
              <a:rPr lang="ru-RU" sz="2800" dirty="0" err="1" smtClean="0"/>
              <a:t>Цивільний</a:t>
            </a:r>
            <a:r>
              <a:rPr lang="ru-RU" sz="2800" dirty="0" smtClean="0"/>
              <a:t>  кодекс ( 435-15 ) </a:t>
            </a:r>
            <a:r>
              <a:rPr lang="ru-RU" sz="2800" dirty="0" err="1" smtClean="0"/>
              <a:t>дозволяє</a:t>
            </a:r>
            <a:r>
              <a:rPr lang="ru-RU" sz="2800" dirty="0" smtClean="0"/>
              <a:t> </a:t>
            </a:r>
            <a:r>
              <a:rPr lang="ru-RU" sz="2800" dirty="0" err="1" smtClean="0"/>
              <a:t>успадковувати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права і </a:t>
            </a:r>
            <a:r>
              <a:rPr lang="ru-RU" sz="2800" dirty="0" err="1" smtClean="0"/>
              <a:t>обов'язки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мав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спадкодавець</a:t>
            </a:r>
            <a:r>
              <a:rPr lang="ru-RU" sz="2800" dirty="0" smtClean="0"/>
              <a:t> (померла людина) на момент </a:t>
            </a:r>
            <a:r>
              <a:rPr lang="ru-RU" sz="2800" dirty="0" err="1" smtClean="0"/>
              <a:t>відкриття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спадку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2000240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Наприклад</a:t>
            </a:r>
            <a:r>
              <a:rPr lang="ru-RU" sz="2800" dirty="0" smtClean="0">
                <a:solidFill>
                  <a:srgbClr val="FFFF00"/>
                </a:solidFill>
              </a:rPr>
              <a:t>,   </a:t>
            </a:r>
            <a:r>
              <a:rPr lang="ru-RU" sz="2800" dirty="0" err="1" smtClean="0">
                <a:solidFill>
                  <a:srgbClr val="FFFF00"/>
                </a:solidFill>
              </a:rPr>
              <a:t>успадкувати</a:t>
            </a:r>
            <a:r>
              <a:rPr lang="ru-RU" sz="2800" dirty="0" smtClean="0">
                <a:solidFill>
                  <a:srgbClr val="FFFF00"/>
                </a:solidFill>
              </a:rPr>
              <a:t>   можна</a:t>
            </a:r>
            <a:r>
              <a:rPr lang="ru-RU" sz="2800" dirty="0" smtClean="0"/>
              <a:t>   </a:t>
            </a:r>
            <a:r>
              <a:rPr lang="ru-RU" sz="2800" dirty="0" err="1" smtClean="0"/>
              <a:t>різні</a:t>
            </a:r>
            <a:r>
              <a:rPr lang="ru-RU" sz="2800" dirty="0" smtClean="0"/>
              <a:t> 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:  </a:t>
            </a:r>
            <a:r>
              <a:rPr lang="ru-RU" sz="2800" dirty="0" err="1" smtClean="0"/>
              <a:t>нерухомість</a:t>
            </a:r>
            <a:r>
              <a:rPr lang="ru-RU" sz="2800" dirty="0" smtClean="0"/>
              <a:t>, автотранспорт,  право  </a:t>
            </a:r>
            <a:r>
              <a:rPr lang="ru-RU" sz="2800" dirty="0" err="1" smtClean="0"/>
              <a:t>власності</a:t>
            </a:r>
            <a:r>
              <a:rPr lang="ru-RU" sz="2800" dirty="0" smtClean="0"/>
              <a:t>  на  </a:t>
            </a:r>
            <a:r>
              <a:rPr lang="ru-RU" sz="2800" dirty="0" err="1" smtClean="0"/>
              <a:t>земельну</a:t>
            </a:r>
            <a:r>
              <a:rPr lang="ru-RU" sz="2800" dirty="0" smtClean="0"/>
              <a:t>  </a:t>
            </a:r>
            <a:r>
              <a:rPr lang="ru-RU" sz="2800" dirty="0" err="1" smtClean="0"/>
              <a:t>ділянку</a:t>
            </a:r>
            <a:r>
              <a:rPr lang="ru-RU" sz="2800" dirty="0" smtClean="0"/>
              <a:t>,  право на </a:t>
            </a:r>
            <a:r>
              <a:rPr lang="ru-RU" sz="2800" dirty="0" err="1" smtClean="0"/>
              <a:t>вклади</a:t>
            </a:r>
            <a:r>
              <a:rPr lang="ru-RU" sz="2800" dirty="0" smtClean="0"/>
              <a:t>  в  банку,  право  на  </a:t>
            </a:r>
            <a:r>
              <a:rPr lang="ru-RU" sz="2800" dirty="0" err="1" smtClean="0"/>
              <a:t>отримання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страхових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виплат</a:t>
            </a:r>
            <a:r>
              <a:rPr lang="ru-RU" sz="2800" dirty="0" smtClean="0"/>
              <a:t>, право на </a:t>
            </a:r>
            <a:r>
              <a:rPr lang="ru-RU" sz="2800" dirty="0" err="1" smtClean="0"/>
              <a:t>відшкодування</a:t>
            </a:r>
            <a:r>
              <a:rPr lang="ru-RU" sz="2800" dirty="0" smtClean="0"/>
              <a:t>  </a:t>
            </a:r>
            <a:r>
              <a:rPr lang="ru-RU" sz="2800" dirty="0" err="1" smtClean="0"/>
              <a:t>збитків</a:t>
            </a:r>
            <a:r>
              <a:rPr lang="ru-RU" sz="2800" dirty="0" smtClean="0"/>
              <a:t>,  морального  </a:t>
            </a:r>
            <a:r>
              <a:rPr lang="ru-RU" sz="2800" dirty="0" err="1" smtClean="0"/>
              <a:t>збитку</a:t>
            </a:r>
            <a:r>
              <a:rPr lang="ru-RU" sz="2800" dirty="0" smtClean="0"/>
              <a:t>  і  оплату  неустойки, </a:t>
            </a:r>
            <a:r>
              <a:rPr lang="ru-RU" sz="2800" dirty="0" err="1" smtClean="0"/>
              <a:t>зобов'язання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ідшкодування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збитку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нанесений </a:t>
            </a:r>
            <a:r>
              <a:rPr lang="ru-RU" sz="2800" dirty="0" err="1" smtClean="0"/>
              <a:t>спадкодавцем</a:t>
            </a:r>
            <a:r>
              <a:rPr lang="ru-RU" sz="2800" dirty="0" smtClean="0"/>
              <a:t> і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що </a:t>
            </a:r>
            <a:r>
              <a:rPr lang="ru-RU" sz="2800" dirty="0" err="1" smtClean="0"/>
              <a:t>інше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1660</Words>
  <PresentationFormat>Экран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Спадок  за заповітом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17</cp:revision>
  <dcterms:modified xsi:type="dcterms:W3CDTF">2013-11-13T17:54:24Z</dcterms:modified>
</cp:coreProperties>
</file>