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8" r:id="rId2"/>
    <p:sldId id="256" r:id="rId3"/>
    <p:sldId id="266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1"/>
    <a:srgbClr val="FFCC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86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2519E-5CF0-4B28-9FD6-13CFB4B2A105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A73C8-FFA9-4BA0-8687-24147080A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63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A73C8-FFA9-4BA0-8687-24147080AF4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61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F4EE-28BE-4627-A19F-EE1502F2FB24}" type="datetime1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FB-6623-4D4D-81A1-C41CAF2F73DF}" type="datetime1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39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746A-E8A0-43A8-BE94-ABDF886AC79E}" type="datetime1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7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2299-01D0-4D42-AB1C-79FC681757B2}" type="datetime1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23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5A01-D6E0-45D7-992E-B233E9BA4AD2}" type="datetime1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02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43C2-6230-461C-AFB7-019F05B17348}" type="datetime1">
              <a:rPr lang="ru-RU" smtClean="0"/>
              <a:t>14.05.2014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95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813E-0C03-41C7-A012-1EB4A406353D}" type="datetime1">
              <a:rPr lang="ru-RU" smtClean="0"/>
              <a:t>14.05.2014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0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5E3F-E67B-4DDD-8158-2ECD97156D0D}" type="datetime1">
              <a:rPr lang="ru-RU" smtClean="0"/>
              <a:t>14.05.2014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7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E8D5-7702-410B-BD38-774B406907E6}" type="datetime1">
              <a:rPr lang="ru-RU" smtClean="0"/>
              <a:t>14.05.2014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09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8B80-3AF0-41CD-BD67-26A4BB2CFAE4}" type="datetime1">
              <a:rPr lang="ru-RU" smtClean="0"/>
              <a:t>14.05.2014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2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16CA-59D8-45AB-8BA6-1DB65D5B9C49}" type="datetime1">
              <a:rPr lang="ru-RU" smtClean="0"/>
              <a:t>14.05.2014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32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09A4C-FD2E-407A-B3CF-927194A81631}" type="datetime1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66BA0-065F-4B2A-B96A-73C4CDB3F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32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53127"/>
            <a:ext cx="9144000" cy="2863899"/>
          </a:xfrm>
          <a:prstGeom prst="rect">
            <a:avLst/>
          </a:prstGeom>
          <a:gradFill>
            <a:gsLst>
              <a:gs pos="0">
                <a:schemeClr val="bg1">
                  <a:alpha val="82000"/>
                </a:schemeClr>
              </a:gs>
              <a:gs pos="84000">
                <a:schemeClr val="accent3">
                  <a:satMod val="110000"/>
                  <a:lumMod val="100000"/>
                  <a:shade val="100000"/>
                  <a:alpha val="74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</a:gradFill>
          <a:ln w="28575"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1" y="492414"/>
            <a:ext cx="90297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ln w="19050">
                  <a:solidFill>
                    <a:srgbClr val="00B0F0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  <a:cs typeface="Arial" panose="020B0604020202020204" pitchFamily="34" charset="0"/>
              </a:rPr>
              <a:t>Презентація на тему:</a:t>
            </a:r>
            <a:br>
              <a:rPr lang="uk-UA" sz="5400" b="1" i="1" dirty="0" smtClean="0">
                <a:ln w="19050">
                  <a:solidFill>
                    <a:srgbClr val="00B0F0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  <a:cs typeface="Arial" panose="020B0604020202020204" pitchFamily="34" charset="0"/>
              </a:rPr>
            </a:br>
            <a:r>
              <a:rPr lang="uk-UA" sz="5400" b="1" i="1" dirty="0" smtClean="0">
                <a:ln w="19050">
                  <a:solidFill>
                    <a:srgbClr val="00B0F0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  <a:cs typeface="Arial" panose="020B0604020202020204" pitchFamily="34" charset="0"/>
              </a:rPr>
              <a:t>«Спецпідрозділи українських військ»</a:t>
            </a:r>
            <a:endParaRPr lang="ru-RU" sz="5400" b="1" i="1" dirty="0">
              <a:ln w="19050">
                <a:solidFill>
                  <a:srgbClr val="00B0F0"/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49576" y="6169445"/>
            <a:ext cx="9193576" cy="582059"/>
          </a:xfrm>
          <a:prstGeom prst="rect">
            <a:avLst/>
          </a:prstGeom>
          <a:gradFill>
            <a:gsLst>
              <a:gs pos="0">
                <a:schemeClr val="accent3">
                  <a:satMod val="103000"/>
                  <a:lumMod val="102000"/>
                  <a:tint val="94000"/>
                  <a:alpha val="5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  <a:alpha val="74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</a:gradFill>
          <a:ln w="28575"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61988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n w="19050">
                  <a:solidFill>
                    <a:srgbClr val="00B0F0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  <a:cs typeface="Arial" panose="020B0604020202020204" pitchFamily="34" charset="0"/>
              </a:rPr>
              <a:t>Підготував учень 9 класу Антонюк Віктор</a:t>
            </a:r>
            <a:endParaRPr lang="ru-RU" sz="2800" b="1" i="1" dirty="0">
              <a:ln w="19050">
                <a:solidFill>
                  <a:srgbClr val="00B0F0"/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1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2085975"/>
          </a:xfrm>
        </p:spPr>
        <p:txBody>
          <a:bodyPr>
            <a:noAutofit/>
          </a:bodyPr>
          <a:lstStyle/>
          <a:p>
            <a:r>
              <a:rPr lang="uk-UA" sz="4800" b="1" i="1" spc="100" dirty="0">
                <a:ln w="18000">
                  <a:solidFill>
                    <a:srgbClr val="00B0F0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man Old Style" pitchFamily="18" charset="0"/>
                <a:cs typeface="Arial" panose="020B0604020202020204" pitchFamily="34" charset="0"/>
              </a:rPr>
              <a:t>Спецпідрозділ МВС «Ягуар»</a:t>
            </a:r>
            <a:r>
              <a:rPr lang="ru-RU" sz="48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  <a:t/>
            </a:r>
            <a:br>
              <a:rPr lang="ru-RU" sz="48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itchFamily="18" charset="0"/>
                <a:cs typeface="Arial" panose="020B0604020202020204" pitchFamily="34" charset="0"/>
              </a:rPr>
            </a:br>
            <a:endParaRPr lang="ru-RU" sz="4800" b="1" i="1" dirty="0">
              <a:solidFill>
                <a:schemeClr val="tx2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3274" y="1428750"/>
            <a:ext cx="5800725" cy="5362574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«</a:t>
            </a:r>
            <a:r>
              <a:rPr lang="ru-RU" sz="2800" b="1" i="1" dirty="0">
                <a:solidFill>
                  <a:srgbClr val="FF0000"/>
                </a:solidFill>
              </a:rPr>
              <a:t>Ягуар» </a:t>
            </a:r>
            <a:r>
              <a:rPr lang="ru-RU" sz="2800" b="1" i="1" dirty="0" smtClean="0">
                <a:solidFill>
                  <a:srgbClr val="FF0000"/>
                </a:solidFill>
              </a:rPr>
              <a:t>—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окремий</a:t>
            </a:r>
            <a:r>
              <a:rPr lang="ru-RU" sz="2800" b="1" i="1" dirty="0">
                <a:solidFill>
                  <a:srgbClr val="FF0000"/>
                </a:solidFill>
              </a:rPr>
              <a:t> полк </a:t>
            </a:r>
            <a:r>
              <a:rPr lang="ru-RU" sz="2800" b="1" i="1" dirty="0" err="1">
                <a:solidFill>
                  <a:srgbClr val="FF0000"/>
                </a:solidFill>
              </a:rPr>
              <a:t>спеціального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призначення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Західного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територіального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командування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внутрішніх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військ</a:t>
            </a:r>
            <a:r>
              <a:rPr lang="ru-RU" sz="2800" b="1" i="1" dirty="0">
                <a:solidFill>
                  <a:srgbClr val="FF0000"/>
                </a:solidFill>
              </a:rPr>
              <a:t> МВС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України</a:t>
            </a:r>
            <a:r>
              <a:rPr lang="ru-RU" sz="2800" b="1" i="1" dirty="0" smtClean="0">
                <a:solidFill>
                  <a:srgbClr val="FF0000"/>
                </a:solidFill>
              </a:rPr>
              <a:t> , </a:t>
            </a:r>
            <a:r>
              <a:rPr lang="ru-RU" sz="2800" b="1" i="1" dirty="0" err="1">
                <a:solidFill>
                  <a:srgbClr val="FF0000"/>
                </a:solidFill>
              </a:rPr>
              <a:t>військова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частина</a:t>
            </a:r>
            <a:r>
              <a:rPr lang="ru-RU" sz="2800" b="1" i="1" dirty="0">
                <a:solidFill>
                  <a:srgbClr val="FF0000"/>
                </a:solidFill>
              </a:rPr>
              <a:t> 3028, </a:t>
            </a:r>
            <a:r>
              <a:rPr lang="ru-RU" sz="2800" b="1" i="1" dirty="0" err="1">
                <a:solidFill>
                  <a:srgbClr val="FF0000"/>
                </a:solidFill>
              </a:rPr>
              <a:t>що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дислокується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в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місті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Калинівка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Вінницької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області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Існував</a:t>
            </a:r>
            <a:r>
              <a:rPr lang="ru-RU" sz="2800" b="1" i="1" dirty="0">
                <a:solidFill>
                  <a:srgbClr val="FF0000"/>
                </a:solidFill>
              </a:rPr>
              <a:t> поза </a:t>
            </a:r>
            <a:r>
              <a:rPr lang="ru-RU" sz="2800" b="1" i="1" dirty="0" err="1">
                <a:solidFill>
                  <a:srgbClr val="FF0000"/>
                </a:solidFill>
              </a:rPr>
              <a:t>правовим</a:t>
            </a:r>
            <a:r>
              <a:rPr lang="ru-RU" sz="2800" b="1" i="1" dirty="0">
                <a:solidFill>
                  <a:srgbClr val="FF0000"/>
                </a:solidFill>
              </a:rPr>
              <a:t> полем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України.За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основу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геральдичної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символіки</a:t>
            </a:r>
            <a:r>
              <a:rPr lang="ru-RU" sz="2800" b="1" i="1" dirty="0">
                <a:solidFill>
                  <a:srgbClr val="FF0000"/>
                </a:solidFill>
              </a:rPr>
              <a:t> та 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назви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даного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утворення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силових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структур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узято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хижака</a:t>
            </a:r>
            <a:r>
              <a:rPr lang="ru-RU" sz="2800" b="1" i="1" dirty="0" smtClean="0">
                <a:solidFill>
                  <a:srgbClr val="FF0000"/>
                </a:solidFill>
              </a:rPr>
              <a:t> Ягуара</a:t>
            </a:r>
            <a:r>
              <a:rPr lang="ru-RU" sz="2800" b="1" i="1" dirty="0">
                <a:solidFill>
                  <a:srgbClr val="FF0000"/>
                </a:solidFill>
              </a:rPr>
              <a:t>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428750"/>
            <a:ext cx="3201194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4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</a:rPr>
              <a:t>Заснований</a:t>
            </a:r>
            <a:r>
              <a:rPr lang="ru-RU" sz="2800" b="1" i="1" dirty="0">
                <a:solidFill>
                  <a:srgbClr val="FF0000"/>
                </a:solidFill>
              </a:rPr>
              <a:t> 1 </a:t>
            </a:r>
            <a:r>
              <a:rPr lang="ru-RU" sz="2800" b="1" i="1" dirty="0" err="1">
                <a:solidFill>
                  <a:srgbClr val="FF0000"/>
                </a:solidFill>
              </a:rPr>
              <a:t>червня</a:t>
            </a:r>
            <a:r>
              <a:rPr lang="ru-RU" sz="2800" b="1" i="1" dirty="0">
                <a:solidFill>
                  <a:srgbClr val="FF0000"/>
                </a:solidFill>
              </a:rPr>
              <a:t> 1994 року на </a:t>
            </a:r>
            <a:r>
              <a:rPr lang="ru-RU" sz="2800" b="1" i="1" dirty="0" err="1">
                <a:solidFill>
                  <a:srgbClr val="FF0000"/>
                </a:solidFill>
              </a:rPr>
              <a:t>базі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учбового</a:t>
            </a:r>
            <a:r>
              <a:rPr lang="ru-RU" sz="2800" b="1" i="1" dirty="0">
                <a:solidFill>
                  <a:srgbClr val="FF0000"/>
                </a:solidFill>
              </a:rPr>
              <a:t> центру </a:t>
            </a:r>
            <a:r>
              <a:rPr lang="ru-RU" sz="2800" b="1" i="1" dirty="0" err="1">
                <a:solidFill>
                  <a:srgbClr val="FF0000"/>
                </a:solidFill>
              </a:rPr>
              <a:t>військової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частини</a:t>
            </a:r>
            <a:r>
              <a:rPr lang="ru-RU" sz="2800" b="1" i="1" dirty="0">
                <a:solidFill>
                  <a:srgbClr val="FF0000"/>
                </a:solidFill>
              </a:rPr>
              <a:t> 3008 </a:t>
            </a:r>
            <a:r>
              <a:rPr lang="ru-RU" sz="2800" b="1" i="1" dirty="0" err="1">
                <a:solidFill>
                  <a:srgbClr val="FF0000"/>
                </a:solidFill>
              </a:rPr>
              <a:t>внутрішніх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військ</a:t>
            </a:r>
            <a:r>
              <a:rPr lang="ru-RU" sz="2800" b="1" i="1" dirty="0">
                <a:solidFill>
                  <a:srgbClr val="FF0000"/>
                </a:solidFill>
              </a:rPr>
              <a:t> МВС </a:t>
            </a:r>
            <a:r>
              <a:rPr lang="ru-RU" sz="2800" b="1" i="1" dirty="0" err="1">
                <a:solidFill>
                  <a:srgbClr val="FF0000"/>
                </a:solidFill>
              </a:rPr>
              <a:t>України</a:t>
            </a:r>
            <a:r>
              <a:rPr lang="ru-RU" sz="2800" b="1" i="1" dirty="0">
                <a:solidFill>
                  <a:srgbClr val="FF0000"/>
                </a:solidFill>
              </a:rPr>
              <a:t> в </a:t>
            </a:r>
            <a:r>
              <a:rPr lang="ru-RU" sz="2800" b="1" i="1" dirty="0" err="1">
                <a:solidFill>
                  <a:srgbClr val="FF0000"/>
                </a:solidFill>
              </a:rPr>
              <a:t>селі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Тютьки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Вінницького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району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Вінницької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області</a:t>
            </a:r>
            <a:r>
              <a:rPr lang="ru-RU" sz="2800" b="1" i="1" dirty="0">
                <a:solidFill>
                  <a:srgbClr val="FF0000"/>
                </a:solidFill>
              </a:rPr>
              <a:t>. З 14 </a:t>
            </a:r>
            <a:r>
              <a:rPr lang="ru-RU" sz="2800" b="1" i="1" dirty="0" err="1">
                <a:solidFill>
                  <a:srgbClr val="FF0000"/>
                </a:solidFill>
              </a:rPr>
              <a:t>жовтня</a:t>
            </a:r>
            <a:r>
              <a:rPr lang="ru-RU" sz="2800" b="1" i="1" dirty="0">
                <a:solidFill>
                  <a:srgbClr val="FF0000"/>
                </a:solidFill>
              </a:rPr>
              <a:t> 1995 року </a:t>
            </a:r>
            <a:r>
              <a:rPr lang="ru-RU" sz="2800" b="1" i="1" dirty="0" err="1">
                <a:solidFill>
                  <a:srgbClr val="FF0000"/>
                </a:solidFill>
              </a:rPr>
              <a:t>дислокується</a:t>
            </a:r>
            <a:r>
              <a:rPr lang="ru-RU" sz="2800" b="1" i="1" dirty="0">
                <a:solidFill>
                  <a:srgbClr val="FF0000"/>
                </a:solidFill>
              </a:rPr>
              <a:t> в </a:t>
            </a:r>
            <a:r>
              <a:rPr lang="ru-RU" sz="2800" b="1" i="1" dirty="0" err="1">
                <a:solidFill>
                  <a:srgbClr val="FF0000"/>
                </a:solidFill>
              </a:rPr>
              <a:t>місті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Калинівка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Вінницької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області</a:t>
            </a:r>
            <a:r>
              <a:rPr lang="ru-RU" sz="2800" b="1" i="1" dirty="0" smtClean="0">
                <a:solidFill>
                  <a:srgbClr val="FF0000"/>
                </a:solidFill>
              </a:rPr>
              <a:t>.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У </a:t>
            </a:r>
            <a:r>
              <a:rPr lang="ru-RU" sz="2800" b="1" i="1" dirty="0">
                <a:solidFill>
                  <a:srgbClr val="FF0000"/>
                </a:solidFill>
              </a:rPr>
              <a:t>2014 р. </a:t>
            </a:r>
            <a:r>
              <a:rPr lang="ru-RU" sz="2800" b="1" i="1" dirty="0" err="1">
                <a:solidFill>
                  <a:srgbClr val="FF0000"/>
                </a:solidFill>
              </a:rPr>
              <a:t>був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задіяний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проти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Євромайдану</a:t>
            </a:r>
            <a:r>
              <a:rPr lang="ru-RU" sz="2800" b="1" i="1" dirty="0" smtClean="0">
                <a:solidFill>
                  <a:srgbClr val="FF0000"/>
                </a:solidFill>
              </a:rPr>
              <a:t>. 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Застосовується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rgbClr val="FF0000"/>
                </a:solidFill>
              </a:rPr>
              <a:t>для </a:t>
            </a:r>
            <a:r>
              <a:rPr lang="ru-RU" sz="2800" b="1" i="1" dirty="0" err="1">
                <a:solidFill>
                  <a:srgbClr val="FF0000"/>
                </a:solidFill>
              </a:rPr>
              <a:t>встановлення</a:t>
            </a:r>
            <a:r>
              <a:rPr lang="ru-RU" sz="2800" b="1" i="1" dirty="0">
                <a:solidFill>
                  <a:srgbClr val="FF0000"/>
                </a:solidFill>
              </a:rPr>
              <a:t> правопорядку </a:t>
            </a:r>
            <a:r>
              <a:rPr lang="ru-RU" sz="2800" b="1" i="1" dirty="0" err="1">
                <a:solidFill>
                  <a:srgbClr val="FF0000"/>
                </a:solidFill>
              </a:rPr>
              <a:t>під</a:t>
            </a:r>
            <a:r>
              <a:rPr lang="ru-RU" sz="2800" b="1" i="1" dirty="0">
                <a:solidFill>
                  <a:srgbClr val="FF0000"/>
                </a:solidFill>
              </a:rPr>
              <a:t> час </a:t>
            </a:r>
            <a:r>
              <a:rPr lang="ru-RU" sz="2800" b="1" i="1" dirty="0" err="1">
                <a:solidFill>
                  <a:srgbClr val="FF0000"/>
                </a:solidFill>
              </a:rPr>
              <a:t>групових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хуліганських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дій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припинення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масових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безладів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придушення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бунтів</a:t>
            </a:r>
            <a:r>
              <a:rPr lang="ru-RU" sz="2800" b="1" i="1" dirty="0">
                <a:solidFill>
                  <a:srgbClr val="FF0000"/>
                </a:solidFill>
              </a:rPr>
              <a:t> у </a:t>
            </a:r>
            <a:r>
              <a:rPr lang="ru-RU" sz="2800" b="1" i="1" dirty="0" err="1">
                <a:solidFill>
                  <a:srgbClr val="FF0000"/>
                </a:solidFill>
              </a:rPr>
              <a:t>місцях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позбавлення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волі</a:t>
            </a:r>
            <a:r>
              <a:rPr lang="ru-RU" sz="2800" b="1" i="1" dirty="0" smtClean="0">
                <a:solidFill>
                  <a:srgbClr val="FF0000"/>
                </a:solidFill>
              </a:rPr>
              <a:t>. У </a:t>
            </a:r>
            <a:r>
              <a:rPr lang="ru-RU" sz="2800" b="1" i="1" dirty="0" err="1">
                <a:solidFill>
                  <a:srgbClr val="FF0000"/>
                </a:solidFill>
              </a:rPr>
              <a:t>разі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загострення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ситуації</a:t>
            </a:r>
            <a:r>
              <a:rPr lang="ru-RU" sz="2800" b="1" i="1" dirty="0">
                <a:solidFill>
                  <a:srgbClr val="FF0000"/>
                </a:solidFill>
              </a:rPr>
              <a:t> на державному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кордоні</a:t>
            </a:r>
            <a:r>
              <a:rPr lang="ru-RU" sz="2800" b="1" i="1" dirty="0" smtClean="0">
                <a:solidFill>
                  <a:srgbClr val="FF0000"/>
                </a:solidFill>
              </a:rPr>
              <a:t> , </a:t>
            </a:r>
            <a:r>
              <a:rPr lang="ru-RU" sz="2800" b="1" i="1" dirty="0" err="1">
                <a:solidFill>
                  <a:srgbClr val="FF0000"/>
                </a:solidFill>
              </a:rPr>
              <a:t>може</a:t>
            </a:r>
            <a:r>
              <a:rPr lang="ru-RU" sz="2800" b="1" i="1" dirty="0">
                <a:solidFill>
                  <a:srgbClr val="FF0000"/>
                </a:solidFill>
              </a:rPr>
              <a:t> бути </a:t>
            </a:r>
            <a:r>
              <a:rPr lang="ru-RU" sz="2800" b="1" i="1" dirty="0" err="1">
                <a:solidFill>
                  <a:srgbClr val="FF0000"/>
                </a:solidFill>
              </a:rPr>
              <a:t>використаний</a:t>
            </a:r>
            <a:r>
              <a:rPr lang="ru-RU" sz="2800" b="1" i="1" dirty="0">
                <a:solidFill>
                  <a:srgbClr val="FF0000"/>
                </a:solidFill>
              </a:rPr>
              <a:t> для </a:t>
            </a:r>
            <a:r>
              <a:rPr lang="ru-RU" sz="2800" b="1" i="1" dirty="0" err="1">
                <a:solidFill>
                  <a:srgbClr val="FF0000"/>
                </a:solidFill>
              </a:rPr>
              <a:t>узгоджених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дій</a:t>
            </a:r>
            <a:r>
              <a:rPr lang="ru-RU" sz="2800" b="1" i="1" dirty="0">
                <a:solidFill>
                  <a:srgbClr val="FF0000"/>
                </a:solidFill>
              </a:rPr>
              <a:t> з </a:t>
            </a:r>
            <a:r>
              <a:rPr lang="ru-RU" sz="2800" b="1" i="1" dirty="0" err="1">
                <a:solidFill>
                  <a:srgbClr val="FF0000"/>
                </a:solidFill>
              </a:rPr>
              <a:t>підрозділами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Державної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прикордонної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служби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України.В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умовах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воєнного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конфлікту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діє</a:t>
            </a:r>
            <a:r>
              <a:rPr lang="ru-RU" sz="2800" b="1" i="1" dirty="0">
                <a:solidFill>
                  <a:srgbClr val="FF0000"/>
                </a:solidFill>
              </a:rPr>
              <a:t> як </a:t>
            </a:r>
            <a:r>
              <a:rPr lang="ru-RU" sz="2800" b="1" i="1" dirty="0" err="1">
                <a:solidFill>
                  <a:srgbClr val="FF0000"/>
                </a:solidFill>
              </a:rPr>
              <a:t>штурмовий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загін</a:t>
            </a:r>
            <a:r>
              <a:rPr lang="ru-RU" sz="2800" b="1" i="1" dirty="0">
                <a:solidFill>
                  <a:srgbClr val="FF0000"/>
                </a:solidFill>
              </a:rPr>
              <a:t>. </a:t>
            </a:r>
            <a:r>
              <a:rPr lang="ru-RU" sz="2800" b="1" i="1" dirty="0" err="1">
                <a:solidFill>
                  <a:srgbClr val="FF0000"/>
                </a:solidFill>
              </a:rPr>
              <a:t>Підрозділ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придатний</a:t>
            </a:r>
            <a:r>
              <a:rPr lang="ru-RU" sz="2800" b="1" i="1" dirty="0">
                <a:solidFill>
                  <a:srgbClr val="FF0000"/>
                </a:solidFill>
              </a:rPr>
              <a:t> до </a:t>
            </a:r>
            <a:r>
              <a:rPr lang="ru-RU" sz="2800" b="1" i="1" dirty="0" err="1">
                <a:solidFill>
                  <a:srgbClr val="FF0000"/>
                </a:solidFill>
              </a:rPr>
              <a:t>здійснення</a:t>
            </a:r>
            <a:r>
              <a:rPr lang="ru-RU" sz="2800" b="1" i="1" dirty="0">
                <a:solidFill>
                  <a:srgbClr val="FF0000"/>
                </a:solidFill>
              </a:rPr>
              <a:t> як </a:t>
            </a:r>
            <a:r>
              <a:rPr lang="ru-RU" sz="2800" b="1" i="1" dirty="0" err="1">
                <a:solidFill>
                  <a:srgbClr val="FF0000"/>
                </a:solidFill>
              </a:rPr>
              <a:t>оборонних</a:t>
            </a:r>
            <a:r>
              <a:rPr lang="ru-RU" sz="2800" b="1" i="1" dirty="0">
                <a:solidFill>
                  <a:srgbClr val="FF0000"/>
                </a:solidFill>
              </a:rPr>
              <a:t> так і </a:t>
            </a:r>
            <a:r>
              <a:rPr lang="ru-RU" sz="2800" b="1" i="1" dirty="0" err="1">
                <a:solidFill>
                  <a:srgbClr val="FF0000"/>
                </a:solidFill>
              </a:rPr>
              <a:t>наступальних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операцій</a:t>
            </a:r>
            <a:r>
              <a:rPr lang="ru-RU" sz="2800" b="1" i="1" dirty="0">
                <a:solidFill>
                  <a:srgbClr val="FF0000"/>
                </a:solidFill>
              </a:rPr>
              <a:t>.</a:t>
            </a:r>
          </a:p>
          <a:p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7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Особливого резонансу </a:t>
            </a:r>
            <a:r>
              <a:rPr lang="ru-RU" sz="2800" b="1" i="1" dirty="0" err="1">
                <a:solidFill>
                  <a:srgbClr val="FF0000"/>
                </a:solidFill>
              </a:rPr>
              <a:t>діяльність</a:t>
            </a:r>
            <a:r>
              <a:rPr lang="ru-RU" sz="2800" b="1" i="1" dirty="0">
                <a:solidFill>
                  <a:srgbClr val="FF0000"/>
                </a:solidFill>
              </a:rPr>
              <a:t> «Ягуара» </a:t>
            </a:r>
            <a:r>
              <a:rPr lang="ru-RU" sz="2800" b="1" i="1" dirty="0" err="1">
                <a:solidFill>
                  <a:srgbClr val="FF0000"/>
                </a:solidFill>
              </a:rPr>
              <a:t>набула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після</a:t>
            </a:r>
            <a:r>
              <a:rPr lang="ru-RU" sz="2800" b="1" i="1" dirty="0">
                <a:solidFill>
                  <a:srgbClr val="FF0000"/>
                </a:solidFill>
              </a:rPr>
              <a:t> заяви народного депутата </a:t>
            </a:r>
            <a:r>
              <a:rPr lang="ru-RU" sz="2800" b="1" i="1" dirty="0" err="1">
                <a:solidFill>
                  <a:srgbClr val="FF0000"/>
                </a:solidFill>
              </a:rPr>
              <a:t>України</a:t>
            </a:r>
            <a:r>
              <a:rPr lang="ru-RU" sz="2800" b="1" i="1" dirty="0">
                <a:solidFill>
                  <a:srgbClr val="FF0000"/>
                </a:solidFill>
              </a:rPr>
              <a:t> Олега Ляшка про </a:t>
            </a:r>
            <a:r>
              <a:rPr lang="ru-RU" sz="2800" b="1" i="1" dirty="0" err="1">
                <a:solidFill>
                  <a:srgbClr val="FF0000"/>
                </a:solidFill>
              </a:rPr>
              <a:t>причетність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співробітників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підрозділу</a:t>
            </a:r>
            <a:r>
              <a:rPr lang="ru-RU" sz="2800" b="1" i="1" dirty="0">
                <a:solidFill>
                  <a:srgbClr val="FF0000"/>
                </a:solidFill>
              </a:rPr>
              <a:t> до </a:t>
            </a:r>
            <a:r>
              <a:rPr lang="ru-RU" sz="2800" b="1" i="1" dirty="0" err="1">
                <a:solidFill>
                  <a:srgbClr val="FF0000"/>
                </a:solidFill>
              </a:rPr>
              <a:t>знущання</a:t>
            </a:r>
            <a:r>
              <a:rPr lang="ru-RU" sz="2800" b="1" i="1" dirty="0">
                <a:solidFill>
                  <a:srgbClr val="FF0000"/>
                </a:solidFill>
              </a:rPr>
              <a:t> над </a:t>
            </a:r>
            <a:r>
              <a:rPr lang="ru-RU" sz="2800" b="1" i="1" dirty="0" err="1">
                <a:solidFill>
                  <a:srgbClr val="FF0000"/>
                </a:solidFill>
              </a:rPr>
              <a:t>козаком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самооборони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Євромайдану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Михайлом</a:t>
            </a:r>
            <a:r>
              <a:rPr lang="ru-RU" sz="2800" b="1" i="1" dirty="0">
                <a:solidFill>
                  <a:srgbClr val="FF0000"/>
                </a:solidFill>
              </a:rPr>
              <a:t> Гаврилюком </a:t>
            </a:r>
            <a:r>
              <a:rPr lang="ru-RU" sz="2800" b="1" i="1" dirty="0" err="1">
                <a:solidFill>
                  <a:srgbClr val="FF0000"/>
                </a:solidFill>
              </a:rPr>
              <a:t>під</a:t>
            </a:r>
            <a:r>
              <a:rPr lang="ru-RU" sz="2800" b="1" i="1" dirty="0">
                <a:solidFill>
                  <a:srgbClr val="FF0000"/>
                </a:solidFill>
              </a:rPr>
              <a:t> час </a:t>
            </a:r>
            <a:r>
              <a:rPr lang="ru-RU" sz="2800" b="1" i="1" dirty="0" err="1">
                <a:solidFill>
                  <a:srgbClr val="FF0000"/>
                </a:solidFill>
              </a:rPr>
              <a:t>протистояння</a:t>
            </a:r>
            <a:r>
              <a:rPr lang="ru-RU" sz="2800" b="1" i="1" dirty="0">
                <a:solidFill>
                  <a:srgbClr val="FF0000"/>
                </a:solidFill>
              </a:rPr>
              <a:t> на </a:t>
            </a:r>
            <a:r>
              <a:rPr lang="ru-RU" sz="2800" b="1" i="1" dirty="0" err="1">
                <a:solidFill>
                  <a:srgbClr val="FF0000"/>
                </a:solidFill>
              </a:rPr>
              <a:t>вулиці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Грушевського</a:t>
            </a:r>
            <a:r>
              <a:rPr lang="ru-RU" sz="2800" b="1" i="1" dirty="0">
                <a:solidFill>
                  <a:srgbClr val="FF0000"/>
                </a:solidFill>
              </a:rPr>
              <a:t> в </a:t>
            </a:r>
            <a:r>
              <a:rPr lang="ru-RU" sz="2800" b="1" i="1" dirty="0" err="1">
                <a:solidFill>
                  <a:srgbClr val="FF0000"/>
                </a:solidFill>
              </a:rPr>
              <a:t>Києві</a:t>
            </a:r>
            <a:r>
              <a:rPr lang="ru-RU" sz="2800" b="1" i="1" dirty="0">
                <a:solidFill>
                  <a:srgbClr val="FF0000"/>
                </a:solidFill>
              </a:rPr>
              <a:t> в </a:t>
            </a:r>
            <a:r>
              <a:rPr lang="ru-RU" sz="2800" b="1" i="1" dirty="0" err="1">
                <a:solidFill>
                  <a:srgbClr val="FF0000"/>
                </a:solidFill>
              </a:rPr>
              <a:t>січні</a:t>
            </a:r>
            <a:r>
              <a:rPr lang="ru-RU" sz="2800" b="1" i="1" dirty="0">
                <a:solidFill>
                  <a:srgbClr val="FF0000"/>
                </a:solidFill>
              </a:rPr>
              <a:t> 2014 </a:t>
            </a:r>
            <a:r>
              <a:rPr lang="ru-RU" sz="2800" b="1" i="1" dirty="0" smtClean="0">
                <a:solidFill>
                  <a:srgbClr val="FF0000"/>
                </a:solidFill>
              </a:rPr>
              <a:t>року. </a:t>
            </a:r>
            <a:r>
              <a:rPr lang="ru-RU" sz="2800" b="1" i="1" dirty="0" err="1">
                <a:solidFill>
                  <a:srgbClr val="FF0000"/>
                </a:solidFill>
              </a:rPr>
              <a:t>Раніше</a:t>
            </a:r>
            <a:r>
              <a:rPr lang="ru-RU" sz="2800" b="1" i="1" dirty="0">
                <a:solidFill>
                  <a:srgbClr val="FF0000"/>
                </a:solidFill>
              </a:rPr>
              <a:t> генерал-лейтенант </a:t>
            </a:r>
            <a:r>
              <a:rPr lang="ru-RU" sz="2800" b="1" i="1" dirty="0" err="1">
                <a:solidFill>
                  <a:srgbClr val="FF0000"/>
                </a:solidFill>
              </a:rPr>
              <a:t>міліції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колишній</a:t>
            </a:r>
            <a:r>
              <a:rPr lang="ru-RU" sz="2800" b="1" i="1" dirty="0">
                <a:solidFill>
                  <a:srgbClr val="FF0000"/>
                </a:solidFill>
              </a:rPr>
              <a:t> начальник Головного </a:t>
            </a:r>
            <a:r>
              <a:rPr lang="ru-RU" sz="2800" b="1" i="1" dirty="0" err="1">
                <a:solidFill>
                  <a:srgbClr val="FF0000"/>
                </a:solidFill>
              </a:rPr>
              <a:t>управління</a:t>
            </a:r>
            <a:r>
              <a:rPr lang="ru-RU" sz="2800" b="1" i="1" dirty="0">
                <a:solidFill>
                  <a:srgbClr val="FF0000"/>
                </a:solidFill>
              </a:rPr>
              <a:t> МВС </a:t>
            </a:r>
            <a:r>
              <a:rPr lang="ru-RU" sz="2800" b="1" i="1" dirty="0" err="1">
                <a:solidFill>
                  <a:srgbClr val="FF0000"/>
                </a:solidFill>
              </a:rPr>
              <a:t>України</a:t>
            </a:r>
            <a:r>
              <a:rPr lang="ru-RU" sz="2800" b="1" i="1" dirty="0">
                <a:solidFill>
                  <a:srgbClr val="FF0000"/>
                </a:solidFill>
              </a:rPr>
              <a:t> в </a:t>
            </a:r>
            <a:r>
              <a:rPr lang="ru-RU" sz="2800" b="1" i="1" dirty="0" err="1">
                <a:solidFill>
                  <a:srgbClr val="FF0000"/>
                </a:solidFill>
              </a:rPr>
              <a:t>Києві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народний</a:t>
            </a:r>
            <a:r>
              <a:rPr lang="ru-RU" sz="2800" b="1" i="1" dirty="0">
                <a:solidFill>
                  <a:srgbClr val="FF0000"/>
                </a:solidFill>
              </a:rPr>
              <a:t> депутат </a:t>
            </a:r>
            <a:r>
              <a:rPr lang="ru-RU" sz="2800" b="1" i="1" dirty="0" err="1">
                <a:solidFill>
                  <a:srgbClr val="FF0000"/>
                </a:solidFill>
              </a:rPr>
              <a:t>України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Віталій</a:t>
            </a:r>
            <a:r>
              <a:rPr lang="ru-RU" sz="2800" b="1" i="1" dirty="0">
                <a:solidFill>
                  <a:srgbClr val="FF0000"/>
                </a:solidFill>
              </a:rPr>
              <a:t> Ярема заявляв, </a:t>
            </a:r>
            <a:r>
              <a:rPr lang="ru-RU" sz="2800" b="1" i="1" dirty="0" err="1">
                <a:solidFill>
                  <a:srgbClr val="FF0000"/>
                </a:solidFill>
              </a:rPr>
              <a:t>що</a:t>
            </a:r>
            <a:r>
              <a:rPr lang="ru-RU" sz="2800" b="1" i="1" dirty="0">
                <a:solidFill>
                  <a:srgbClr val="FF0000"/>
                </a:solidFill>
              </a:rPr>
              <a:t> над Гаврилюком </a:t>
            </a:r>
            <a:r>
              <a:rPr lang="ru-RU" sz="2800" b="1" i="1" dirty="0" err="1">
                <a:solidFill>
                  <a:srgbClr val="FF0000"/>
                </a:solidFill>
              </a:rPr>
              <a:t>знущалися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співробітники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підрозділу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спеціального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призначення</a:t>
            </a:r>
            <a:r>
              <a:rPr lang="ru-RU" sz="2800" b="1" i="1" dirty="0">
                <a:solidFill>
                  <a:srgbClr val="FF0000"/>
                </a:solidFill>
              </a:rPr>
              <a:t> «</a:t>
            </a:r>
            <a:r>
              <a:rPr lang="ru-RU" sz="2800" b="1" i="1" dirty="0" err="1">
                <a:solidFill>
                  <a:srgbClr val="FF0000"/>
                </a:solidFill>
              </a:rPr>
              <a:t>Омега</a:t>
            </a:r>
            <a:r>
              <a:rPr lang="ru-RU" sz="2800" b="1" i="1" dirty="0" err="1" smtClean="0">
                <a:solidFill>
                  <a:srgbClr val="FF0000"/>
                </a:solidFill>
              </a:rPr>
              <a:t>».В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ніч</a:t>
            </a:r>
            <a:r>
              <a:rPr lang="ru-RU" sz="2800" b="1" i="1" dirty="0">
                <a:solidFill>
                  <a:srgbClr val="FF0000"/>
                </a:solidFill>
              </a:rPr>
              <a:t> з 7 на 8 </a:t>
            </a:r>
            <a:r>
              <a:rPr lang="ru-RU" sz="2800" b="1" i="1" dirty="0" err="1">
                <a:solidFill>
                  <a:srgbClr val="FF0000"/>
                </a:solidFill>
              </a:rPr>
              <a:t>квітня</a:t>
            </a:r>
            <a:r>
              <a:rPr lang="ru-RU" sz="2800" b="1" i="1" dirty="0">
                <a:solidFill>
                  <a:srgbClr val="FF0000"/>
                </a:solidFill>
              </a:rPr>
              <a:t> 2014 р. </a:t>
            </a:r>
            <a:r>
              <a:rPr lang="ru-RU" sz="2800" b="1" i="1" dirty="0" err="1">
                <a:solidFill>
                  <a:srgbClr val="FF0000"/>
                </a:solidFill>
              </a:rPr>
              <a:t>спецпідрозділ</a:t>
            </a:r>
            <a:r>
              <a:rPr lang="ru-RU" sz="2800" b="1" i="1" dirty="0">
                <a:solidFill>
                  <a:srgbClr val="FF0000"/>
                </a:solidFill>
              </a:rPr>
              <a:t> МВС «Ягуар» </a:t>
            </a:r>
            <a:r>
              <a:rPr lang="ru-RU" sz="2800" b="1" i="1" dirty="0" err="1">
                <a:solidFill>
                  <a:srgbClr val="FF0000"/>
                </a:solidFill>
              </a:rPr>
              <a:t>провів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спецоперацію</a:t>
            </a:r>
            <a:r>
              <a:rPr lang="ru-RU" sz="2800" b="1" i="1" dirty="0">
                <a:solidFill>
                  <a:srgbClr val="FF0000"/>
                </a:solidFill>
              </a:rPr>
              <a:t> по </a:t>
            </a:r>
            <a:r>
              <a:rPr lang="ru-RU" sz="2800" b="1" i="1" dirty="0" err="1">
                <a:solidFill>
                  <a:srgbClr val="FF0000"/>
                </a:solidFill>
              </a:rPr>
              <a:t>звільненню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Харківської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обласної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державної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адміністрації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від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сепаратистів</a:t>
            </a:r>
            <a:r>
              <a:rPr lang="ru-RU" sz="2800" b="1" i="1" dirty="0">
                <a:solidFill>
                  <a:srgbClr val="FF0000"/>
                </a:solidFill>
              </a:rPr>
              <a:t>. Без </a:t>
            </a:r>
            <a:r>
              <a:rPr lang="ru-RU" sz="2800" b="1" i="1" dirty="0" err="1">
                <a:solidFill>
                  <a:srgbClr val="FF0000"/>
                </a:solidFill>
              </a:rPr>
              <a:t>жодного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пострілу</a:t>
            </a:r>
            <a:r>
              <a:rPr lang="ru-RU" sz="2800" b="1" i="1" dirty="0">
                <a:solidFill>
                  <a:srgbClr val="FF0000"/>
                </a:solidFill>
              </a:rPr>
              <a:t> і жертв </a:t>
            </a:r>
            <a:r>
              <a:rPr lang="ru-RU" sz="2800" b="1" i="1" dirty="0" err="1">
                <a:solidFill>
                  <a:srgbClr val="FF0000"/>
                </a:solidFill>
              </a:rPr>
              <a:t>затримано</a:t>
            </a:r>
            <a:r>
              <a:rPr lang="ru-RU" sz="2800" b="1" i="1" dirty="0">
                <a:solidFill>
                  <a:srgbClr val="FF0000"/>
                </a:solidFill>
              </a:rPr>
              <a:t> 70 </a:t>
            </a:r>
            <a:r>
              <a:rPr lang="ru-RU" sz="2800" b="1" i="1" dirty="0" err="1">
                <a:solidFill>
                  <a:srgbClr val="FF0000"/>
                </a:solidFill>
              </a:rPr>
              <a:t>порушників</a:t>
            </a:r>
            <a:r>
              <a:rPr lang="ru-RU" sz="2800" b="1" i="1" dirty="0" smtClean="0">
                <a:solidFill>
                  <a:srgbClr val="FF0000"/>
                </a:solidFill>
              </a:rPr>
              <a:t>.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Всі</a:t>
            </a:r>
            <a:r>
              <a:rPr lang="ru-RU" sz="2800" b="1" i="1" dirty="0">
                <a:solidFill>
                  <a:srgbClr val="FF0000"/>
                </a:solidFill>
              </a:rPr>
              <a:t> вони </a:t>
            </a:r>
            <a:r>
              <a:rPr lang="ru-RU" sz="2800" b="1" i="1" dirty="0" err="1">
                <a:solidFill>
                  <a:srgbClr val="FF0000"/>
                </a:solidFill>
              </a:rPr>
              <a:t>громадяни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України</a:t>
            </a:r>
            <a:r>
              <a:rPr lang="ru-RU" sz="2800" b="1" i="1" dirty="0">
                <a:solidFill>
                  <a:srgbClr val="FF0000"/>
                </a:solidFill>
              </a:rPr>
              <a:t>.</a:t>
            </a:r>
          </a:p>
          <a:p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8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93865"/>
            <a:ext cx="4033838" cy="266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814638"/>
            <a:ext cx="57150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40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66950"/>
          </a:xfrm>
        </p:spPr>
        <p:txBody>
          <a:bodyPr>
            <a:normAutofit/>
          </a:bodyPr>
          <a:lstStyle/>
          <a:p>
            <a:pPr algn="ctr"/>
            <a:r>
              <a:rPr lang="uk-UA" sz="4800" b="1" i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man Old Style" pitchFamily="18" charset="0"/>
                <a:cs typeface="Arial" panose="020B0604020202020204" pitchFamily="34" charset="0"/>
              </a:rPr>
              <a:t>Спецпідрозділ МВС «Скорпіон»</a:t>
            </a: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9524" y="1712914"/>
            <a:ext cx="5324475" cy="514508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err="1">
                <a:solidFill>
                  <a:srgbClr val="FF0000"/>
                </a:solidFill>
              </a:rPr>
              <a:t>Скорпіон</a:t>
            </a:r>
            <a:r>
              <a:rPr lang="ru-RU" sz="2800" b="1" i="1" dirty="0">
                <a:solidFill>
                  <a:srgbClr val="FF0000"/>
                </a:solidFill>
              </a:rPr>
              <a:t> — </a:t>
            </a:r>
            <a:r>
              <a:rPr lang="ru-RU" sz="2800" b="1" i="1" dirty="0" err="1">
                <a:solidFill>
                  <a:srgbClr val="FF0000"/>
                </a:solidFill>
              </a:rPr>
              <a:t>загін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спеціального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призначення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внутрішніх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військ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smtClean="0">
                <a:solidFill>
                  <a:srgbClr val="FF0000"/>
                </a:solidFill>
              </a:rPr>
              <a:t>МВС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України</a:t>
            </a:r>
            <a:r>
              <a:rPr lang="ru-RU" sz="2800" b="1" i="1" dirty="0" smtClean="0">
                <a:solidFill>
                  <a:srgbClr val="FF0000"/>
                </a:solidFill>
              </a:rPr>
              <a:t> , </a:t>
            </a:r>
            <a:r>
              <a:rPr lang="ru-RU" sz="2800" b="1" i="1" dirty="0" err="1">
                <a:solidFill>
                  <a:srgbClr val="FF0000"/>
                </a:solidFill>
              </a:rPr>
              <a:t>завданням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якого</a:t>
            </a:r>
            <a:r>
              <a:rPr lang="ru-RU" sz="2800" b="1" i="1" dirty="0">
                <a:solidFill>
                  <a:srgbClr val="FF0000"/>
                </a:solidFill>
              </a:rPr>
              <a:t> є </a:t>
            </a:r>
            <a:r>
              <a:rPr lang="ru-RU" sz="2800" b="1" i="1" dirty="0" err="1">
                <a:solidFill>
                  <a:srgbClr val="FF0000"/>
                </a:solidFill>
              </a:rPr>
              <a:t>проведення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антитерористичних</a:t>
            </a:r>
            <a:r>
              <a:rPr lang="ru-RU" sz="2800" b="1" i="1" dirty="0">
                <a:solidFill>
                  <a:srgbClr val="FF0000"/>
                </a:solidFill>
              </a:rPr>
              <a:t> та анти-</a:t>
            </a:r>
            <a:r>
              <a:rPr lang="ru-RU" sz="2800" b="1" i="1" dirty="0" err="1">
                <a:solidFill>
                  <a:srgbClr val="FF0000"/>
                </a:solidFill>
              </a:rPr>
              <a:t>диверсійних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заходів</a:t>
            </a:r>
            <a:r>
              <a:rPr lang="ru-RU" sz="2800" b="1" i="1" dirty="0">
                <a:solidFill>
                  <a:srgbClr val="FF0000"/>
                </a:solidFill>
              </a:rPr>
              <a:t> на </a:t>
            </a:r>
            <a:r>
              <a:rPr lang="ru-RU" sz="2800" b="1" i="1" dirty="0" err="1">
                <a:solidFill>
                  <a:srgbClr val="FF0000"/>
                </a:solidFill>
              </a:rPr>
              <a:t>атомних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об'єктах</a:t>
            </a:r>
            <a:r>
              <a:rPr lang="ru-RU" sz="2800" b="1" i="1" dirty="0">
                <a:solidFill>
                  <a:srgbClr val="FF0000"/>
                </a:solidFill>
              </a:rPr>
              <a:t>. </a:t>
            </a:r>
            <a:r>
              <a:rPr lang="ru-RU" sz="2800" b="1" i="1" dirty="0" smtClean="0">
                <a:solidFill>
                  <a:srgbClr val="FF0000"/>
                </a:solidFill>
              </a:rPr>
              <a:t>За основу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геральдичної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символіки</a:t>
            </a:r>
            <a:r>
              <a:rPr lang="ru-RU" sz="2800" b="1" i="1" dirty="0">
                <a:solidFill>
                  <a:srgbClr val="FF0000"/>
                </a:solidFill>
              </a:rPr>
              <a:t> та 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назви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даного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утворення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силових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rgbClr val="FF0000"/>
                </a:solidFill>
              </a:rPr>
              <a:t>структур </a:t>
            </a:r>
            <a:r>
              <a:rPr lang="ru-RU" sz="2800" b="1" i="1" dirty="0" err="1">
                <a:solidFill>
                  <a:srgbClr val="FF0000"/>
                </a:solidFill>
              </a:rPr>
              <a:t>узято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хижого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Скорпіона</a:t>
            </a:r>
            <a:r>
              <a:rPr lang="ru-RU" sz="2800" b="1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8" y="1752598"/>
            <a:ext cx="3759899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50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"/>
            <a:ext cx="9143999" cy="4181474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В </a:t>
            </a:r>
            <a:r>
              <a:rPr lang="ru-RU" sz="2800" b="1" i="1" dirty="0" err="1">
                <a:solidFill>
                  <a:srgbClr val="FF0000"/>
                </a:solidFill>
              </a:rPr>
              <a:t>умовах</a:t>
            </a:r>
            <a:r>
              <a:rPr lang="ru-RU" sz="2800" b="1" i="1" dirty="0">
                <a:solidFill>
                  <a:srgbClr val="FF0000"/>
                </a:solidFill>
              </a:rPr>
              <a:t> усе </a:t>
            </a:r>
            <a:r>
              <a:rPr lang="ru-RU" sz="2800" b="1" i="1" dirty="0" err="1">
                <a:solidFill>
                  <a:srgbClr val="FF0000"/>
                </a:solidFill>
              </a:rPr>
              <a:t>більш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зростаючою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загрозою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міжнародного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і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внутрішньоготероризму</a:t>
            </a:r>
            <a:r>
              <a:rPr lang="ru-RU" sz="2800" b="1" i="1" dirty="0" smtClean="0">
                <a:solidFill>
                  <a:srgbClr val="FF0000"/>
                </a:solidFill>
              </a:rPr>
              <a:t> ,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охорона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smtClean="0">
                <a:solidFill>
                  <a:srgbClr val="FF0000"/>
                </a:solidFill>
              </a:rPr>
              <a:t>і   оборона 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об'єктів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підвищеної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небезпеки</a:t>
            </a:r>
            <a:r>
              <a:rPr lang="ru-RU" sz="2800" b="1" i="1" dirty="0">
                <a:solidFill>
                  <a:srgbClr val="FF0000"/>
                </a:solidFill>
              </a:rPr>
              <a:t> є одним з </a:t>
            </a:r>
            <a:r>
              <a:rPr lang="ru-RU" sz="2800" b="1" i="1" dirty="0" err="1">
                <a:solidFill>
                  <a:srgbClr val="FF0000"/>
                </a:solidFill>
              </a:rPr>
              <a:t>основних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завдань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забезпечення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громадської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безпеки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України</a:t>
            </a:r>
            <a:r>
              <a:rPr lang="ru-RU" sz="2800" b="1" i="1" dirty="0">
                <a:solidFill>
                  <a:srgbClr val="FF0000"/>
                </a:solidFill>
              </a:rPr>
              <a:t>. Наша держава </a:t>
            </a:r>
            <a:r>
              <a:rPr lang="ru-RU" sz="2800" b="1" i="1" dirty="0" err="1">
                <a:solidFill>
                  <a:srgbClr val="FF0000"/>
                </a:solidFill>
              </a:rPr>
              <a:t>має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розвинену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ядерну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енергетику</a:t>
            </a:r>
            <a:r>
              <a:rPr lang="ru-RU" sz="2800" b="1" i="1" dirty="0">
                <a:solidFill>
                  <a:srgbClr val="FF0000"/>
                </a:solidFill>
              </a:rPr>
              <a:t>. </a:t>
            </a:r>
            <a:r>
              <a:rPr lang="ru-RU" sz="2800" b="1" i="1" dirty="0" err="1">
                <a:solidFill>
                  <a:srgbClr val="FF0000"/>
                </a:solidFill>
              </a:rPr>
              <a:t>Атомні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станції</a:t>
            </a:r>
            <a:r>
              <a:rPr lang="ru-RU" sz="2800" b="1" i="1" dirty="0">
                <a:solidFill>
                  <a:srgbClr val="FF0000"/>
                </a:solidFill>
              </a:rPr>
              <a:t>, теоретично, </a:t>
            </a:r>
            <a:r>
              <a:rPr lang="ru-RU" sz="2800" b="1" i="1" dirty="0" err="1">
                <a:solidFill>
                  <a:srgbClr val="FF0000"/>
                </a:solidFill>
              </a:rPr>
              <a:t>можуть</a:t>
            </a:r>
            <a:r>
              <a:rPr lang="ru-RU" sz="2800" b="1" i="1" dirty="0">
                <a:solidFill>
                  <a:srgbClr val="FF0000"/>
                </a:solidFill>
              </a:rPr>
              <a:t> стати </a:t>
            </a:r>
            <a:r>
              <a:rPr lang="ru-RU" sz="2800" b="1" i="1" dirty="0" err="1">
                <a:solidFill>
                  <a:srgbClr val="FF0000"/>
                </a:solidFill>
              </a:rPr>
              <a:t>бажаним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об'єктом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терористичного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акту.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Саме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rgbClr val="FF0000"/>
                </a:solidFill>
              </a:rPr>
              <a:t>для </a:t>
            </a:r>
            <a:r>
              <a:rPr lang="ru-RU" sz="2800" b="1" i="1" dirty="0" err="1">
                <a:solidFill>
                  <a:srgbClr val="FF0000"/>
                </a:solidFill>
              </a:rPr>
              <a:t>забезпечення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техногенної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безпеки</a:t>
            </a:r>
            <a:r>
              <a:rPr lang="ru-RU" sz="2800" b="1" i="1" dirty="0">
                <a:solidFill>
                  <a:srgbClr val="FF0000"/>
                </a:solidFill>
              </a:rPr>
              <a:t> і </a:t>
            </a:r>
            <a:r>
              <a:rPr lang="ru-RU" sz="2800" b="1" i="1" dirty="0" err="1">
                <a:solidFill>
                  <a:srgbClr val="FF0000"/>
                </a:solidFill>
              </a:rPr>
              <a:t>були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створені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підрозділи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smtClean="0">
                <a:solidFill>
                  <a:srgbClr val="FF0000"/>
                </a:solidFill>
              </a:rPr>
              <a:t>МВС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України</a:t>
            </a:r>
            <a:r>
              <a:rPr lang="ru-RU" sz="2800" b="1" i="1" dirty="0">
                <a:solidFill>
                  <a:srgbClr val="FF0000"/>
                </a:solidFill>
              </a:rPr>
              <a:t> «</a:t>
            </a:r>
            <a:r>
              <a:rPr lang="ru-RU" sz="2800" b="1" i="1" dirty="0" err="1">
                <a:solidFill>
                  <a:srgbClr val="FF0000"/>
                </a:solidFill>
              </a:rPr>
              <a:t>Скорпіон</a:t>
            </a:r>
            <a:r>
              <a:rPr lang="ru-RU" sz="2800" b="1" i="1" dirty="0">
                <a:solidFill>
                  <a:srgbClr val="FF0000"/>
                </a:solidFill>
              </a:rPr>
              <a:t>».</a:t>
            </a:r>
          </a:p>
          <a:p>
            <a:pPr algn="ctr"/>
            <a:endParaRPr lang="ru-RU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781424"/>
            <a:ext cx="4425904" cy="294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3781424"/>
            <a:ext cx="3924300" cy="294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03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3999" cy="685799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«</a:t>
            </a:r>
            <a:r>
              <a:rPr lang="ru-RU" sz="2800" b="1" i="1" dirty="0" err="1">
                <a:solidFill>
                  <a:srgbClr val="FF0000"/>
                </a:solidFill>
              </a:rPr>
              <a:t>Скорпіон</a:t>
            </a:r>
            <a:r>
              <a:rPr lang="ru-RU" sz="2800" b="1" i="1" dirty="0">
                <a:solidFill>
                  <a:srgbClr val="FF0000"/>
                </a:solidFill>
              </a:rPr>
              <a:t>», </a:t>
            </a:r>
            <a:r>
              <a:rPr lang="ru-RU" sz="2800" b="1" i="1" dirty="0" err="1">
                <a:solidFill>
                  <a:srgbClr val="FF0000"/>
                </a:solidFill>
              </a:rPr>
              <a:t>підрозділ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боротьби</a:t>
            </a:r>
            <a:r>
              <a:rPr lang="ru-RU" sz="2800" b="1" i="1" dirty="0">
                <a:solidFill>
                  <a:srgbClr val="FF0000"/>
                </a:solidFill>
              </a:rPr>
              <a:t> з 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тероризмом</a:t>
            </a:r>
            <a:r>
              <a:rPr lang="ru-RU" sz="2800" b="1" i="1" dirty="0" smtClean="0">
                <a:solidFill>
                  <a:srgbClr val="FF0000"/>
                </a:solidFill>
              </a:rPr>
              <a:t> , </a:t>
            </a:r>
            <a:r>
              <a:rPr lang="ru-RU" sz="2800" b="1" i="1" dirty="0">
                <a:solidFill>
                  <a:srgbClr val="FF0000"/>
                </a:solidFill>
              </a:rPr>
              <a:t>в </a:t>
            </a:r>
            <a:r>
              <a:rPr lang="ru-RU" sz="2800" b="1" i="1" dirty="0" err="1">
                <a:solidFill>
                  <a:srgbClr val="FF0000"/>
                </a:solidFill>
              </a:rPr>
              <a:t>його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завдання</a:t>
            </a:r>
            <a:r>
              <a:rPr lang="ru-RU" sz="2800" b="1" i="1" dirty="0">
                <a:solidFill>
                  <a:srgbClr val="FF0000"/>
                </a:solidFill>
              </a:rPr>
              <a:t> входить </a:t>
            </a:r>
            <a:r>
              <a:rPr lang="ru-RU" sz="2800" b="1" i="1" dirty="0" err="1">
                <a:solidFill>
                  <a:srgbClr val="FF0000"/>
                </a:solidFill>
              </a:rPr>
              <a:t>проведення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антитерористичних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заходів</a:t>
            </a:r>
            <a:r>
              <a:rPr lang="ru-RU" sz="2800" b="1" i="1" dirty="0">
                <a:solidFill>
                  <a:srgbClr val="FF0000"/>
                </a:solidFill>
              </a:rPr>
              <a:t> в </a:t>
            </a:r>
            <a:r>
              <a:rPr lang="ru-RU" sz="2800" b="1" i="1" dirty="0" err="1">
                <a:solidFill>
                  <a:srgbClr val="FF0000"/>
                </a:solidFill>
              </a:rPr>
              <a:t>умовах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безпосередньої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загрози</a:t>
            </a:r>
            <a:r>
              <a:rPr lang="ru-RU" sz="2800" b="1" i="1" dirty="0">
                <a:solidFill>
                  <a:srgbClr val="FF0000"/>
                </a:solidFill>
              </a:rPr>
              <a:t>. Попри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це</a:t>
            </a:r>
            <a:r>
              <a:rPr lang="ru-RU" sz="2800" b="1" i="1" dirty="0" smtClean="0">
                <a:solidFill>
                  <a:srgbClr val="FF0000"/>
                </a:solidFill>
              </a:rPr>
              <a:t> , </a:t>
            </a:r>
            <a:r>
              <a:rPr lang="ru-RU" sz="2800" b="1" i="1" dirty="0" err="1">
                <a:solidFill>
                  <a:srgbClr val="FF0000"/>
                </a:solidFill>
              </a:rPr>
              <a:t>бійці</a:t>
            </a:r>
            <a:r>
              <a:rPr lang="ru-RU" sz="2800" b="1" i="1" dirty="0">
                <a:solidFill>
                  <a:srgbClr val="FF0000"/>
                </a:solidFill>
              </a:rPr>
              <a:t> «</a:t>
            </a:r>
            <a:r>
              <a:rPr lang="ru-RU" sz="2800" b="1" i="1" dirty="0" err="1">
                <a:solidFill>
                  <a:srgbClr val="FF0000"/>
                </a:solidFill>
              </a:rPr>
              <a:t>Скорпіона</a:t>
            </a:r>
            <a:r>
              <a:rPr lang="ru-RU" sz="2800" b="1" i="1" dirty="0">
                <a:solidFill>
                  <a:srgbClr val="FF0000"/>
                </a:solidFill>
              </a:rPr>
              <a:t>», в </a:t>
            </a:r>
            <a:r>
              <a:rPr lang="ru-RU" sz="2800" b="1" i="1" dirty="0" err="1">
                <a:solidFill>
                  <a:srgbClr val="FF0000"/>
                </a:solidFill>
              </a:rPr>
              <a:t>критичній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ситуації</a:t>
            </a:r>
            <a:r>
              <a:rPr lang="ru-RU" sz="2800" b="1" i="1" dirty="0" smtClean="0">
                <a:solidFill>
                  <a:srgbClr val="FF0000"/>
                </a:solidFill>
              </a:rPr>
              <a:t> ,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або</a:t>
            </a:r>
            <a:r>
              <a:rPr lang="ru-RU" sz="2800" b="1" i="1" dirty="0" smtClean="0">
                <a:solidFill>
                  <a:srgbClr val="FF0000"/>
                </a:solidFill>
              </a:rPr>
              <a:t> , </a:t>
            </a:r>
            <a:r>
              <a:rPr lang="ru-RU" sz="2800" b="1" i="1" dirty="0">
                <a:solidFill>
                  <a:srgbClr val="FF0000"/>
                </a:solidFill>
              </a:rPr>
              <a:t>в </a:t>
            </a:r>
            <a:r>
              <a:rPr lang="ru-RU" sz="2800" b="1" i="1" dirty="0" err="1">
                <a:solidFill>
                  <a:srgbClr val="FF0000"/>
                </a:solidFill>
              </a:rPr>
              <a:t>умовах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ускладнення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оперативної</a:t>
            </a:r>
            <a:r>
              <a:rPr lang="ru-RU" sz="2800" b="1" i="1" dirty="0">
                <a:solidFill>
                  <a:srgbClr val="FF0000"/>
                </a:solidFill>
              </a:rPr>
              <a:t> обстановки, </a:t>
            </a:r>
            <a:r>
              <a:rPr lang="ru-RU" sz="2800" b="1" i="1" dirty="0" err="1">
                <a:solidFill>
                  <a:srgbClr val="FF0000"/>
                </a:solidFill>
              </a:rPr>
              <a:t>можуть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безпосередньо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брати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під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охорону</a:t>
            </a:r>
            <a:r>
              <a:rPr lang="ru-RU" sz="2800" b="1" i="1" dirty="0">
                <a:solidFill>
                  <a:srgbClr val="FF0000"/>
                </a:solidFill>
              </a:rPr>
              <a:t> і оборону </a:t>
            </a:r>
            <a:r>
              <a:rPr lang="ru-RU" sz="2800" b="1" i="1" dirty="0" err="1">
                <a:solidFill>
                  <a:srgbClr val="FF0000"/>
                </a:solidFill>
              </a:rPr>
              <a:t>об'єкти</a:t>
            </a:r>
            <a:r>
              <a:rPr lang="ru-RU" sz="2800" b="1" i="1" dirty="0">
                <a:solidFill>
                  <a:srgbClr val="FF0000"/>
                </a:solidFill>
              </a:rPr>
              <a:t> і </a:t>
            </a:r>
            <a:r>
              <a:rPr lang="ru-RU" sz="2800" b="1" i="1" dirty="0" err="1">
                <a:solidFill>
                  <a:srgbClr val="FF0000"/>
                </a:solidFill>
              </a:rPr>
              <a:t>вантажі</a:t>
            </a:r>
            <a:r>
              <a:rPr lang="ru-RU" sz="2800" b="1" i="1" dirty="0">
                <a:solidFill>
                  <a:srgbClr val="FF0000"/>
                </a:solidFill>
              </a:rPr>
              <a:t>. </a:t>
            </a:r>
            <a:r>
              <a:rPr lang="ru-RU" sz="2800" b="1" i="1" dirty="0" err="1">
                <a:solidFill>
                  <a:srgbClr val="FF0000"/>
                </a:solidFill>
              </a:rPr>
              <a:t>Проведення</a:t>
            </a:r>
            <a:r>
              <a:rPr lang="ru-RU" sz="2800" b="1" i="1" dirty="0">
                <a:solidFill>
                  <a:srgbClr val="FF0000"/>
                </a:solidFill>
              </a:rPr>
              <a:t> будь-</a:t>
            </a:r>
            <a:r>
              <a:rPr lang="ru-RU" sz="2800" b="1" i="1" dirty="0" err="1">
                <a:solidFill>
                  <a:srgbClr val="FF0000"/>
                </a:solidFill>
              </a:rPr>
              <a:t>яких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силових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заходів</a:t>
            </a:r>
            <a:r>
              <a:rPr lang="ru-RU" sz="2800" b="1" i="1" dirty="0">
                <a:solidFill>
                  <a:srgbClr val="FF0000"/>
                </a:solidFill>
              </a:rPr>
              <a:t> на </a:t>
            </a:r>
            <a:r>
              <a:rPr lang="ru-RU" sz="2800" b="1" i="1" dirty="0" err="1">
                <a:solidFill>
                  <a:srgbClr val="FF0000"/>
                </a:solidFill>
              </a:rPr>
              <a:t>об'єкті</a:t>
            </a:r>
            <a:r>
              <a:rPr lang="ru-RU" sz="2800" b="1" i="1" dirty="0">
                <a:solidFill>
                  <a:srgbClr val="FF0000"/>
                </a:solidFill>
              </a:rPr>
              <a:t> ядерного комплексу </a:t>
            </a:r>
            <a:r>
              <a:rPr lang="ru-RU" sz="2800" b="1" i="1" dirty="0" err="1">
                <a:solidFill>
                  <a:srgbClr val="FF0000"/>
                </a:solidFill>
              </a:rPr>
              <a:t>України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вимагає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специфічної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підготовки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rgbClr val="FF0000"/>
                </a:solidFill>
              </a:rPr>
              <a:t> і </a:t>
            </a:r>
            <a:r>
              <a:rPr lang="ru-RU" sz="2800" b="1" i="1" dirty="0" err="1">
                <a:solidFill>
                  <a:srgbClr val="FF0000"/>
                </a:solidFill>
              </a:rPr>
              <a:t>специфічних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знань</a:t>
            </a:r>
            <a:r>
              <a:rPr lang="ru-RU" sz="2800" b="1" i="1" dirty="0">
                <a:solidFill>
                  <a:srgbClr val="FF0000"/>
                </a:solidFill>
              </a:rPr>
              <a:t>. Для </a:t>
            </a:r>
            <a:r>
              <a:rPr lang="ru-RU" sz="2800" b="1" i="1" dirty="0" err="1">
                <a:solidFill>
                  <a:srgbClr val="FF0000"/>
                </a:solidFill>
              </a:rPr>
              <a:t>цього</a:t>
            </a:r>
            <a:r>
              <a:rPr lang="ru-RU" sz="2800" b="1" i="1" dirty="0">
                <a:solidFill>
                  <a:srgbClr val="FF0000"/>
                </a:solidFill>
              </a:rPr>
              <a:t> вони </a:t>
            </a:r>
            <a:r>
              <a:rPr lang="ru-RU" sz="2800" b="1" i="1" dirty="0" err="1">
                <a:solidFill>
                  <a:srgbClr val="FF0000"/>
                </a:solidFill>
              </a:rPr>
              <a:t>забезпечують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виконання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наступних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завдань</a:t>
            </a:r>
            <a:r>
              <a:rPr lang="ru-RU" sz="2800" b="1" i="1" dirty="0" smtClean="0">
                <a:solidFill>
                  <a:srgbClr val="FF0000"/>
                </a:solidFill>
              </a:rPr>
              <a:t>: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проведення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антитерористичних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заходів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на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атомних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електростанціях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,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об'єктах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які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мають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ядерні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реактори</a:t>
            </a:r>
            <a:r>
              <a:rPr lang="ru-RU" sz="2800" b="1" i="1" dirty="0" smtClean="0">
                <a:solidFill>
                  <a:srgbClr val="FF0000"/>
                </a:solidFill>
              </a:rPr>
              <a:t> ,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приміщеннях</a:t>
            </a:r>
            <a:r>
              <a:rPr lang="ru-RU" sz="2800" b="1" i="1" dirty="0" smtClean="0">
                <a:solidFill>
                  <a:srgbClr val="FF0000"/>
                </a:solidFill>
              </a:rPr>
              <a:t> , </a:t>
            </a:r>
            <a:r>
              <a:rPr lang="ru-RU" sz="2800" b="1" i="1" dirty="0" err="1">
                <a:solidFill>
                  <a:srgbClr val="FF0000"/>
                </a:solidFill>
              </a:rPr>
              <a:t>які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охороняють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ядерне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паливо</a:t>
            </a:r>
            <a:r>
              <a:rPr lang="ru-RU" sz="2800" b="1" i="1" dirty="0">
                <a:solidFill>
                  <a:srgbClr val="FF0000"/>
                </a:solidFill>
              </a:rPr>
              <a:t> та </a:t>
            </a:r>
            <a:r>
              <a:rPr lang="ru-RU" sz="2800" b="1" i="1" dirty="0" err="1">
                <a:solidFill>
                  <a:srgbClr val="FF0000"/>
                </a:solidFill>
              </a:rPr>
              <a:t>ядерні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матеріали</a:t>
            </a:r>
            <a:r>
              <a:rPr lang="ru-RU" sz="2800" b="1" i="1" dirty="0" smtClean="0">
                <a:solidFill>
                  <a:srgbClr val="FF0000"/>
                </a:solidFill>
              </a:rPr>
              <a:t>;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супровід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вантажу</a:t>
            </a:r>
            <a:r>
              <a:rPr lang="ru-RU" sz="2800" b="1" i="1" dirty="0">
                <a:solidFill>
                  <a:srgbClr val="FF0000"/>
                </a:solidFill>
              </a:rPr>
              <a:t> з </a:t>
            </a:r>
            <a:r>
              <a:rPr lang="ru-RU" sz="2800" b="1" i="1" dirty="0" err="1">
                <a:solidFill>
                  <a:srgbClr val="FF0000"/>
                </a:solidFill>
              </a:rPr>
              <a:t>ядерними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матеріалами</a:t>
            </a:r>
            <a:r>
              <a:rPr lang="ru-RU" sz="2800" b="1" i="1" dirty="0" smtClean="0">
                <a:solidFill>
                  <a:srgbClr val="FF0000"/>
                </a:solidFill>
              </a:rPr>
              <a:t>;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охорона</a:t>
            </a:r>
            <a:r>
              <a:rPr lang="ru-RU" sz="2800" b="1" i="1" dirty="0" smtClean="0">
                <a:solidFill>
                  <a:srgbClr val="FF0000"/>
                </a:solidFill>
              </a:rPr>
              <a:t> та оборона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Чорнобильської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АЕС;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надання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допомоги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частинам</a:t>
            </a:r>
            <a:r>
              <a:rPr lang="ru-RU" sz="2800" b="1" i="1" dirty="0">
                <a:solidFill>
                  <a:srgbClr val="FF0000"/>
                </a:solidFill>
              </a:rPr>
              <a:t> ВВ та </a:t>
            </a:r>
            <a:r>
              <a:rPr lang="ru-RU" sz="2800" b="1" i="1" dirty="0" err="1">
                <a:solidFill>
                  <a:srgbClr val="FF0000"/>
                </a:solidFill>
              </a:rPr>
              <a:t>воєнізованій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охороні</a:t>
            </a:r>
            <a:r>
              <a:rPr lang="ru-RU" sz="2800" b="1" i="1" dirty="0">
                <a:solidFill>
                  <a:srgbClr val="FF0000"/>
                </a:solidFill>
              </a:rPr>
              <a:t> в </a:t>
            </a:r>
            <a:r>
              <a:rPr lang="ru-RU" sz="2800" b="1" i="1" dirty="0" err="1">
                <a:solidFill>
                  <a:srgbClr val="FF0000"/>
                </a:solidFill>
              </a:rPr>
              <a:t>охороні</a:t>
            </a:r>
            <a:r>
              <a:rPr lang="ru-RU" sz="2800" b="1" i="1" dirty="0">
                <a:solidFill>
                  <a:srgbClr val="FF0000"/>
                </a:solidFill>
              </a:rPr>
              <a:t> та </a:t>
            </a:r>
            <a:r>
              <a:rPr lang="ru-RU" sz="2800" b="1" i="1" dirty="0" err="1">
                <a:solidFill>
                  <a:srgbClr val="FF0000"/>
                </a:solidFill>
              </a:rPr>
              <a:t>обороні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атомних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об'єктів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4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341522"/>
            <a:ext cx="9144000" cy="1046602"/>
          </a:xfrm>
          <a:prstGeom prst="rect">
            <a:avLst/>
          </a:prstGeom>
          <a:gradFill>
            <a:gsLst>
              <a:gs pos="1000">
                <a:schemeClr val="bg1"/>
              </a:gs>
              <a:gs pos="27000">
                <a:schemeClr val="accent3">
                  <a:satMod val="110000"/>
                  <a:lumMod val="100000"/>
                  <a:shade val="100000"/>
                  <a:alpha val="74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</a:gradFill>
          <a:ln w="28575"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760862"/>
            <a:ext cx="9143999" cy="5097137"/>
          </a:xfrm>
          <a:prstGeom prst="rect">
            <a:avLst/>
          </a:prstGeom>
          <a:gradFill>
            <a:gsLst>
              <a:gs pos="0">
                <a:schemeClr val="bg1">
                  <a:alpha val="82000"/>
                </a:schemeClr>
              </a:gs>
              <a:gs pos="84000">
                <a:schemeClr val="accent3">
                  <a:satMod val="110000"/>
                  <a:lumMod val="100000"/>
                  <a:shade val="100000"/>
                  <a:alpha val="74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</a:gradFill>
          <a:ln w="28575"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1" y="54165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err="1" smtClean="0">
                <a:ln w="19050">
                  <a:solidFill>
                    <a:srgbClr val="00B0F0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  <a:cs typeface="Arial" panose="020B0604020202020204" pitchFamily="34" charset="0"/>
              </a:rPr>
              <a:t>Зміст</a:t>
            </a:r>
            <a:endParaRPr lang="ru-RU" sz="4800" b="1" i="1" dirty="0">
              <a:ln w="19050">
                <a:solidFill>
                  <a:srgbClr val="00B0F0"/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093199"/>
            <a:ext cx="88786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1.Спецпідрозділ СБУ «Альфа».</a:t>
            </a:r>
            <a:endParaRPr lang="en-US" sz="32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uk-UA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Спецпідрозділ МВС «Омега».</a:t>
            </a:r>
            <a:endParaRPr lang="en-US" sz="32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3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.Спецпідрозділ</a:t>
            </a:r>
            <a:r>
              <a:rPr lang="uk-UA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МВС «Ягуар».</a:t>
            </a:r>
          </a:p>
          <a:p>
            <a:r>
              <a:rPr lang="uk-UA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4.Спецпідрозділ МВС «Скорпіон».</a:t>
            </a:r>
            <a:endParaRPr lang="ru-RU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29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1400175"/>
          </a:xfrm>
        </p:spPr>
        <p:txBody>
          <a:bodyPr>
            <a:noAutofit/>
          </a:bodyPr>
          <a:lstStyle/>
          <a:p>
            <a:r>
              <a:rPr lang="uk-UA" sz="4800" b="1" i="1" dirty="0">
                <a:ln w="19050">
                  <a:solidFill>
                    <a:srgbClr val="00B0F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  <a:cs typeface="Arial" panose="020B0604020202020204" pitchFamily="34" charset="0"/>
              </a:rPr>
              <a:t>Спецпідрозділ СБУ «Альфа»</a:t>
            </a:r>
            <a:endParaRPr lang="ru-RU" sz="4800" b="1" i="1" dirty="0">
              <a:ln w="19050">
                <a:solidFill>
                  <a:srgbClr val="00B0F0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000500" y="1943100"/>
            <a:ext cx="5143500" cy="491489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«Альфа» </a:t>
            </a:r>
            <a:r>
              <a:rPr lang="ru-RU" sz="2800" b="1" dirty="0" err="1">
                <a:solidFill>
                  <a:srgbClr val="FF0000"/>
                </a:solidFill>
              </a:rPr>
              <a:t>або</a:t>
            </a:r>
            <a:r>
              <a:rPr lang="ru-RU" sz="2800" b="1" dirty="0">
                <a:solidFill>
                  <a:srgbClr val="FF0000"/>
                </a:solidFill>
              </a:rPr>
              <a:t> ЦСО «А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  <a:r>
              <a:rPr lang="ru-RU" sz="2800" b="1" dirty="0">
                <a:solidFill>
                  <a:srgbClr val="FF0000"/>
                </a:solidFill>
              </a:rPr>
              <a:t> (</a:t>
            </a:r>
            <a:r>
              <a:rPr lang="ru-RU" sz="2800" b="1" dirty="0" err="1">
                <a:solidFill>
                  <a:srgbClr val="FF0000"/>
                </a:solidFill>
              </a:rPr>
              <a:t>від</a:t>
            </a:r>
            <a:r>
              <a:rPr lang="ru-RU" sz="2800" b="1" dirty="0">
                <a:solidFill>
                  <a:srgbClr val="FF0000"/>
                </a:solidFill>
              </a:rPr>
              <a:t> </a:t>
            </a:r>
            <a:r>
              <a:rPr lang="ru-RU" sz="2800" b="1" dirty="0" err="1">
                <a:solidFill>
                  <a:srgbClr val="FF0000"/>
                </a:solidFill>
              </a:rPr>
              <a:t>грец</a:t>
            </a:r>
            <a:r>
              <a:rPr lang="ru-RU" sz="2800" b="1" dirty="0">
                <a:solidFill>
                  <a:srgbClr val="FF0000"/>
                </a:solidFill>
              </a:rPr>
              <a:t>. </a:t>
            </a:r>
            <a:r>
              <a:rPr lang="el-GR" sz="2800" b="1" i="1" dirty="0">
                <a:solidFill>
                  <a:srgbClr val="FF0000"/>
                </a:solidFill>
              </a:rPr>
              <a:t>άλφα</a:t>
            </a:r>
            <a:r>
              <a:rPr lang="el-GR" sz="2800" b="1" dirty="0">
                <a:solidFill>
                  <a:srgbClr val="FF0000"/>
                </a:solidFill>
              </a:rPr>
              <a:t>) — </a:t>
            </a:r>
            <a:r>
              <a:rPr lang="ru-RU" sz="2800" b="1" dirty="0" err="1">
                <a:solidFill>
                  <a:srgbClr val="FF0000"/>
                </a:solidFill>
              </a:rPr>
              <a:t>спецпідрозділ</a:t>
            </a:r>
            <a:r>
              <a:rPr lang="ru-RU" sz="2800" b="1" dirty="0">
                <a:solidFill>
                  <a:srgbClr val="FF0000"/>
                </a:solidFill>
              </a:rPr>
              <a:t> </a:t>
            </a:r>
            <a:r>
              <a:rPr lang="ru-RU" sz="2800" b="1" dirty="0" err="1">
                <a:solidFill>
                  <a:srgbClr val="FF0000"/>
                </a:solidFill>
              </a:rPr>
              <a:t>Служби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безпеки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України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антитерористичний</a:t>
            </a:r>
            <a:r>
              <a:rPr lang="ru-RU" sz="2800" b="1" dirty="0">
                <a:solidFill>
                  <a:srgbClr val="FF0000"/>
                </a:solidFill>
              </a:rPr>
              <a:t> центр. </a:t>
            </a:r>
            <a:r>
              <a:rPr lang="ru-RU" sz="2800" b="1" dirty="0" err="1">
                <a:solidFill>
                  <a:srgbClr val="FF0000"/>
                </a:solidFill>
              </a:rPr>
              <a:t>Офіційна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назва</a:t>
            </a:r>
            <a:r>
              <a:rPr lang="ru-RU" sz="2800" b="1" dirty="0">
                <a:solidFill>
                  <a:srgbClr val="FF0000"/>
                </a:solidFill>
              </a:rPr>
              <a:t> — центр </a:t>
            </a:r>
            <a:r>
              <a:rPr lang="ru-RU" sz="2800" b="1" dirty="0" err="1">
                <a:solidFill>
                  <a:srgbClr val="FF0000"/>
                </a:solidFill>
              </a:rPr>
              <a:t>спеціальних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операцій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боротьби</a:t>
            </a:r>
            <a:r>
              <a:rPr lang="ru-RU" sz="2800" b="1" dirty="0">
                <a:solidFill>
                  <a:srgbClr val="FF0000"/>
                </a:solidFill>
              </a:rPr>
              <a:t> з </a:t>
            </a:r>
            <a:r>
              <a:rPr lang="ru-RU" sz="2800" b="1" dirty="0" err="1">
                <a:solidFill>
                  <a:srgbClr val="FF0000"/>
                </a:solidFill>
              </a:rPr>
              <a:t>тероризмом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захисту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учасників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карного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судочинства</a:t>
            </a:r>
            <a:r>
              <a:rPr lang="ru-RU" sz="2800" b="1" dirty="0">
                <a:solidFill>
                  <a:srgbClr val="FF0000"/>
                </a:solidFill>
              </a:rPr>
              <a:t> та </a:t>
            </a:r>
            <a:r>
              <a:rPr lang="ru-RU" sz="2800" b="1" dirty="0" err="1">
                <a:solidFill>
                  <a:srgbClr val="FF0000"/>
                </a:solidFill>
              </a:rPr>
              <a:t>співробітників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правоохоронних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органів</a:t>
            </a:r>
            <a:r>
              <a:rPr lang="ru-RU" sz="28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4" y="1499355"/>
            <a:ext cx="3490911" cy="488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38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4257674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3 </a:t>
            </a:r>
            <a:r>
              <a:rPr lang="ru-RU" sz="2800" b="1" i="1" dirty="0" err="1">
                <a:solidFill>
                  <a:srgbClr val="FF0000"/>
                </a:solidFill>
              </a:rPr>
              <a:t>березня</a:t>
            </a:r>
            <a:r>
              <a:rPr lang="ru-RU" sz="2800" b="1" i="1" dirty="0">
                <a:solidFill>
                  <a:srgbClr val="FF0000"/>
                </a:solidFill>
              </a:rPr>
              <a:t> 1990 р. наказом начальника 7-го </a:t>
            </a:r>
            <a:r>
              <a:rPr lang="ru-RU" sz="2800" b="1" i="1" dirty="0" err="1">
                <a:solidFill>
                  <a:srgbClr val="FF0000"/>
                </a:solidFill>
              </a:rPr>
              <a:t>управління</a:t>
            </a:r>
            <a:r>
              <a:rPr lang="ru-RU" sz="2800" b="1" i="1" dirty="0">
                <a:solidFill>
                  <a:srgbClr val="FF0000"/>
                </a:solidFill>
              </a:rPr>
              <a:t> КДБ СРСР </a:t>
            </a:r>
            <a:r>
              <a:rPr lang="ru-RU" sz="2800" b="1" i="1" dirty="0" err="1">
                <a:solidFill>
                  <a:srgbClr val="FF0000"/>
                </a:solidFill>
              </a:rPr>
              <a:t>було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утворено</a:t>
            </a:r>
            <a:r>
              <a:rPr lang="ru-RU" sz="2800" b="1" i="1" dirty="0">
                <a:solidFill>
                  <a:srgbClr val="FF0000"/>
                </a:solidFill>
              </a:rPr>
              <a:t> 10-е </a:t>
            </a:r>
            <a:r>
              <a:rPr lang="ru-RU" sz="2800" b="1" i="1" dirty="0" err="1">
                <a:solidFill>
                  <a:srgbClr val="FF0000"/>
                </a:solidFill>
              </a:rPr>
              <a:t>відділення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Групи</a:t>
            </a:r>
            <a:r>
              <a:rPr lang="ru-RU" sz="2800" b="1" i="1" dirty="0">
                <a:solidFill>
                  <a:srgbClr val="FF0000"/>
                </a:solidFill>
              </a:rPr>
              <a:t> «А» в м. </a:t>
            </a:r>
            <a:r>
              <a:rPr lang="ru-RU" sz="2800" b="1" i="1" dirty="0" err="1">
                <a:solidFill>
                  <a:srgbClr val="FF0000"/>
                </a:solidFill>
              </a:rPr>
              <a:t>Києві</a:t>
            </a:r>
            <a:r>
              <a:rPr lang="ru-RU" sz="2800" b="1" i="1" dirty="0">
                <a:solidFill>
                  <a:srgbClr val="FF0000"/>
                </a:solidFill>
              </a:rPr>
              <a:t>. На </a:t>
            </a:r>
            <a:r>
              <a:rPr lang="ru-RU" sz="2800" b="1" i="1" dirty="0" err="1">
                <a:solidFill>
                  <a:srgbClr val="FF0000"/>
                </a:solidFill>
              </a:rPr>
              <a:t>його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базі</a:t>
            </a:r>
            <a:r>
              <a:rPr lang="ru-RU" sz="2800" b="1" i="1" dirty="0">
                <a:solidFill>
                  <a:srgbClr val="FF0000"/>
                </a:solidFill>
              </a:rPr>
              <a:t> Указом Президента </a:t>
            </a:r>
            <a:r>
              <a:rPr lang="ru-RU" sz="2800" b="1" i="1" dirty="0" err="1">
                <a:solidFill>
                  <a:srgbClr val="FF0000"/>
                </a:solidFill>
              </a:rPr>
              <a:t>України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від</a:t>
            </a:r>
            <a:r>
              <a:rPr lang="ru-RU" sz="2800" b="1" i="1" dirty="0">
                <a:solidFill>
                  <a:srgbClr val="FF0000"/>
                </a:solidFill>
              </a:rPr>
              <a:t> 23 </a:t>
            </a:r>
            <a:r>
              <a:rPr lang="ru-RU" sz="2800" b="1" i="1" dirty="0" err="1">
                <a:solidFill>
                  <a:srgbClr val="FF0000"/>
                </a:solidFill>
              </a:rPr>
              <a:t>червня</a:t>
            </a:r>
            <a:r>
              <a:rPr lang="ru-RU" sz="2800" b="1" i="1" dirty="0">
                <a:solidFill>
                  <a:srgbClr val="FF0000"/>
                </a:solidFill>
              </a:rPr>
              <a:t> 1994 року </a:t>
            </a:r>
            <a:r>
              <a:rPr lang="ru-RU" sz="2800" b="1" i="1" dirty="0" err="1">
                <a:solidFill>
                  <a:srgbClr val="FF0000"/>
                </a:solidFill>
              </a:rPr>
              <a:t>було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утворено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антитерористичний</a:t>
            </a:r>
            <a:r>
              <a:rPr lang="ru-RU" sz="2800" b="1" i="1" dirty="0">
                <a:solidFill>
                  <a:srgbClr val="FF0000"/>
                </a:solidFill>
              </a:rPr>
              <a:t> центр </a:t>
            </a:r>
            <a:r>
              <a:rPr lang="ru-RU" sz="2800" b="1" i="1" dirty="0" err="1">
                <a:solidFill>
                  <a:srgbClr val="FF0000"/>
                </a:solidFill>
              </a:rPr>
              <a:t>СБУ«Альфа</a:t>
            </a:r>
            <a:r>
              <a:rPr lang="ru-RU" sz="2800" b="1" i="1" dirty="0">
                <a:solidFill>
                  <a:srgbClr val="FF0000"/>
                </a:solidFill>
              </a:rPr>
              <a:t>». </a:t>
            </a:r>
            <a:r>
              <a:rPr lang="ru-RU" sz="2800" b="1" i="1" dirty="0" err="1">
                <a:solidFill>
                  <a:srgbClr val="FF0000"/>
                </a:solidFill>
              </a:rPr>
              <a:t>Назва</a:t>
            </a:r>
            <a:r>
              <a:rPr lang="ru-RU" sz="2800" b="1" i="1" dirty="0">
                <a:solidFill>
                  <a:srgbClr val="FF0000"/>
                </a:solidFill>
              </a:rPr>
              <a:t> «</a:t>
            </a:r>
            <a:r>
              <a:rPr lang="ru-RU" sz="2800" b="1" i="1" dirty="0" err="1">
                <a:solidFill>
                  <a:srgbClr val="FF0000"/>
                </a:solidFill>
              </a:rPr>
              <a:t>Альфи</a:t>
            </a:r>
            <a:r>
              <a:rPr lang="ru-RU" sz="2800" b="1" i="1" dirty="0">
                <a:solidFill>
                  <a:srgbClr val="FF0000"/>
                </a:solidFill>
              </a:rPr>
              <a:t>» в СБУ (КДБ УРСР) не </a:t>
            </a:r>
            <a:r>
              <a:rPr lang="ru-RU" sz="2800" b="1" i="1" dirty="0" err="1">
                <a:solidFill>
                  <a:srgbClr val="FF0000"/>
                </a:solidFill>
              </a:rPr>
              <a:t>випадково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повстала</a:t>
            </a:r>
            <a:r>
              <a:rPr lang="ru-RU" sz="2800" b="1" i="1" dirty="0">
                <a:solidFill>
                  <a:srgbClr val="FF0000"/>
                </a:solidFill>
              </a:rPr>
              <a:t>. </a:t>
            </a:r>
            <a:r>
              <a:rPr lang="ru-RU" sz="2800" b="1" i="1" dirty="0" err="1">
                <a:solidFill>
                  <a:srgbClr val="FF0000"/>
                </a:solidFill>
              </a:rPr>
              <a:t>Раніше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існував</a:t>
            </a:r>
            <a:r>
              <a:rPr lang="ru-RU" sz="2800" b="1" i="1" dirty="0">
                <a:solidFill>
                  <a:srgbClr val="FF0000"/>
                </a:solidFill>
              </a:rPr>
              <a:t> в СРСР </a:t>
            </a:r>
            <a:r>
              <a:rPr lang="ru-RU" sz="2800" b="1" i="1" dirty="0" err="1">
                <a:solidFill>
                  <a:srgbClr val="FF0000"/>
                </a:solidFill>
              </a:rPr>
              <a:t>спецпідрозділ</a:t>
            </a:r>
            <a:r>
              <a:rPr lang="ru-RU" sz="2800" b="1" i="1" dirty="0">
                <a:solidFill>
                  <a:srgbClr val="FF0000"/>
                </a:solidFill>
              </a:rPr>
              <a:t> «Альфа». </a:t>
            </a:r>
            <a:r>
              <a:rPr lang="ru-RU" sz="2800" b="1" i="1" dirty="0" err="1">
                <a:solidFill>
                  <a:srgbClr val="FF0000"/>
                </a:solidFill>
              </a:rPr>
              <a:t>Назва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якого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обмежувалася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лишень</a:t>
            </a:r>
            <a:r>
              <a:rPr lang="ru-RU" sz="2800" b="1" i="1" dirty="0">
                <a:solidFill>
                  <a:srgbClr val="FF0000"/>
                </a:solidFill>
              </a:rPr>
              <a:t> одною буквою «А», </a:t>
            </a:r>
            <a:r>
              <a:rPr lang="ru-RU" sz="2800" b="1" i="1" dirty="0" err="1">
                <a:solidFill>
                  <a:srgbClr val="FF0000"/>
                </a:solidFill>
              </a:rPr>
              <a:t>бо</a:t>
            </a:r>
            <a:r>
              <a:rPr lang="ru-RU" sz="2800" b="1" i="1" dirty="0">
                <a:solidFill>
                  <a:srgbClr val="FF0000"/>
                </a:solidFill>
              </a:rPr>
              <a:t> «альфа» є </a:t>
            </a:r>
            <a:r>
              <a:rPr lang="ru-RU" sz="2800" b="1" i="1" dirty="0" err="1">
                <a:solidFill>
                  <a:srgbClr val="FF0000"/>
                </a:solidFill>
              </a:rPr>
              <a:t>першою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літерою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грецької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абетки</a:t>
            </a:r>
            <a:r>
              <a:rPr lang="ru-RU" sz="2800" b="1" i="1" dirty="0">
                <a:solidFill>
                  <a:srgbClr val="FF0000"/>
                </a:solidFill>
              </a:rPr>
              <a:t> (</a:t>
            </a:r>
            <a:r>
              <a:rPr lang="ru-RU" sz="2800" b="1" i="1" dirty="0" err="1">
                <a:solidFill>
                  <a:srgbClr val="FF0000"/>
                </a:solidFill>
              </a:rPr>
              <a:t>грец</a:t>
            </a:r>
            <a:r>
              <a:rPr lang="ru-RU" sz="2800" b="1" i="1" dirty="0">
                <a:solidFill>
                  <a:srgbClr val="FF0000"/>
                </a:solidFill>
              </a:rPr>
              <a:t>.</a:t>
            </a:r>
            <a:r>
              <a:rPr lang="el-GR" sz="2800" b="1" i="1" dirty="0">
                <a:solidFill>
                  <a:srgbClr val="FF0000"/>
                </a:solidFill>
              </a:rPr>
              <a:t>άλφα), </a:t>
            </a:r>
            <a:r>
              <a:rPr lang="ru-RU" sz="2800" b="1" i="1" dirty="0" err="1">
                <a:solidFill>
                  <a:srgbClr val="FF0000"/>
                </a:solidFill>
              </a:rPr>
              <a:t>тобто</a:t>
            </a:r>
            <a:r>
              <a:rPr lang="ru-RU" sz="2800" b="1" i="1" dirty="0">
                <a:solidFill>
                  <a:srgbClr val="FF0000"/>
                </a:solidFill>
              </a:rPr>
              <a:t> —- бути першими.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40481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6" y="3886200"/>
            <a:ext cx="3857624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87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У 1995 </a:t>
            </a:r>
            <a:r>
              <a:rPr lang="ru-RU" sz="2800" b="1" i="1" dirty="0" err="1">
                <a:solidFill>
                  <a:srgbClr val="FF0000"/>
                </a:solidFill>
              </a:rPr>
              <a:t>році</a:t>
            </a:r>
            <a:r>
              <a:rPr lang="ru-RU" sz="2800" b="1" i="1" dirty="0">
                <a:solidFill>
                  <a:srgbClr val="FF0000"/>
                </a:solidFill>
              </a:rPr>
              <a:t> в АРК </a:t>
            </a:r>
            <a:r>
              <a:rPr lang="ru-RU" sz="2800" b="1" i="1" dirty="0" err="1">
                <a:solidFill>
                  <a:srgbClr val="FF0000"/>
                </a:solidFill>
              </a:rPr>
              <a:t>група</a:t>
            </a:r>
            <a:r>
              <a:rPr lang="ru-RU" sz="2800" b="1" i="1" dirty="0">
                <a:solidFill>
                  <a:srgbClr val="FF0000"/>
                </a:solidFill>
              </a:rPr>
              <a:t> «Альфа» провела </a:t>
            </a:r>
            <a:r>
              <a:rPr lang="ru-RU" sz="2800" b="1" i="1" dirty="0" err="1">
                <a:solidFill>
                  <a:srgbClr val="FF0000"/>
                </a:solidFill>
              </a:rPr>
              <a:t>успішну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операцію</a:t>
            </a:r>
            <a:r>
              <a:rPr lang="ru-RU" sz="2800" b="1" i="1" dirty="0">
                <a:solidFill>
                  <a:srgbClr val="FF0000"/>
                </a:solidFill>
              </a:rPr>
              <a:t>. У одному з </a:t>
            </a:r>
            <a:r>
              <a:rPr lang="ru-RU" sz="2800" b="1" i="1" dirty="0" err="1">
                <a:solidFill>
                  <a:srgbClr val="FF0000"/>
                </a:solidFill>
              </a:rPr>
              <a:t>санаторіїв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бійці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нейтралізували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численне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злочинне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угрупування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затримавши</a:t>
            </a:r>
            <a:r>
              <a:rPr lang="ru-RU" sz="2800" b="1" i="1" dirty="0">
                <a:solidFill>
                  <a:srgbClr val="FF0000"/>
                </a:solidFill>
              </a:rPr>
              <a:t> 30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бандитів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оснащених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зброєю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, бронежилетами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,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спецзасобами</a:t>
            </a:r>
            <a:r>
              <a:rPr lang="ru-RU" sz="2800" b="1" i="1" dirty="0" smtClean="0">
                <a:solidFill>
                  <a:srgbClr val="FF0000"/>
                </a:solidFill>
              </a:rPr>
              <a:t>.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А </a:t>
            </a:r>
            <a:r>
              <a:rPr lang="ru-RU" sz="2800" b="1" i="1" dirty="0">
                <a:solidFill>
                  <a:srgbClr val="FF0000"/>
                </a:solidFill>
              </a:rPr>
              <a:t>в 1997 </a:t>
            </a:r>
            <a:r>
              <a:rPr lang="ru-RU" sz="2800" b="1" i="1" dirty="0" err="1">
                <a:solidFill>
                  <a:srgbClr val="FF0000"/>
                </a:solidFill>
              </a:rPr>
              <a:t>році</a:t>
            </a:r>
            <a:r>
              <a:rPr lang="ru-RU" sz="2800" b="1" i="1" dirty="0">
                <a:solidFill>
                  <a:srgbClr val="FF0000"/>
                </a:solidFill>
              </a:rPr>
              <a:t> в </a:t>
            </a:r>
            <a:r>
              <a:rPr lang="ru-RU" sz="2800" b="1" i="1" dirty="0" err="1">
                <a:solidFill>
                  <a:srgbClr val="FF0000"/>
                </a:solidFill>
              </a:rPr>
              <a:t>Херсонській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області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спільно</a:t>
            </a:r>
            <a:r>
              <a:rPr lang="ru-RU" sz="2800" b="1" i="1" dirty="0">
                <a:solidFill>
                  <a:srgbClr val="FF0000"/>
                </a:solidFill>
              </a:rPr>
              <a:t> з «Беркутом» і «Соколом</a:t>
            </a:r>
            <a:r>
              <a:rPr lang="ru-RU" sz="2800" b="1" i="1" dirty="0" smtClean="0">
                <a:solidFill>
                  <a:srgbClr val="FF0000"/>
                </a:solidFill>
              </a:rPr>
              <a:t>»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штурмували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бандитське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гніздо</a:t>
            </a:r>
            <a:r>
              <a:rPr lang="ru-RU" sz="2800" b="1" i="1" dirty="0">
                <a:solidFill>
                  <a:srgbClr val="FF0000"/>
                </a:solidFill>
              </a:rPr>
              <a:t>. Справа </a:t>
            </a:r>
            <a:r>
              <a:rPr lang="ru-RU" sz="2800" b="1" i="1" dirty="0" err="1">
                <a:solidFill>
                  <a:srgbClr val="FF0000"/>
                </a:solidFill>
              </a:rPr>
              <a:t>була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серйозною</a:t>
            </a:r>
            <a:r>
              <a:rPr lang="ru-RU" sz="2800" b="1" i="1" dirty="0">
                <a:solidFill>
                  <a:srgbClr val="FF0000"/>
                </a:solidFill>
              </a:rPr>
              <a:t> — не </a:t>
            </a:r>
            <a:r>
              <a:rPr lang="ru-RU" sz="2800" b="1" i="1" dirty="0" err="1">
                <a:solidFill>
                  <a:srgbClr val="FF0000"/>
                </a:solidFill>
              </a:rPr>
              <a:t>обійшлися</a:t>
            </a:r>
            <a:r>
              <a:rPr lang="ru-RU" sz="2800" b="1" i="1" dirty="0">
                <a:solidFill>
                  <a:srgbClr val="FF0000"/>
                </a:solidFill>
              </a:rPr>
              <a:t> без </a:t>
            </a:r>
            <a:r>
              <a:rPr lang="ru-RU" sz="2800" b="1" i="1" dirty="0" err="1">
                <a:solidFill>
                  <a:srgbClr val="FF0000"/>
                </a:solidFill>
              </a:rPr>
              <a:t>допомоги</a:t>
            </a:r>
            <a:r>
              <a:rPr lang="ru-RU" sz="2800" b="1" i="1" dirty="0">
                <a:solidFill>
                  <a:srgbClr val="FF0000"/>
                </a:solidFill>
              </a:rPr>
              <a:t> з </a:t>
            </a:r>
            <a:r>
              <a:rPr lang="ru-RU" sz="2800" b="1" i="1" dirty="0" err="1">
                <a:solidFill>
                  <a:srgbClr val="FF0000"/>
                </a:solidFill>
              </a:rPr>
              <a:t>повітря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адже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садиба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кримінального</a:t>
            </a:r>
            <a:r>
              <a:rPr lang="ru-RU" sz="2800" b="1" i="1" dirty="0">
                <a:solidFill>
                  <a:srgbClr val="FF0000"/>
                </a:solidFill>
              </a:rPr>
              <a:t> «авторитету» </a:t>
            </a:r>
            <a:r>
              <a:rPr lang="ru-RU" sz="2800" b="1" i="1" dirty="0" err="1">
                <a:solidFill>
                  <a:srgbClr val="FF0000"/>
                </a:solidFill>
              </a:rPr>
              <a:t>площею</a:t>
            </a:r>
            <a:r>
              <a:rPr lang="ru-RU" sz="2800" b="1" i="1" dirty="0">
                <a:solidFill>
                  <a:srgbClr val="FF0000"/>
                </a:solidFill>
              </a:rPr>
              <a:t> в гектар добре </a:t>
            </a:r>
            <a:r>
              <a:rPr lang="ru-RU" sz="2800" b="1" i="1" dirty="0" err="1">
                <a:solidFill>
                  <a:srgbClr val="FF0000"/>
                </a:solidFill>
              </a:rPr>
              <a:t>охоронялася</a:t>
            </a:r>
            <a:r>
              <a:rPr lang="ru-RU" sz="2800" b="1" i="1" dirty="0">
                <a:solidFill>
                  <a:srgbClr val="FF0000"/>
                </a:solidFill>
              </a:rPr>
              <a:t>. </a:t>
            </a:r>
            <a:r>
              <a:rPr lang="ru-RU" sz="2800" b="1" i="1" dirty="0" err="1">
                <a:solidFill>
                  <a:srgbClr val="FF0000"/>
                </a:solidFill>
              </a:rPr>
              <a:t>Було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затримано</a:t>
            </a:r>
            <a:r>
              <a:rPr lang="ru-RU" sz="2800" b="1" i="1" dirty="0">
                <a:solidFill>
                  <a:srgbClr val="FF0000"/>
                </a:solidFill>
              </a:rPr>
              <a:t> 36 </a:t>
            </a:r>
            <a:r>
              <a:rPr lang="ru-RU" sz="2800" b="1" i="1" dirty="0" err="1">
                <a:solidFill>
                  <a:srgbClr val="FF0000"/>
                </a:solidFill>
              </a:rPr>
              <a:t>бандитів</a:t>
            </a:r>
            <a:r>
              <a:rPr lang="ru-RU" sz="2800" b="1" i="1" dirty="0">
                <a:solidFill>
                  <a:srgbClr val="FF0000"/>
                </a:solidFill>
              </a:rPr>
              <a:t>.</a:t>
            </a:r>
            <a:br>
              <a:rPr lang="ru-RU" sz="2800" b="1" i="1" dirty="0">
                <a:solidFill>
                  <a:srgbClr val="FF0000"/>
                </a:solidFill>
              </a:rPr>
            </a:br>
            <a:endParaRPr lang="en-US" sz="2800" b="1" i="1" dirty="0" smtClean="0">
              <a:solidFill>
                <a:srgbClr val="FF0000"/>
              </a:solidFill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Але </a:t>
            </a:r>
            <a:r>
              <a:rPr lang="ru-RU" sz="2800" b="1" i="1" dirty="0" err="1">
                <a:solidFill>
                  <a:srgbClr val="FF0000"/>
                </a:solidFill>
              </a:rPr>
              <a:t>однією</a:t>
            </a:r>
            <a:r>
              <a:rPr lang="ru-RU" sz="2800" b="1" i="1" dirty="0">
                <a:solidFill>
                  <a:srgbClr val="FF0000"/>
                </a:solidFill>
              </a:rPr>
              <a:t> з </a:t>
            </a:r>
            <a:r>
              <a:rPr lang="ru-RU" sz="2800" b="1" i="1" dirty="0" err="1">
                <a:solidFill>
                  <a:srgbClr val="FF0000"/>
                </a:solidFill>
              </a:rPr>
              <a:t>особливих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подій</a:t>
            </a:r>
            <a:r>
              <a:rPr lang="ru-RU" sz="2800" b="1" i="1" dirty="0">
                <a:solidFill>
                  <a:srgbClr val="FF0000"/>
                </a:solidFill>
              </a:rPr>
              <a:t> в </a:t>
            </a:r>
            <a:r>
              <a:rPr lang="ru-RU" sz="2800" b="1" i="1" dirty="0" err="1">
                <a:solidFill>
                  <a:srgbClr val="FF0000"/>
                </a:solidFill>
              </a:rPr>
              <a:t>історії</a:t>
            </a:r>
            <a:r>
              <a:rPr lang="ru-RU" sz="2800" b="1" i="1" dirty="0">
                <a:solidFill>
                  <a:srgbClr val="FF0000"/>
                </a:solidFill>
              </a:rPr>
              <a:t> «</a:t>
            </a:r>
            <a:r>
              <a:rPr lang="ru-RU" sz="2800" b="1" i="1" dirty="0" err="1">
                <a:solidFill>
                  <a:srgbClr val="FF0000"/>
                </a:solidFill>
              </a:rPr>
              <a:t>Альфи</a:t>
            </a:r>
            <a:r>
              <a:rPr lang="ru-RU" sz="2800" b="1" i="1" dirty="0">
                <a:solidFill>
                  <a:srgbClr val="FF0000"/>
                </a:solidFill>
              </a:rPr>
              <a:t>» </a:t>
            </a:r>
            <a:r>
              <a:rPr lang="ru-RU" sz="2800" b="1" i="1" dirty="0" err="1">
                <a:solidFill>
                  <a:srgbClr val="FF0000"/>
                </a:solidFill>
              </a:rPr>
              <a:t>була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охорона</a:t>
            </a:r>
            <a:r>
              <a:rPr lang="ru-RU" sz="2800" b="1" i="1" dirty="0">
                <a:solidFill>
                  <a:srgbClr val="FF0000"/>
                </a:solidFill>
              </a:rPr>
              <a:t> і </a:t>
            </a:r>
            <a:r>
              <a:rPr lang="ru-RU" sz="2800" b="1" i="1" dirty="0" err="1">
                <a:solidFill>
                  <a:srgbClr val="FF0000"/>
                </a:solidFill>
              </a:rPr>
              <a:t>супровід</a:t>
            </a:r>
            <a:r>
              <a:rPr lang="ru-RU" sz="2800" b="1" i="1" dirty="0">
                <a:solidFill>
                  <a:srgbClr val="FF0000"/>
                </a:solidFill>
              </a:rPr>
              <a:t> у 1992–1993 роках </a:t>
            </a:r>
            <a:r>
              <a:rPr lang="ru-RU" sz="2800" b="1" i="1" dirty="0" err="1">
                <a:solidFill>
                  <a:srgbClr val="FF0000"/>
                </a:solidFill>
              </a:rPr>
              <a:t>контейнерів</a:t>
            </a:r>
            <a:r>
              <a:rPr lang="ru-RU" sz="2800" b="1" i="1" dirty="0">
                <a:solidFill>
                  <a:srgbClr val="FF0000"/>
                </a:solidFill>
              </a:rPr>
              <a:t> з новою валютою </a:t>
            </a:r>
            <a:r>
              <a:rPr lang="ru-RU" sz="2800" b="1" i="1" dirty="0" err="1">
                <a:solidFill>
                  <a:srgbClr val="FF0000"/>
                </a:solidFill>
              </a:rPr>
              <a:t>України</a:t>
            </a:r>
            <a:r>
              <a:rPr lang="ru-RU" sz="2800" b="1" i="1" dirty="0">
                <a:solidFill>
                  <a:srgbClr val="FF0000"/>
                </a:solidFill>
              </a:rPr>
              <a:t>. 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Гривні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віддруковані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у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Франції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,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Італії</a:t>
            </a:r>
            <a:r>
              <a:rPr lang="ru-RU" sz="2800" b="1" i="1" dirty="0">
                <a:solidFill>
                  <a:srgbClr val="FF0000"/>
                </a:solidFill>
              </a:rPr>
              <a:t> і 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Канаді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, </a:t>
            </a:r>
            <a:r>
              <a:rPr lang="ru-RU" sz="2800" b="1" i="1" dirty="0">
                <a:solidFill>
                  <a:srgbClr val="FF0000"/>
                </a:solidFill>
              </a:rPr>
              <a:t>переправляли </a:t>
            </a:r>
            <a:r>
              <a:rPr lang="ru-RU" sz="2800" b="1" i="1" dirty="0" err="1">
                <a:solidFill>
                  <a:srgbClr val="FF0000"/>
                </a:solidFill>
              </a:rPr>
              <a:t>повітрям</a:t>
            </a:r>
            <a:r>
              <a:rPr lang="ru-RU" sz="2800" b="1" i="1" dirty="0">
                <a:solidFill>
                  <a:srgbClr val="FF0000"/>
                </a:solidFill>
              </a:rPr>
              <a:t> і морем. </a:t>
            </a:r>
          </a:p>
        </p:txBody>
      </p:sp>
    </p:spTree>
    <p:extLst>
      <p:ext uri="{BB962C8B-B14F-4D97-AF65-F5344CB8AC3E}">
        <p14:creationId xmlns:p14="http://schemas.microsoft.com/office/powerpoint/2010/main" val="422547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71675"/>
          </a:xfrm>
        </p:spPr>
        <p:txBody>
          <a:bodyPr>
            <a:noAutofit/>
          </a:bodyPr>
          <a:lstStyle/>
          <a:p>
            <a:r>
              <a:rPr lang="uk-UA" sz="4800" b="1" i="1" dirty="0">
                <a:ln w="19050">
                  <a:solidFill>
                    <a:srgbClr val="00B0F0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  <a:cs typeface="Arial" panose="020B0604020202020204" pitchFamily="34" charset="0"/>
              </a:rPr>
              <a:t>Спецпідрозділ МВС «Омега»</a:t>
            </a:r>
            <a:r>
              <a:rPr lang="ru-RU" sz="4800" b="1" i="1" dirty="0">
                <a:ln w="19050">
                  <a:solidFill>
                    <a:srgbClr val="00B0F0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  <a:cs typeface="Arial" panose="020B0604020202020204" pitchFamily="34" charset="0"/>
              </a:rPr>
              <a:t/>
            </a:r>
            <a:br>
              <a:rPr lang="ru-RU" sz="4800" b="1" i="1" dirty="0">
                <a:ln w="19050">
                  <a:solidFill>
                    <a:srgbClr val="00B0F0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  <a:cs typeface="Arial" panose="020B0604020202020204" pitchFamily="34" charset="0"/>
              </a:rPr>
            </a:br>
            <a:endParaRPr lang="ru-RU" sz="4800" b="1" i="1" dirty="0">
              <a:ln w="19050">
                <a:solidFill>
                  <a:srgbClr val="00B0F0"/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7475" y="1200150"/>
            <a:ext cx="6486526" cy="5657849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Омега (</a:t>
            </a:r>
            <a:r>
              <a:rPr lang="ru-RU" sz="2800" b="1" i="1" dirty="0" err="1">
                <a:solidFill>
                  <a:srgbClr val="FF0000"/>
                </a:solidFill>
              </a:rPr>
              <a:t>від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грец</a:t>
            </a:r>
            <a:r>
              <a:rPr lang="ru-RU" sz="2800" b="1" i="1" dirty="0">
                <a:solidFill>
                  <a:srgbClr val="FF0000"/>
                </a:solidFill>
              </a:rPr>
              <a:t>. </a:t>
            </a:r>
            <a:r>
              <a:rPr lang="el-GR" sz="2800" b="1" i="1" dirty="0">
                <a:solidFill>
                  <a:srgbClr val="FF0000"/>
                </a:solidFill>
              </a:rPr>
              <a:t>ωμέγα) — </a:t>
            </a:r>
            <a:r>
              <a:rPr lang="ru-RU" sz="2800" b="1" i="1" dirty="0" err="1">
                <a:solidFill>
                  <a:srgbClr val="FF0000"/>
                </a:solidFill>
              </a:rPr>
              <a:t>спецпідрозділ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внутрішніх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військ</a:t>
            </a:r>
            <a:r>
              <a:rPr lang="ru-RU" sz="2800" b="1" i="1" dirty="0">
                <a:solidFill>
                  <a:srgbClr val="FF0000"/>
                </a:solidFill>
              </a:rPr>
              <a:t> МВС </a:t>
            </a:r>
            <a:r>
              <a:rPr lang="ru-RU" sz="2800" b="1" i="1" dirty="0" err="1">
                <a:solidFill>
                  <a:srgbClr val="FF0000"/>
                </a:solidFill>
              </a:rPr>
              <a:t>України</a:t>
            </a:r>
            <a:r>
              <a:rPr lang="ru-RU" sz="2800" b="1" i="1" dirty="0">
                <a:solidFill>
                  <a:srgbClr val="FF0000"/>
                </a:solidFill>
              </a:rPr>
              <a:t>. </a:t>
            </a:r>
            <a:r>
              <a:rPr lang="ru-RU" sz="2800" b="1" i="1" dirty="0" err="1">
                <a:solidFill>
                  <a:srgbClr val="FF0000"/>
                </a:solidFill>
              </a:rPr>
              <a:t>Загін</a:t>
            </a:r>
            <a:r>
              <a:rPr lang="ru-RU" sz="2800" b="1" i="1" dirty="0">
                <a:solidFill>
                  <a:srgbClr val="FF0000"/>
                </a:solidFill>
              </a:rPr>
              <a:t> особливого </a:t>
            </a:r>
            <a:r>
              <a:rPr lang="ru-RU" sz="2800" b="1" i="1" dirty="0" err="1">
                <a:solidFill>
                  <a:srgbClr val="FF0000"/>
                </a:solidFill>
              </a:rPr>
              <a:t>призначення</a:t>
            </a:r>
            <a:r>
              <a:rPr lang="ru-RU" sz="2800" b="1" i="1" dirty="0">
                <a:solidFill>
                  <a:srgbClr val="FF0000"/>
                </a:solidFill>
              </a:rPr>
              <a:t> «Омега» </a:t>
            </a:r>
            <a:r>
              <a:rPr lang="ru-RU" sz="2800" b="1" i="1" dirty="0" err="1">
                <a:solidFill>
                  <a:srgbClr val="FF0000"/>
                </a:solidFill>
              </a:rPr>
              <a:t>був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заснований</a:t>
            </a:r>
            <a:r>
              <a:rPr lang="ru-RU" sz="2800" b="1" i="1" dirty="0">
                <a:solidFill>
                  <a:srgbClr val="FF0000"/>
                </a:solidFill>
              </a:rPr>
              <a:t> 4 </a:t>
            </a:r>
            <a:r>
              <a:rPr lang="ru-RU" sz="2800" b="1" i="1" dirty="0" err="1">
                <a:solidFill>
                  <a:srgbClr val="FF0000"/>
                </a:solidFill>
              </a:rPr>
              <a:t>квітня</a:t>
            </a:r>
            <a:r>
              <a:rPr lang="ru-RU" sz="2800" b="1" i="1" dirty="0">
                <a:solidFill>
                  <a:srgbClr val="FF0000"/>
                </a:solidFill>
              </a:rPr>
              <a:t> 2003 року наказом </a:t>
            </a:r>
            <a:r>
              <a:rPr lang="ru-RU" sz="2800" b="1" i="1" dirty="0" err="1">
                <a:solidFill>
                  <a:srgbClr val="FF0000"/>
                </a:solidFill>
              </a:rPr>
              <a:t>командувача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Внутрішніх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військ</a:t>
            </a:r>
            <a:r>
              <a:rPr lang="ru-RU" sz="2800" b="1" i="1" dirty="0">
                <a:solidFill>
                  <a:srgbClr val="FF0000"/>
                </a:solidFill>
              </a:rPr>
              <a:t> МВС </a:t>
            </a:r>
            <a:r>
              <a:rPr lang="ru-RU" sz="2800" b="1" i="1" dirty="0" err="1">
                <a:solidFill>
                  <a:srgbClr val="FF0000"/>
                </a:solidFill>
              </a:rPr>
              <a:t>України</a:t>
            </a:r>
            <a:r>
              <a:rPr lang="ru-RU" sz="2800" b="1" i="1" dirty="0">
                <a:solidFill>
                  <a:srgbClr val="FF0000"/>
                </a:solidFill>
              </a:rPr>
              <a:t>. </a:t>
            </a:r>
            <a:r>
              <a:rPr lang="ru-RU" sz="2800" b="1" i="1" dirty="0" err="1">
                <a:solidFill>
                  <a:srgbClr val="FF0000"/>
                </a:solidFill>
              </a:rPr>
              <a:t>Підрозділ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укомплектований десантниками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бойовими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плавцями</a:t>
            </a:r>
            <a:r>
              <a:rPr lang="ru-RU" sz="2800" b="1" i="1" dirty="0">
                <a:solidFill>
                  <a:srgbClr val="FF0000"/>
                </a:solidFill>
              </a:rPr>
              <a:t> і </a:t>
            </a:r>
            <a:r>
              <a:rPr lang="ru-RU" sz="2800" b="1" i="1" dirty="0" err="1">
                <a:solidFill>
                  <a:srgbClr val="FF0000"/>
                </a:solidFill>
              </a:rPr>
              <a:t>фахівцями</a:t>
            </a:r>
            <a:r>
              <a:rPr lang="ru-RU" sz="2800" b="1" i="1" dirty="0">
                <a:solidFill>
                  <a:srgbClr val="FF0000"/>
                </a:solidFill>
              </a:rPr>
              <a:t> по </a:t>
            </a:r>
            <a:r>
              <a:rPr lang="ru-RU" sz="2800" b="1" i="1" dirty="0" err="1">
                <a:solidFill>
                  <a:srgbClr val="FF0000"/>
                </a:solidFill>
              </a:rPr>
              <a:t>гірській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підготовці</a:t>
            </a:r>
            <a:r>
              <a:rPr lang="ru-RU" sz="2800" b="1" i="1" dirty="0" smtClean="0">
                <a:solidFill>
                  <a:srgbClr val="FF0000"/>
                </a:solidFill>
              </a:rPr>
              <a:t>.</a:t>
            </a:r>
            <a:r>
              <a:rPr lang="ru-RU" sz="2800" i="1" dirty="0"/>
              <a:t> </a:t>
            </a:r>
            <a:r>
              <a:rPr lang="ru-RU" sz="3000" b="1" i="1" dirty="0">
                <a:solidFill>
                  <a:srgbClr val="FF0000"/>
                </a:solidFill>
              </a:rPr>
              <a:t>За основу </a:t>
            </a:r>
            <a:r>
              <a:rPr lang="ru-RU" sz="3000" b="1" i="1" dirty="0" err="1">
                <a:solidFill>
                  <a:srgbClr val="FF0000"/>
                </a:solidFill>
              </a:rPr>
              <a:t>геральдичної</a:t>
            </a:r>
            <a:r>
              <a:rPr lang="ru-RU" sz="3000" b="1" i="1" dirty="0">
                <a:solidFill>
                  <a:srgbClr val="FF0000"/>
                </a:solidFill>
              </a:rPr>
              <a:t> </a:t>
            </a:r>
            <a:r>
              <a:rPr lang="ru-RU" sz="3000" b="1" i="1" dirty="0" err="1">
                <a:solidFill>
                  <a:srgbClr val="FF0000"/>
                </a:solidFill>
              </a:rPr>
              <a:t>символіки</a:t>
            </a:r>
            <a:r>
              <a:rPr lang="ru-RU" sz="3000" b="1" i="1" dirty="0">
                <a:solidFill>
                  <a:srgbClr val="FF0000"/>
                </a:solidFill>
              </a:rPr>
              <a:t> та </a:t>
            </a:r>
            <a:r>
              <a:rPr lang="ru-RU" sz="3000" b="1" i="1" dirty="0" err="1">
                <a:solidFill>
                  <a:srgbClr val="FF0000"/>
                </a:solidFill>
              </a:rPr>
              <a:t>назви</a:t>
            </a:r>
            <a:r>
              <a:rPr lang="ru-RU" sz="3000" b="1" i="1" dirty="0">
                <a:solidFill>
                  <a:srgbClr val="FF0000"/>
                </a:solidFill>
              </a:rPr>
              <a:t> </a:t>
            </a:r>
            <a:r>
              <a:rPr lang="ru-RU" sz="3000" b="1" i="1" dirty="0" err="1">
                <a:solidFill>
                  <a:srgbClr val="FF0000"/>
                </a:solidFill>
              </a:rPr>
              <a:t>даного</a:t>
            </a:r>
            <a:r>
              <a:rPr lang="ru-RU" sz="3000" b="1" i="1" dirty="0">
                <a:solidFill>
                  <a:srgbClr val="FF0000"/>
                </a:solidFill>
              </a:rPr>
              <a:t> </a:t>
            </a:r>
            <a:r>
              <a:rPr lang="ru-RU" sz="3000" b="1" i="1" dirty="0" err="1">
                <a:solidFill>
                  <a:srgbClr val="FF0000"/>
                </a:solidFill>
              </a:rPr>
              <a:t>утворення</a:t>
            </a:r>
            <a:r>
              <a:rPr lang="ru-RU" sz="3000" b="1" i="1" dirty="0">
                <a:solidFill>
                  <a:srgbClr val="FF0000"/>
                </a:solidFill>
              </a:rPr>
              <a:t> </a:t>
            </a:r>
            <a:r>
              <a:rPr lang="ru-RU" sz="3000" b="1" i="1" dirty="0" err="1" smtClean="0">
                <a:solidFill>
                  <a:srgbClr val="FF0000"/>
                </a:solidFill>
              </a:rPr>
              <a:t>силових</a:t>
            </a:r>
            <a:r>
              <a:rPr lang="ru-RU" sz="3000" b="1" i="1" dirty="0">
                <a:solidFill>
                  <a:srgbClr val="FF0000"/>
                </a:solidFill>
              </a:rPr>
              <a:t> </a:t>
            </a:r>
            <a:r>
              <a:rPr lang="ru-RU" sz="3000" b="1" i="1" dirty="0" smtClean="0">
                <a:solidFill>
                  <a:srgbClr val="FF0000"/>
                </a:solidFill>
              </a:rPr>
              <a:t>структур </a:t>
            </a:r>
            <a:r>
              <a:rPr lang="ru-RU" sz="3000" b="1" i="1" dirty="0" err="1" smtClean="0">
                <a:solidFill>
                  <a:srgbClr val="FF0000"/>
                </a:solidFill>
              </a:rPr>
              <a:t>узято</a:t>
            </a:r>
            <a:r>
              <a:rPr lang="ru-RU" sz="3000" b="1" i="1" dirty="0" smtClean="0">
                <a:solidFill>
                  <a:srgbClr val="FF0000"/>
                </a:solidFill>
              </a:rPr>
              <a:t> </a:t>
            </a:r>
            <a:r>
              <a:rPr lang="ru-RU" sz="3000" b="1" i="1" dirty="0" err="1">
                <a:solidFill>
                  <a:srgbClr val="FF0000"/>
                </a:solidFill>
              </a:rPr>
              <a:t>літеру</a:t>
            </a:r>
            <a:r>
              <a:rPr lang="ru-RU" sz="3000" b="1" i="1" dirty="0">
                <a:solidFill>
                  <a:srgbClr val="FF0000"/>
                </a:solidFill>
              </a:rPr>
              <a:t> омега. </a:t>
            </a:r>
            <a:r>
              <a:rPr lang="ru-RU" sz="3000" b="1" i="1" dirty="0" err="1">
                <a:solidFill>
                  <a:srgbClr val="FF0000"/>
                </a:solidFill>
              </a:rPr>
              <a:t>Назва</a:t>
            </a:r>
            <a:r>
              <a:rPr lang="ru-RU" sz="3000" b="1" i="1" dirty="0">
                <a:solidFill>
                  <a:srgbClr val="FF0000"/>
                </a:solidFill>
              </a:rPr>
              <a:t> «Омега» в МВС не </a:t>
            </a:r>
            <a:r>
              <a:rPr lang="ru-RU" sz="3000" b="1" i="1" dirty="0" err="1">
                <a:solidFill>
                  <a:srgbClr val="FF0000"/>
                </a:solidFill>
              </a:rPr>
              <a:t>випадково</a:t>
            </a:r>
            <a:r>
              <a:rPr lang="ru-RU" sz="3000" b="1" i="1" dirty="0">
                <a:solidFill>
                  <a:srgbClr val="FF0000"/>
                </a:solidFill>
              </a:rPr>
              <a:t> </a:t>
            </a:r>
            <a:r>
              <a:rPr lang="ru-RU" sz="3000" b="1" i="1" dirty="0" err="1">
                <a:solidFill>
                  <a:srgbClr val="FF0000"/>
                </a:solidFill>
              </a:rPr>
              <a:t>повстала</a:t>
            </a:r>
            <a:r>
              <a:rPr lang="ru-RU" sz="3000" b="1" i="1" dirty="0">
                <a:solidFill>
                  <a:srgbClr val="FF0000"/>
                </a:solidFill>
              </a:rPr>
              <a:t>, </a:t>
            </a:r>
            <a:r>
              <a:rPr lang="ru-RU" sz="3000" b="1" i="1" dirty="0" err="1">
                <a:solidFill>
                  <a:srgbClr val="FF0000"/>
                </a:solidFill>
              </a:rPr>
              <a:t>бо</a:t>
            </a:r>
            <a:r>
              <a:rPr lang="ru-RU" sz="3000" b="1" i="1" dirty="0">
                <a:solidFill>
                  <a:srgbClr val="FF0000"/>
                </a:solidFill>
              </a:rPr>
              <a:t> «омега» </a:t>
            </a:r>
            <a:r>
              <a:rPr lang="ru-RU" sz="3000" b="1" i="1" dirty="0" err="1">
                <a:solidFill>
                  <a:srgbClr val="FF0000"/>
                </a:solidFill>
              </a:rPr>
              <a:t>єостанньою</a:t>
            </a:r>
            <a:r>
              <a:rPr lang="ru-RU" sz="3000" b="1" i="1" dirty="0">
                <a:solidFill>
                  <a:srgbClr val="FF0000"/>
                </a:solidFill>
              </a:rPr>
              <a:t> </a:t>
            </a:r>
            <a:r>
              <a:rPr lang="ru-RU" sz="3000" b="1" i="1" dirty="0" err="1">
                <a:solidFill>
                  <a:srgbClr val="FF0000"/>
                </a:solidFill>
              </a:rPr>
              <a:t>літерою</a:t>
            </a:r>
            <a:r>
              <a:rPr lang="ru-RU" sz="3000" b="1" i="1" dirty="0">
                <a:solidFill>
                  <a:srgbClr val="FF0000"/>
                </a:solidFill>
              </a:rPr>
              <a:t> </a:t>
            </a:r>
            <a:r>
              <a:rPr lang="ru-RU" sz="3000" b="1" i="1" dirty="0" err="1">
                <a:solidFill>
                  <a:srgbClr val="FF0000"/>
                </a:solidFill>
              </a:rPr>
              <a:t>грецької</a:t>
            </a:r>
            <a:r>
              <a:rPr lang="ru-RU" sz="3000" b="1" i="1" dirty="0">
                <a:solidFill>
                  <a:srgbClr val="FF0000"/>
                </a:solidFill>
              </a:rPr>
              <a:t> </a:t>
            </a:r>
            <a:r>
              <a:rPr lang="ru-RU" sz="3000" b="1" i="1" dirty="0" err="1">
                <a:solidFill>
                  <a:srgbClr val="FF0000"/>
                </a:solidFill>
              </a:rPr>
              <a:t>абетки</a:t>
            </a:r>
            <a:r>
              <a:rPr lang="ru-RU" sz="3000" b="1" i="1" dirty="0">
                <a:solidFill>
                  <a:srgbClr val="FF0000"/>
                </a:solidFill>
              </a:rPr>
              <a:t> (</a:t>
            </a:r>
            <a:r>
              <a:rPr lang="ru-RU" sz="3000" b="1" i="1" dirty="0" err="1">
                <a:solidFill>
                  <a:srgbClr val="FF0000"/>
                </a:solidFill>
              </a:rPr>
              <a:t>грец</a:t>
            </a:r>
            <a:r>
              <a:rPr lang="ru-RU" sz="3000" b="1" i="1" dirty="0">
                <a:solidFill>
                  <a:srgbClr val="FF0000"/>
                </a:solidFill>
              </a:rPr>
              <a:t>. </a:t>
            </a:r>
            <a:r>
              <a:rPr lang="ru-RU" sz="3000" b="1" i="1" dirty="0" err="1">
                <a:solidFill>
                  <a:srgbClr val="FF0000"/>
                </a:solidFill>
              </a:rPr>
              <a:t>ωμέγ</a:t>
            </a:r>
            <a:r>
              <a:rPr lang="ru-RU" sz="3000" b="1" i="1" dirty="0">
                <a:solidFill>
                  <a:srgbClr val="FF0000"/>
                </a:solidFill>
              </a:rPr>
              <a:t>α), тобто - бути заключним (і мати «останнє слово» також).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90763"/>
            <a:ext cx="2582649" cy="259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18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В/ч 3027 </a:t>
            </a:r>
            <a:r>
              <a:rPr lang="ru-RU" sz="2800" b="1" i="1" dirty="0" err="1">
                <a:solidFill>
                  <a:srgbClr val="FF0000"/>
                </a:solidFill>
              </a:rPr>
              <a:t>дислокується</a:t>
            </a:r>
            <a:r>
              <a:rPr lang="ru-RU" sz="2800" b="1" i="1" dirty="0">
                <a:solidFill>
                  <a:srgbClr val="FF0000"/>
                </a:solidFill>
              </a:rPr>
              <a:t> в </a:t>
            </a:r>
            <a:r>
              <a:rPr lang="ru-RU" sz="2800" b="1" i="1" dirty="0" err="1">
                <a:solidFill>
                  <a:srgbClr val="FF0000"/>
                </a:solidFill>
              </a:rPr>
              <a:t>селищі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Нові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Петрівці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Київської</a:t>
            </a:r>
            <a:r>
              <a:rPr lang="ru-RU" sz="2800" b="1" i="1" dirty="0">
                <a:solidFill>
                  <a:srgbClr val="FF0000"/>
                </a:solidFill>
              </a:rPr>
              <a:t> обл.. на </a:t>
            </a:r>
            <a:r>
              <a:rPr lang="ru-RU" sz="2800" b="1" i="1" dirty="0" err="1">
                <a:solidFill>
                  <a:srgbClr val="FF0000"/>
                </a:solidFill>
              </a:rPr>
              <a:t>базі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навчального</a:t>
            </a:r>
            <a:r>
              <a:rPr lang="ru-RU" sz="2800" b="1" i="1" dirty="0">
                <a:solidFill>
                  <a:srgbClr val="FF0000"/>
                </a:solidFill>
              </a:rPr>
              <a:t> центру </a:t>
            </a:r>
            <a:r>
              <a:rPr lang="ru-RU" sz="2800" b="1" i="1" dirty="0" err="1">
                <a:solidFill>
                  <a:srgbClr val="FF0000"/>
                </a:solidFill>
              </a:rPr>
              <a:t>внутрішніх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військ</a:t>
            </a:r>
            <a:r>
              <a:rPr lang="ru-RU" sz="2800" b="1" i="1" dirty="0">
                <a:solidFill>
                  <a:srgbClr val="FF0000"/>
                </a:solidFill>
              </a:rPr>
              <a:t>. 2003 року до складу </a:t>
            </a:r>
            <a:r>
              <a:rPr lang="ru-RU" sz="2800" b="1" i="1" dirty="0" err="1">
                <a:solidFill>
                  <a:srgbClr val="FF0000"/>
                </a:solidFill>
              </a:rPr>
              <a:t>частини</a:t>
            </a:r>
            <a:r>
              <a:rPr lang="ru-RU" sz="2800" b="1" i="1" dirty="0">
                <a:solidFill>
                  <a:srgbClr val="FF0000"/>
                </a:solidFill>
              </a:rPr>
              <a:t> введено </a:t>
            </a:r>
            <a:r>
              <a:rPr lang="ru-RU" sz="2800" b="1" i="1" dirty="0" err="1">
                <a:solidFill>
                  <a:srgbClr val="FF0000"/>
                </a:solidFill>
              </a:rPr>
              <a:t>загін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спеціального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призначення</a:t>
            </a:r>
            <a:r>
              <a:rPr lang="ru-RU" sz="2800" b="1" i="1" dirty="0">
                <a:solidFill>
                  <a:srgbClr val="FF0000"/>
                </a:solidFill>
              </a:rPr>
              <a:t> та </a:t>
            </a:r>
            <a:r>
              <a:rPr lang="ru-RU" sz="2800" b="1" i="1" dirty="0" err="1">
                <a:solidFill>
                  <a:srgbClr val="FF0000"/>
                </a:solidFill>
              </a:rPr>
              <a:t>боротьби</a:t>
            </a:r>
            <a:r>
              <a:rPr lang="ru-RU" sz="2800" b="1" i="1" dirty="0">
                <a:solidFill>
                  <a:srgbClr val="FF0000"/>
                </a:solidFill>
              </a:rPr>
              <a:t> з </a:t>
            </a:r>
            <a:r>
              <a:rPr lang="ru-RU" sz="2800" b="1" i="1" dirty="0" err="1">
                <a:solidFill>
                  <a:srgbClr val="FF0000"/>
                </a:solidFill>
              </a:rPr>
              <a:t>тероризмом</a:t>
            </a:r>
            <a:r>
              <a:rPr lang="ru-RU" sz="2800" b="1" i="1" dirty="0">
                <a:solidFill>
                  <a:srgbClr val="FF0000"/>
                </a:solidFill>
              </a:rPr>
              <a:t> «Омега», де </a:t>
            </a:r>
            <a:r>
              <a:rPr lang="ru-RU" sz="2800" b="1" i="1" dirty="0" err="1">
                <a:solidFill>
                  <a:srgbClr val="FF0000"/>
                </a:solidFill>
              </a:rPr>
              <a:t>проходять</a:t>
            </a:r>
            <a:r>
              <a:rPr lang="ru-RU" sz="2800" b="1" i="1" dirty="0">
                <a:solidFill>
                  <a:srgbClr val="FF0000"/>
                </a:solidFill>
              </a:rPr>
              <a:t> службу </a:t>
            </a:r>
            <a:r>
              <a:rPr lang="ru-RU" sz="2800" b="1" i="1" dirty="0" err="1">
                <a:solidFill>
                  <a:srgbClr val="FF0000"/>
                </a:solidFill>
              </a:rPr>
              <a:t>виключно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офіцери</a:t>
            </a:r>
            <a:r>
              <a:rPr lang="ru-RU" sz="2800" b="1" i="1" dirty="0">
                <a:solidFill>
                  <a:srgbClr val="FF0000"/>
                </a:solidFill>
              </a:rPr>
              <a:t>. </a:t>
            </a:r>
            <a:r>
              <a:rPr lang="ru-RU" sz="2800" b="1" i="1" dirty="0" err="1">
                <a:solidFill>
                  <a:srgbClr val="FF0000"/>
                </a:solidFill>
              </a:rPr>
              <a:t>Військовослужбовці</a:t>
            </a:r>
            <a:r>
              <a:rPr lang="ru-RU" sz="2800" b="1" i="1" dirty="0">
                <a:solidFill>
                  <a:srgbClr val="FF0000"/>
                </a:solidFill>
              </a:rPr>
              <a:t> в/ч 3027 </a:t>
            </a:r>
            <a:r>
              <a:rPr lang="ru-RU" sz="2800" b="1" i="1" dirty="0" err="1">
                <a:solidFill>
                  <a:srgbClr val="FF0000"/>
                </a:solidFill>
              </a:rPr>
              <a:t>беруть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активну</a:t>
            </a:r>
            <a:r>
              <a:rPr lang="ru-RU" sz="2800" b="1" i="1" dirty="0">
                <a:solidFill>
                  <a:srgbClr val="FF0000"/>
                </a:solidFill>
              </a:rPr>
              <a:t> участь в оперативно-</a:t>
            </a:r>
            <a:r>
              <a:rPr lang="ru-RU" sz="2800" b="1" i="1" dirty="0" err="1">
                <a:solidFill>
                  <a:srgbClr val="FF0000"/>
                </a:solidFill>
              </a:rPr>
              <a:t>профілактичних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відпрацюваннях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охороні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громадського</a:t>
            </a:r>
            <a:r>
              <a:rPr lang="ru-RU" sz="2800" b="1" i="1" dirty="0">
                <a:solidFill>
                  <a:srgbClr val="FF0000"/>
                </a:solidFill>
              </a:rPr>
              <a:t> порядку, </a:t>
            </a:r>
            <a:r>
              <a:rPr lang="ru-RU" sz="2800" b="1" i="1" dirty="0" err="1">
                <a:solidFill>
                  <a:srgbClr val="FF0000"/>
                </a:solidFill>
              </a:rPr>
              <a:t>комплексних</a:t>
            </a:r>
            <a:r>
              <a:rPr lang="ru-RU" sz="2800" b="1" i="1" dirty="0">
                <a:solidFill>
                  <a:srgbClr val="FF0000"/>
                </a:solidFill>
              </a:rPr>
              <a:t> оперативно-</a:t>
            </a:r>
            <a:r>
              <a:rPr lang="ru-RU" sz="2800" b="1" i="1" dirty="0" err="1">
                <a:solidFill>
                  <a:srgbClr val="FF0000"/>
                </a:solidFill>
              </a:rPr>
              <a:t>профілактичних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відпрацюваннях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спеціальних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операціях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несенні</a:t>
            </a:r>
            <a:r>
              <a:rPr lang="ru-RU" sz="2800" b="1" i="1" dirty="0">
                <a:solidFill>
                  <a:srgbClr val="FF0000"/>
                </a:solidFill>
              </a:rPr>
              <a:t> патрульно-</a:t>
            </a:r>
            <a:r>
              <a:rPr lang="ru-RU" sz="2800" b="1" i="1" dirty="0" err="1">
                <a:solidFill>
                  <a:srgbClr val="FF0000"/>
                </a:solidFill>
              </a:rPr>
              <a:t>постової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служби</a:t>
            </a:r>
            <a:r>
              <a:rPr lang="ru-RU" sz="2800" b="1" i="1" dirty="0">
                <a:solidFill>
                  <a:srgbClr val="FF0000"/>
                </a:solidFill>
              </a:rPr>
              <a:t>. З 2004 року </a:t>
            </a:r>
            <a:r>
              <a:rPr lang="ru-RU" sz="2800" b="1" i="1" dirty="0" err="1">
                <a:solidFill>
                  <a:srgbClr val="FF0000"/>
                </a:solidFill>
              </a:rPr>
              <a:t>особовий</a:t>
            </a:r>
            <a:r>
              <a:rPr lang="ru-RU" sz="2800" b="1" i="1" dirty="0">
                <a:solidFill>
                  <a:srgbClr val="FF0000"/>
                </a:solidFill>
              </a:rPr>
              <a:t> склад в/ч 3030 та 3027 </a:t>
            </a:r>
            <a:r>
              <a:rPr lang="ru-RU" sz="2800" b="1" i="1" dirty="0" err="1">
                <a:solidFill>
                  <a:srgbClr val="FF0000"/>
                </a:solidFill>
              </a:rPr>
              <a:t>надає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допомогу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працівникам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органів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внутрішніх</a:t>
            </a:r>
            <a:r>
              <a:rPr lang="ru-RU" sz="2800" b="1" i="1" dirty="0">
                <a:solidFill>
                  <a:srgbClr val="FF0000"/>
                </a:solidFill>
              </a:rPr>
              <a:t> справ в </a:t>
            </a:r>
            <a:r>
              <a:rPr lang="ru-RU" sz="2800" b="1" i="1" dirty="0" err="1">
                <a:solidFill>
                  <a:srgbClr val="FF0000"/>
                </a:solidFill>
              </a:rPr>
              <a:t>охороні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громадського</a:t>
            </a:r>
            <a:r>
              <a:rPr lang="ru-RU" sz="2800" b="1" i="1" dirty="0">
                <a:solidFill>
                  <a:srgbClr val="FF0000"/>
                </a:solidFill>
              </a:rPr>
              <a:t> порядку </a:t>
            </a:r>
            <a:r>
              <a:rPr lang="ru-RU" sz="2800" b="1" i="1" dirty="0" err="1">
                <a:solidFill>
                  <a:srgbClr val="FF0000"/>
                </a:solidFill>
              </a:rPr>
              <a:t>під</a:t>
            </a:r>
            <a:r>
              <a:rPr lang="ru-RU" sz="2800" b="1" i="1" dirty="0">
                <a:solidFill>
                  <a:srgbClr val="FF0000"/>
                </a:solidFill>
              </a:rPr>
              <a:t> час </a:t>
            </a:r>
            <a:r>
              <a:rPr lang="ru-RU" sz="2800" b="1" i="1" dirty="0" err="1">
                <a:solidFill>
                  <a:srgbClr val="FF0000"/>
                </a:solidFill>
              </a:rPr>
              <a:t>проведення</a:t>
            </a:r>
            <a:r>
              <a:rPr lang="ru-RU" sz="2800" b="1" i="1" dirty="0">
                <a:solidFill>
                  <a:srgbClr val="FF0000"/>
                </a:solidFill>
              </a:rPr>
              <a:t> курортного сезону на </a:t>
            </a:r>
            <a:r>
              <a:rPr lang="ru-RU" sz="2800" b="1" i="1" dirty="0" err="1">
                <a:solidFill>
                  <a:srgbClr val="FF0000"/>
                </a:solidFill>
              </a:rPr>
              <a:t>території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Автономної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республіки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Крим</a:t>
            </a:r>
            <a:r>
              <a:rPr lang="ru-RU" sz="2800" b="1" i="1" dirty="0">
                <a:solidFill>
                  <a:srgbClr val="FF0000"/>
                </a:solidFill>
              </a:rPr>
              <a:t>, з метою </a:t>
            </a:r>
            <a:r>
              <a:rPr lang="ru-RU" sz="2800" b="1" i="1" dirty="0" err="1">
                <a:solidFill>
                  <a:srgbClr val="FF0000"/>
                </a:solidFill>
              </a:rPr>
              <a:t>упередження</a:t>
            </a:r>
            <a:r>
              <a:rPr lang="ru-RU" sz="2800" b="1" i="1" dirty="0">
                <a:solidFill>
                  <a:srgbClr val="FF0000"/>
                </a:solidFill>
              </a:rPr>
              <a:t> та </a:t>
            </a:r>
            <a:r>
              <a:rPr lang="ru-RU" sz="2800" b="1" i="1" dirty="0" err="1">
                <a:solidFill>
                  <a:srgbClr val="FF0000"/>
                </a:solidFill>
              </a:rPr>
              <a:t>недопущення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скоєння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злочинів</a:t>
            </a:r>
            <a:r>
              <a:rPr lang="ru-RU" sz="2800" b="1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839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err="1">
                <a:solidFill>
                  <a:srgbClr val="FF0000"/>
                </a:solidFill>
              </a:rPr>
              <a:t>Підрозділ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сформований</a:t>
            </a:r>
            <a:r>
              <a:rPr lang="ru-RU" sz="2800" b="1" i="1" dirty="0">
                <a:solidFill>
                  <a:srgbClr val="FF0000"/>
                </a:solidFill>
              </a:rPr>
              <a:t> у </a:t>
            </a:r>
            <a:r>
              <a:rPr lang="ru-RU" sz="2800" b="1" i="1" dirty="0" err="1">
                <a:solidFill>
                  <a:srgbClr val="FF0000"/>
                </a:solidFill>
              </a:rPr>
              <a:t>складі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окремої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бригади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спеціального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призначення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внутрішніх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військ</a:t>
            </a:r>
            <a:r>
              <a:rPr lang="ru-RU" sz="2800" b="1" i="1" dirty="0">
                <a:solidFill>
                  <a:srgbClr val="FF0000"/>
                </a:solidFill>
              </a:rPr>
              <a:t> МВС </a:t>
            </a:r>
            <a:r>
              <a:rPr lang="ru-RU" sz="2800" b="1" i="1" dirty="0" err="1">
                <a:solidFill>
                  <a:srgbClr val="FF0000"/>
                </a:solidFill>
              </a:rPr>
              <a:t>України</a:t>
            </a:r>
            <a:r>
              <a:rPr lang="ru-RU" sz="2800" b="1" i="1" dirty="0">
                <a:solidFill>
                  <a:srgbClr val="FF0000"/>
                </a:solidFill>
              </a:rPr>
              <a:t> «Барс» для </a:t>
            </a:r>
            <a:r>
              <a:rPr lang="ru-RU" sz="2800" b="1" i="1" dirty="0" err="1">
                <a:solidFill>
                  <a:srgbClr val="FF0000"/>
                </a:solidFill>
              </a:rPr>
              <a:t>виконання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спецзаходів</a:t>
            </a:r>
            <a:r>
              <a:rPr lang="ru-RU" sz="2800" b="1" i="1" dirty="0">
                <a:solidFill>
                  <a:srgbClr val="FF0000"/>
                </a:solidFill>
              </a:rPr>
              <a:t> по </a:t>
            </a:r>
            <a:r>
              <a:rPr lang="ru-RU" sz="2800" b="1" i="1" dirty="0" err="1">
                <a:solidFill>
                  <a:srgbClr val="FF0000"/>
                </a:solidFill>
              </a:rPr>
              <a:t>боротьбі</a:t>
            </a:r>
            <a:r>
              <a:rPr lang="ru-RU" sz="2800" b="1" i="1" dirty="0">
                <a:solidFill>
                  <a:srgbClr val="FF0000"/>
                </a:solidFill>
              </a:rPr>
              <a:t> з </a:t>
            </a:r>
            <a:r>
              <a:rPr lang="ru-RU" sz="2800" b="1" i="1" dirty="0" err="1">
                <a:solidFill>
                  <a:srgbClr val="FF0000"/>
                </a:solidFill>
              </a:rPr>
              <a:t>тероризмом</a:t>
            </a:r>
            <a:r>
              <a:rPr lang="ru-RU" sz="2800" b="1" i="1" dirty="0">
                <a:solidFill>
                  <a:srgbClr val="FF0000"/>
                </a:solidFill>
              </a:rPr>
              <a:t> в </a:t>
            </a:r>
            <a:r>
              <a:rPr lang="ru-RU" sz="2800" b="1" i="1" dirty="0" err="1">
                <a:solidFill>
                  <a:srgbClr val="FF0000"/>
                </a:solidFill>
              </a:rPr>
              <a:t>умовах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крайнього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ускладнення</a:t>
            </a:r>
            <a:r>
              <a:rPr lang="ru-RU" sz="2800" b="1" i="1" dirty="0">
                <a:solidFill>
                  <a:srgbClr val="FF0000"/>
                </a:solidFill>
              </a:rPr>
              <a:t> обстановки. </a:t>
            </a:r>
            <a:r>
              <a:rPr lang="ru-RU" sz="2800" b="1" i="1" dirty="0" err="1">
                <a:solidFill>
                  <a:srgbClr val="FF0000"/>
                </a:solidFill>
              </a:rPr>
              <a:t>Особовий</a:t>
            </a:r>
            <a:r>
              <a:rPr lang="ru-RU" sz="2800" b="1" i="1" dirty="0">
                <a:solidFill>
                  <a:srgbClr val="FF0000"/>
                </a:solidFill>
              </a:rPr>
              <a:t> склад </a:t>
            </a:r>
            <a:r>
              <a:rPr lang="ru-RU" sz="2800" b="1" i="1" dirty="0" err="1">
                <a:solidFill>
                  <a:srgbClr val="FF0000"/>
                </a:solidFill>
              </a:rPr>
              <a:t>має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високу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підготовку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навчений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проведенню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антитерористичних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</a:rPr>
              <a:t>заходів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звільненню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заручників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ліквідації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бандформувань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охороні</a:t>
            </a:r>
            <a:r>
              <a:rPr lang="ru-RU" sz="2800" b="1" i="1" dirty="0">
                <a:solidFill>
                  <a:srgbClr val="FF0000"/>
                </a:solidFill>
              </a:rPr>
              <a:t> особливо </a:t>
            </a:r>
            <a:r>
              <a:rPr lang="ru-RU" sz="2800" b="1" i="1" dirty="0" err="1">
                <a:solidFill>
                  <a:srgbClr val="FF0000"/>
                </a:solidFill>
              </a:rPr>
              <a:t>важливих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фізичних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осіб</a:t>
            </a:r>
            <a:r>
              <a:rPr lang="ru-RU" sz="2800" b="1" i="1" dirty="0">
                <a:solidFill>
                  <a:srgbClr val="FF0000"/>
                </a:solidFill>
              </a:rPr>
              <a:t>. </a:t>
            </a:r>
            <a:r>
              <a:rPr lang="ru-RU" sz="2800" b="1" i="1" dirty="0" err="1">
                <a:solidFill>
                  <a:srgbClr val="FF0000"/>
                </a:solidFill>
              </a:rPr>
              <a:t>Нині</a:t>
            </a:r>
            <a:r>
              <a:rPr lang="ru-RU" sz="2800" b="1" i="1" dirty="0">
                <a:solidFill>
                  <a:srgbClr val="FF0000"/>
                </a:solidFill>
              </a:rPr>
              <a:t> «Омега» </a:t>
            </a:r>
            <a:r>
              <a:rPr lang="ru-RU" sz="2800" b="1" i="1" dirty="0" err="1">
                <a:solidFill>
                  <a:srgbClr val="FF0000"/>
                </a:solidFill>
              </a:rPr>
              <a:t>виведена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із</a:t>
            </a:r>
            <a:r>
              <a:rPr lang="ru-RU" sz="2800" b="1" i="1" dirty="0">
                <a:solidFill>
                  <a:srgbClr val="FF0000"/>
                </a:solidFill>
              </a:rPr>
              <a:t> складу </a:t>
            </a:r>
            <a:r>
              <a:rPr lang="ru-RU" sz="2800" b="1" i="1" dirty="0" err="1">
                <a:solidFill>
                  <a:srgbClr val="FF0000"/>
                </a:solidFill>
              </a:rPr>
              <a:t>бригади</a:t>
            </a:r>
            <a:r>
              <a:rPr lang="ru-RU" sz="2800" b="1" i="1" dirty="0">
                <a:solidFill>
                  <a:srgbClr val="FF0000"/>
                </a:solidFill>
              </a:rPr>
              <a:t> «Барс» і </a:t>
            </a:r>
            <a:r>
              <a:rPr lang="ru-RU" sz="2800" b="1" i="1" dirty="0" err="1">
                <a:solidFill>
                  <a:srgbClr val="FF0000"/>
                </a:solidFill>
              </a:rPr>
              <a:t>має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центральне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підпорядкування</a:t>
            </a:r>
            <a:r>
              <a:rPr lang="ru-RU" sz="2800" b="1" i="1" dirty="0">
                <a:solidFill>
                  <a:srgbClr val="FF0000"/>
                </a:solidFill>
              </a:rPr>
              <a:t>. </a:t>
            </a:r>
            <a:r>
              <a:rPr lang="ru-RU" sz="2800" b="1" i="1" dirty="0" err="1">
                <a:solidFill>
                  <a:srgbClr val="FF0000"/>
                </a:solidFill>
              </a:rPr>
              <a:t>Інформація</a:t>
            </a:r>
            <a:r>
              <a:rPr lang="ru-RU" sz="2800" b="1" i="1" dirty="0">
                <a:solidFill>
                  <a:srgbClr val="FF0000"/>
                </a:solidFill>
              </a:rPr>
              <a:t> про штат, </a:t>
            </a:r>
            <a:r>
              <a:rPr lang="ru-RU" sz="2800" b="1" i="1" dirty="0" err="1">
                <a:solidFill>
                  <a:srgbClr val="FF0000"/>
                </a:solidFill>
              </a:rPr>
              <a:t>озброєння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оснащення</a:t>
            </a:r>
            <a:r>
              <a:rPr lang="ru-RU" sz="2800" b="1" i="1" dirty="0">
                <a:solidFill>
                  <a:srgbClr val="FF0000"/>
                </a:solidFill>
              </a:rPr>
              <a:t>, характер </a:t>
            </a:r>
            <a:r>
              <a:rPr lang="ru-RU" sz="2800" b="1" i="1" dirty="0" err="1">
                <a:solidFill>
                  <a:srgbClr val="FF0000"/>
                </a:solidFill>
              </a:rPr>
              <a:t>бойової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підготовки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закрита</a:t>
            </a:r>
            <a:r>
              <a:rPr lang="ru-RU" sz="2800" b="1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319588"/>
            <a:ext cx="3829050" cy="244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051" y="4319588"/>
            <a:ext cx="3560349" cy="237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27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23 </a:t>
            </a:r>
            <a:r>
              <a:rPr lang="ru-RU" sz="2800" b="1" i="1" dirty="0" err="1">
                <a:solidFill>
                  <a:srgbClr val="FF0000"/>
                </a:solidFill>
              </a:rPr>
              <a:t>січня</a:t>
            </a:r>
            <a:r>
              <a:rPr lang="ru-RU" sz="2800" b="1" i="1" dirty="0">
                <a:solidFill>
                  <a:srgbClr val="FF0000"/>
                </a:solidFill>
              </a:rPr>
              <a:t> 2014 року в </a:t>
            </a:r>
            <a:r>
              <a:rPr lang="ru-RU" sz="2800" b="1" i="1" dirty="0" err="1">
                <a:solidFill>
                  <a:srgbClr val="FF0000"/>
                </a:solidFill>
              </a:rPr>
              <a:t>інтернеті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оприлюднено</a:t>
            </a:r>
            <a:r>
              <a:rPr lang="ru-RU" sz="2800" b="1" i="1" dirty="0">
                <a:solidFill>
                  <a:srgbClr val="FF0000"/>
                </a:solidFill>
              </a:rPr>
              <a:t> ролик, на </a:t>
            </a:r>
            <a:r>
              <a:rPr lang="ru-RU" sz="2800" b="1" i="1" dirty="0" err="1">
                <a:solidFill>
                  <a:srgbClr val="FF0000"/>
                </a:solidFill>
              </a:rPr>
              <a:t>котрому</a:t>
            </a:r>
            <a:r>
              <a:rPr lang="ru-RU" sz="2800" b="1" i="1" dirty="0">
                <a:solidFill>
                  <a:srgbClr val="FF0000"/>
                </a:solidFill>
              </a:rPr>
              <a:t> видно, як силовики </a:t>
            </a:r>
            <a:r>
              <a:rPr lang="ru-RU" sz="2800" b="1" i="1" dirty="0" smtClean="0">
                <a:solidFill>
                  <a:srgbClr val="FF0000"/>
                </a:solidFill>
              </a:rPr>
              <a:t>з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«</a:t>
            </a:r>
            <a:r>
              <a:rPr lang="ru-RU" sz="2800" b="1" i="1" dirty="0">
                <a:solidFill>
                  <a:srgbClr val="FF0000"/>
                </a:solidFill>
              </a:rPr>
              <a:t>Беркуту» та </a:t>
            </a:r>
            <a:r>
              <a:rPr lang="ru-RU" sz="2800" b="1" i="1" dirty="0" err="1">
                <a:solidFill>
                  <a:srgbClr val="FF0000"/>
                </a:solidFill>
              </a:rPr>
              <a:t>Внутрішніх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військ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знущались</a:t>
            </a:r>
            <a:r>
              <a:rPr lang="ru-RU" sz="2800" b="1" i="1" dirty="0">
                <a:solidFill>
                  <a:srgbClr val="FF0000"/>
                </a:solidFill>
              </a:rPr>
              <a:t> з </a:t>
            </a:r>
            <a:r>
              <a:rPr lang="ru-RU" sz="2800" b="1" i="1" dirty="0" err="1">
                <a:solidFill>
                  <a:srgbClr val="FF0000"/>
                </a:solidFill>
              </a:rPr>
              <a:t>затриманої</a:t>
            </a:r>
            <a:r>
              <a:rPr lang="ru-RU" sz="2800" b="1" i="1" dirty="0">
                <a:solidFill>
                  <a:srgbClr val="FF0000"/>
                </a:solidFill>
              </a:rPr>
              <a:t> на </a:t>
            </a:r>
            <a:r>
              <a:rPr lang="ru-RU" sz="2800" b="1" i="1" dirty="0" err="1">
                <a:solidFill>
                  <a:srgbClr val="FF0000"/>
                </a:solidFill>
              </a:rPr>
              <a:t>Грушевського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людини</a:t>
            </a:r>
            <a:r>
              <a:rPr lang="ru-RU" sz="2800" b="1" i="1" dirty="0">
                <a:solidFill>
                  <a:srgbClr val="FF0000"/>
                </a:solidFill>
              </a:rPr>
              <a:t>: </a:t>
            </a:r>
            <a:r>
              <a:rPr lang="ru-RU" sz="2800" b="1" i="1" dirty="0" err="1">
                <a:solidFill>
                  <a:srgbClr val="FF0000"/>
                </a:solidFill>
              </a:rPr>
              <a:t>роздягнули</a:t>
            </a:r>
            <a:r>
              <a:rPr lang="ru-RU" sz="2800" b="1" i="1" dirty="0">
                <a:solidFill>
                  <a:srgbClr val="FF0000"/>
                </a:solidFill>
              </a:rPr>
              <a:t> догола на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морозі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знімали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оголену</a:t>
            </a:r>
            <a:r>
              <a:rPr lang="ru-RU" sz="2800" b="1" i="1" dirty="0">
                <a:solidFill>
                  <a:srgbClr val="FF0000"/>
                </a:solidFill>
              </a:rPr>
              <a:t> на фото та </a:t>
            </a:r>
            <a:r>
              <a:rPr lang="ru-RU" sz="2800" b="1" i="1" dirty="0" err="1">
                <a:solidFill>
                  <a:srgbClr val="FF0000"/>
                </a:solidFill>
              </a:rPr>
              <a:t>відео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після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чого</a:t>
            </a:r>
            <a:r>
              <a:rPr lang="ru-RU" sz="2800" b="1" i="1" dirty="0">
                <a:solidFill>
                  <a:srgbClr val="FF0000"/>
                </a:solidFill>
              </a:rPr>
              <a:t> без </a:t>
            </a:r>
            <a:r>
              <a:rPr lang="ru-RU" sz="2800" b="1" i="1" dirty="0" err="1">
                <a:solidFill>
                  <a:srgbClr val="FF0000"/>
                </a:solidFill>
              </a:rPr>
              <a:t>одягу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відправили</a:t>
            </a:r>
            <a:r>
              <a:rPr lang="ru-RU" sz="2800" b="1" i="1" dirty="0">
                <a:solidFill>
                  <a:srgbClr val="FF0000"/>
                </a:solidFill>
              </a:rPr>
              <a:t> у автобус. На </a:t>
            </a:r>
            <a:r>
              <a:rPr lang="ru-RU" sz="2800" b="1" i="1" dirty="0" err="1">
                <a:solidFill>
                  <a:srgbClr val="FF0000"/>
                </a:solidFill>
              </a:rPr>
              <a:t>тілі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людини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помітно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величезні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синці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, </a:t>
            </a:r>
            <a:r>
              <a:rPr lang="ru-RU" sz="2800" b="1" i="1" dirty="0">
                <a:solidFill>
                  <a:srgbClr val="FF0000"/>
                </a:solidFill>
              </a:rPr>
              <a:t>а на </a:t>
            </a:r>
            <a:r>
              <a:rPr lang="ru-RU" sz="2800" b="1" i="1" dirty="0" err="1">
                <a:solidFill>
                  <a:srgbClr val="FF0000"/>
                </a:solidFill>
              </a:rPr>
              <a:t>шоломі</a:t>
            </a:r>
            <a:r>
              <a:rPr lang="ru-RU" sz="2800" b="1" i="1" dirty="0">
                <a:solidFill>
                  <a:srgbClr val="FF0000"/>
                </a:solidFill>
              </a:rPr>
              <a:t> одного з </a:t>
            </a:r>
            <a:r>
              <a:rPr lang="ru-RU" sz="2800" b="1" i="1" dirty="0" err="1">
                <a:solidFill>
                  <a:srgbClr val="FF0000"/>
                </a:solidFill>
              </a:rPr>
              <a:t>силовиків</a:t>
            </a:r>
            <a:r>
              <a:rPr lang="ru-RU" sz="2800" b="1" i="1" dirty="0">
                <a:solidFill>
                  <a:srgbClr val="FF0000"/>
                </a:solidFill>
              </a:rPr>
              <a:t> — номер </a:t>
            </a:r>
            <a:r>
              <a:rPr lang="ru-RU" sz="2800" b="1" i="1" dirty="0" err="1">
                <a:solidFill>
                  <a:srgbClr val="FF0000"/>
                </a:solidFill>
              </a:rPr>
              <a:t>частини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228. </a:t>
            </a:r>
            <a:r>
              <a:rPr lang="ru-RU" sz="2800" b="1" i="1" dirty="0" err="1">
                <a:solidFill>
                  <a:srgbClr val="FF0000"/>
                </a:solidFill>
              </a:rPr>
              <a:t>Колишній</a:t>
            </a:r>
            <a:r>
              <a:rPr lang="ru-RU" sz="2800" b="1" i="1" dirty="0">
                <a:solidFill>
                  <a:srgbClr val="FF0000"/>
                </a:solidFill>
              </a:rPr>
              <a:t> голова </a:t>
            </a:r>
            <a:r>
              <a:rPr lang="ru-RU" sz="2800" b="1" i="1" dirty="0" err="1">
                <a:solidFill>
                  <a:srgbClr val="FF0000"/>
                </a:solidFill>
              </a:rPr>
              <a:t>київської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міліції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Віталій</a:t>
            </a:r>
            <a:r>
              <a:rPr lang="ru-RU" sz="2800" b="1" i="1" dirty="0">
                <a:solidFill>
                  <a:srgbClr val="FF0000"/>
                </a:solidFill>
              </a:rPr>
              <a:t> Ярема </a:t>
            </a:r>
            <a:r>
              <a:rPr lang="ru-RU" sz="2800" b="1" i="1" dirty="0" err="1">
                <a:solidFill>
                  <a:srgbClr val="FF0000"/>
                </a:solidFill>
              </a:rPr>
              <a:t>впізнав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ще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декількох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силовиків</a:t>
            </a:r>
            <a:r>
              <a:rPr lang="ru-RU" sz="2800" b="1" i="1" dirty="0">
                <a:solidFill>
                  <a:srgbClr val="FF0000"/>
                </a:solidFill>
              </a:rPr>
              <a:t>, за </a:t>
            </a:r>
            <a:r>
              <a:rPr lang="ru-RU" sz="2800" b="1" i="1" dirty="0" err="1">
                <a:solidFill>
                  <a:srgbClr val="FF0000"/>
                </a:solidFill>
              </a:rPr>
              <a:t>його</a:t>
            </a:r>
            <a:r>
              <a:rPr lang="ru-RU" sz="2800" b="1" i="1" dirty="0">
                <a:solidFill>
                  <a:srgbClr val="FF0000"/>
                </a:solidFill>
              </a:rPr>
              <a:t> словами, </a:t>
            </a:r>
            <a:r>
              <a:rPr lang="ru-RU" sz="2800" b="1" i="1" dirty="0" err="1">
                <a:solidFill>
                  <a:srgbClr val="FF0000"/>
                </a:solidFill>
              </a:rPr>
              <a:t>це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підрозділ</a:t>
            </a:r>
            <a:r>
              <a:rPr lang="ru-RU" sz="2800" b="1" i="1" dirty="0">
                <a:solidFill>
                  <a:srgbClr val="FF0000"/>
                </a:solidFill>
              </a:rPr>
              <a:t> № 3027 «Омега» </a:t>
            </a:r>
            <a:r>
              <a:rPr lang="ru-RU" sz="2800" b="1" i="1" dirty="0" err="1">
                <a:solidFill>
                  <a:srgbClr val="FF0000"/>
                </a:solidFill>
              </a:rPr>
              <a:t>розквартирований</a:t>
            </a:r>
            <a:r>
              <a:rPr lang="ru-RU" sz="2800" b="1" i="1" dirty="0">
                <a:solidFill>
                  <a:srgbClr val="FF0000"/>
                </a:solidFill>
              </a:rPr>
              <a:t> в </a:t>
            </a:r>
            <a:r>
              <a:rPr lang="ru-RU" sz="2800" b="1" i="1" dirty="0" err="1">
                <a:solidFill>
                  <a:srgbClr val="FF0000"/>
                </a:solidFill>
              </a:rPr>
              <a:t>Нових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Петрівцях</a:t>
            </a:r>
            <a:r>
              <a:rPr lang="ru-RU" sz="2800" b="1" i="1" dirty="0">
                <a:solidFill>
                  <a:srgbClr val="FF0000"/>
                </a:solidFill>
              </a:rPr>
              <a:t> (</a:t>
            </a:r>
            <a:r>
              <a:rPr lang="ru-RU" sz="2800" b="1" i="1" dirty="0" err="1">
                <a:solidFill>
                  <a:srgbClr val="FF0000"/>
                </a:solidFill>
              </a:rPr>
              <a:t>Межигір'я</a:t>
            </a:r>
            <a:r>
              <a:rPr lang="ru-RU" sz="2800" b="1" i="1" dirty="0" smtClean="0">
                <a:solidFill>
                  <a:srgbClr val="FF0000"/>
                </a:solidFill>
              </a:rPr>
              <a:t>).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4276725"/>
            <a:ext cx="32766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4276087"/>
            <a:ext cx="3690938" cy="245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2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241</Words>
  <Application>Microsoft Office PowerPoint</Application>
  <PresentationFormat>Экран (4:3)</PresentationFormat>
  <Paragraphs>28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Спецпідрозділ СБУ «Альфа»</vt:lpstr>
      <vt:lpstr>Презентация PowerPoint</vt:lpstr>
      <vt:lpstr>Презентация PowerPoint</vt:lpstr>
      <vt:lpstr>Спецпідрозділ МВС «Омега» </vt:lpstr>
      <vt:lpstr>Презентация PowerPoint</vt:lpstr>
      <vt:lpstr>Презентация PowerPoint</vt:lpstr>
      <vt:lpstr>Презентация PowerPoint</vt:lpstr>
      <vt:lpstr>Спецпідрозділ МВС «Ягуар» </vt:lpstr>
      <vt:lpstr>Презентация PowerPoint</vt:lpstr>
      <vt:lpstr>Презентация PowerPoint</vt:lpstr>
      <vt:lpstr>Презентация PowerPoint</vt:lpstr>
      <vt:lpstr>Спецпідрозділ МВС «Скорпіон» 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База Шарташская</dc:creator>
  <cp:lastModifiedBy>Пользователь Windows</cp:lastModifiedBy>
  <cp:revision>16</cp:revision>
  <dcterms:created xsi:type="dcterms:W3CDTF">2014-02-21T04:16:42Z</dcterms:created>
  <dcterms:modified xsi:type="dcterms:W3CDTF">2014-05-14T12:05:51Z</dcterms:modified>
</cp:coreProperties>
</file>