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67" r:id="rId4"/>
    <p:sldId id="268" r:id="rId5"/>
    <p:sldId id="269" r:id="rId6"/>
    <p:sldId id="270" r:id="rId7"/>
    <p:sldId id="258" r:id="rId8"/>
    <p:sldId id="259" r:id="rId9"/>
    <p:sldId id="264" r:id="rId10"/>
    <p:sldId id="265" r:id="rId11"/>
    <p:sldId id="260" r:id="rId12"/>
    <p:sldId id="271" r:id="rId13"/>
    <p:sldId id="261" r:id="rId14"/>
    <p:sldId id="262" r:id="rId15"/>
    <p:sldId id="263" r:id="rId16"/>
    <p:sldId id="272" r:id="rId17"/>
    <p:sldId id="273" r:id="rId18"/>
    <p:sldId id="274" r:id="rId19"/>
    <p:sldId id="275" r:id="rId20"/>
    <p:sldId id="26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519B1-240E-4B50-8F73-2FA98D1F0CAC}" type="datetimeFigureOut">
              <a:rPr lang="ru-RU" smtClean="0"/>
              <a:pPr/>
              <a:t>09.04.2012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80E6A-03A6-4AC0-ACCE-121056EF1E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519B1-240E-4B50-8F73-2FA98D1F0CAC}" type="datetimeFigureOut">
              <a:rPr lang="ru-RU" smtClean="0"/>
              <a:pPr/>
              <a:t>09.04.2012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80E6A-03A6-4AC0-ACCE-121056EF1E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519B1-240E-4B50-8F73-2FA98D1F0CAC}" type="datetimeFigureOut">
              <a:rPr lang="ru-RU" smtClean="0"/>
              <a:pPr/>
              <a:t>09.04.2012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80E6A-03A6-4AC0-ACCE-121056EF1E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519B1-240E-4B50-8F73-2FA98D1F0CAC}" type="datetimeFigureOut">
              <a:rPr lang="ru-RU" smtClean="0"/>
              <a:pPr/>
              <a:t>09.04.2012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80E6A-03A6-4AC0-ACCE-121056EF1E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519B1-240E-4B50-8F73-2FA98D1F0CAC}" type="datetimeFigureOut">
              <a:rPr lang="ru-RU" smtClean="0"/>
              <a:pPr/>
              <a:t>09.04.2012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80E6A-03A6-4AC0-ACCE-121056EF1E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519B1-240E-4B50-8F73-2FA98D1F0CAC}" type="datetimeFigureOut">
              <a:rPr lang="ru-RU" smtClean="0"/>
              <a:pPr/>
              <a:t>09.04.2012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80E6A-03A6-4AC0-ACCE-121056EF1E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519B1-240E-4B50-8F73-2FA98D1F0CAC}" type="datetimeFigureOut">
              <a:rPr lang="ru-RU" smtClean="0"/>
              <a:pPr/>
              <a:t>09.04.2012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80E6A-03A6-4AC0-ACCE-121056EF1E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519B1-240E-4B50-8F73-2FA98D1F0CAC}" type="datetimeFigureOut">
              <a:rPr lang="ru-RU" smtClean="0"/>
              <a:pPr/>
              <a:t>09.04.2012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80E6A-03A6-4AC0-ACCE-121056EF1E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519B1-240E-4B50-8F73-2FA98D1F0CAC}" type="datetimeFigureOut">
              <a:rPr lang="ru-RU" smtClean="0"/>
              <a:pPr/>
              <a:t>09.04.2012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80E6A-03A6-4AC0-ACCE-121056EF1E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519B1-240E-4B50-8F73-2FA98D1F0CAC}" type="datetimeFigureOut">
              <a:rPr lang="ru-RU" smtClean="0"/>
              <a:pPr/>
              <a:t>09.04.2012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80E6A-03A6-4AC0-ACCE-121056EF1E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519B1-240E-4B50-8F73-2FA98D1F0CAC}" type="datetimeFigureOut">
              <a:rPr lang="ru-RU" smtClean="0"/>
              <a:pPr/>
              <a:t>09.04.2012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3B80E6A-03A6-4AC0-ACCE-121056EF1E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4C519B1-240E-4B50-8F73-2FA98D1F0CAC}" type="datetimeFigureOut">
              <a:rPr lang="ru-RU" smtClean="0"/>
              <a:pPr/>
              <a:t>09.04.2012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3B80E6A-03A6-4AC0-ACCE-121056EF1E2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980728"/>
            <a:ext cx="7851648" cy="3024336"/>
          </a:xfrm>
        </p:spPr>
        <p:txBody>
          <a:bodyPr>
            <a:noAutofit/>
          </a:bodyPr>
          <a:lstStyle/>
          <a:p>
            <a:pPr algn="ctr"/>
            <a:r>
              <a:rPr lang="uk-UA" sz="3200" dirty="0" smtClean="0">
                <a:solidFill>
                  <a:srgbClr val="660066"/>
                </a:solidFill>
              </a:rPr>
              <a:t>Розробка уроку на тему</a:t>
            </a:r>
            <a:r>
              <a:rPr lang="uk-UA" sz="2800" dirty="0" smtClean="0">
                <a:solidFill>
                  <a:srgbClr val="660066"/>
                </a:solidFill>
              </a:rPr>
              <a:t/>
            </a:r>
            <a:br>
              <a:rPr lang="uk-UA" sz="2800" dirty="0" smtClean="0">
                <a:solidFill>
                  <a:srgbClr val="660066"/>
                </a:solidFill>
              </a:rPr>
            </a:br>
            <a:r>
              <a:rPr lang="uk-UA" sz="4800" dirty="0" smtClean="0">
                <a:solidFill>
                  <a:srgbClr val="660066"/>
                </a:solidFill>
              </a:rPr>
              <a:t>Поняття громадянства. Підстави набуття громадянства. </a:t>
            </a:r>
            <a:endParaRPr lang="ru-RU" sz="4800" dirty="0">
              <a:solidFill>
                <a:srgbClr val="660066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653136"/>
            <a:ext cx="8280920" cy="1800200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</a:rPr>
              <a:t>Вчитель правознавства МЗОШ №44</a:t>
            </a:r>
          </a:p>
          <a:p>
            <a:pPr algn="ctr"/>
            <a:r>
              <a:rPr lang="uk-UA" sz="3600" b="1" dirty="0" smtClean="0">
                <a:solidFill>
                  <a:srgbClr val="7030A0"/>
                </a:solidFill>
              </a:rPr>
              <a:t>Яценко Тетяна Євгенівна</a:t>
            </a:r>
            <a:endParaRPr lang="ru-RU" sz="36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764704"/>
            <a:ext cx="3600400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764704"/>
            <a:ext cx="3744416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0"/>
            <a:ext cx="7772400" cy="908720"/>
          </a:xfrm>
        </p:spPr>
        <p:txBody>
          <a:bodyPr/>
          <a:lstStyle/>
          <a:p>
            <a:r>
              <a:rPr lang="uk-UA" sz="4800" dirty="0" smtClean="0">
                <a:solidFill>
                  <a:srgbClr val="FF0000"/>
                </a:solidFill>
              </a:rPr>
              <a:t>Громадянство набувається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908720"/>
            <a:ext cx="7772400" cy="3305656"/>
          </a:xfrm>
        </p:spPr>
        <p:txBody>
          <a:bodyPr>
            <a:noAutofit/>
          </a:bodyPr>
          <a:lstStyle/>
          <a:p>
            <a:r>
              <a:rPr lang="uk-UA" sz="3200" dirty="0" smtClean="0">
                <a:solidFill>
                  <a:srgbClr val="FF0000"/>
                </a:solidFill>
              </a:rPr>
              <a:t>1.</a:t>
            </a:r>
            <a:r>
              <a:rPr lang="uk-UA" sz="3200" dirty="0" smtClean="0"/>
              <a:t>За народженням.</a:t>
            </a:r>
          </a:p>
          <a:p>
            <a:r>
              <a:rPr lang="uk-UA" sz="3200" dirty="0" smtClean="0">
                <a:solidFill>
                  <a:srgbClr val="FF0000"/>
                </a:solidFill>
              </a:rPr>
              <a:t>2.</a:t>
            </a:r>
            <a:r>
              <a:rPr lang="uk-UA" sz="3200" dirty="0" smtClean="0"/>
              <a:t>За територіальним походженням.</a:t>
            </a:r>
          </a:p>
          <a:p>
            <a:r>
              <a:rPr lang="uk-UA" sz="3200" dirty="0" smtClean="0">
                <a:solidFill>
                  <a:srgbClr val="FF0000"/>
                </a:solidFill>
              </a:rPr>
              <a:t>3.</a:t>
            </a:r>
            <a:r>
              <a:rPr lang="uk-UA" sz="3200" dirty="0" smtClean="0"/>
              <a:t>Внаслідок прийняття до громадянства.</a:t>
            </a:r>
          </a:p>
          <a:p>
            <a:r>
              <a:rPr lang="uk-UA" sz="3200" dirty="0" smtClean="0">
                <a:solidFill>
                  <a:srgbClr val="FF0000"/>
                </a:solidFill>
              </a:rPr>
              <a:t>4.</a:t>
            </a:r>
            <a:r>
              <a:rPr lang="uk-UA" sz="3200" dirty="0" smtClean="0"/>
              <a:t>Внаслідок поновлення у громадянстві.</a:t>
            </a:r>
          </a:p>
          <a:p>
            <a:r>
              <a:rPr lang="uk-UA" sz="3200" dirty="0" smtClean="0">
                <a:solidFill>
                  <a:srgbClr val="FF0000"/>
                </a:solidFill>
              </a:rPr>
              <a:t>5.</a:t>
            </a:r>
            <a:r>
              <a:rPr lang="uk-UA" sz="3200" dirty="0" smtClean="0"/>
              <a:t>Усиновлення.</a:t>
            </a:r>
          </a:p>
          <a:p>
            <a:r>
              <a:rPr lang="uk-UA" sz="3200" dirty="0" smtClean="0">
                <a:solidFill>
                  <a:srgbClr val="FF0000"/>
                </a:solidFill>
              </a:rPr>
              <a:t>6.</a:t>
            </a:r>
            <a:r>
              <a:rPr lang="uk-UA" sz="3200" dirty="0" smtClean="0"/>
              <a:t>Встановлення над дитиною опіки чи піклування.</a:t>
            </a:r>
          </a:p>
          <a:p>
            <a:r>
              <a:rPr lang="uk-UA" sz="3200" dirty="0" smtClean="0">
                <a:solidFill>
                  <a:srgbClr val="FF0000"/>
                </a:solidFill>
              </a:rPr>
              <a:t>7.</a:t>
            </a:r>
            <a:r>
              <a:rPr lang="uk-UA" sz="3200" dirty="0" smtClean="0"/>
              <a:t>У зв'язку з перебуванням у громадянстві України одного чи обох батьків дитини.</a:t>
            </a:r>
            <a:endParaRPr lang="ru-RU" sz="3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332656"/>
            <a:ext cx="7772400" cy="1368152"/>
          </a:xfrm>
        </p:spPr>
        <p:txBody>
          <a:bodyPr/>
          <a:lstStyle/>
          <a:p>
            <a:pPr algn="ctr"/>
            <a:r>
              <a:rPr lang="ru-RU" sz="4800" dirty="0" smtClean="0"/>
              <a:t>Порядок </a:t>
            </a:r>
            <a:r>
              <a:rPr lang="ru-RU" sz="4800" dirty="0" err="1" smtClean="0"/>
              <a:t>визначення</a:t>
            </a:r>
            <a:r>
              <a:rPr lang="ru-RU" sz="4800" dirty="0" smtClean="0"/>
              <a:t> </a:t>
            </a:r>
            <a:r>
              <a:rPr lang="ru-RU" sz="4800" dirty="0" err="1" smtClean="0"/>
              <a:t>громадянства</a:t>
            </a:r>
            <a:r>
              <a:rPr lang="ru-RU" sz="4800" dirty="0" smtClean="0"/>
              <a:t> </a:t>
            </a:r>
            <a:r>
              <a:rPr lang="ru-RU" sz="4800" dirty="0" err="1" smtClean="0"/>
              <a:t>дитини</a:t>
            </a:r>
            <a:endParaRPr lang="ru-RU" sz="4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9592" y="2204864"/>
            <a:ext cx="7560840" cy="4248472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71600" y="2204864"/>
          <a:ext cx="7416824" cy="431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  <a:gridCol w="1872208"/>
                <a:gridCol w="1728192"/>
                <a:gridCol w="2016224"/>
              </a:tblGrid>
              <a:tr h="1390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Громадянство</a:t>
                      </a:r>
                      <a:r>
                        <a:rPr lang="ru-RU" dirty="0" smtClean="0"/>
                        <a:t> матер</a:t>
                      </a:r>
                      <a:r>
                        <a:rPr lang="uk-UA" dirty="0" smtClean="0"/>
                        <a:t>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Громадянство батька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Місце народження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Громадянство</a:t>
                      </a:r>
                    </a:p>
                    <a:p>
                      <a:pPr algn="ctr"/>
                      <a:r>
                        <a:rPr lang="uk-UA" baseline="0" dirty="0" smtClean="0"/>
                        <a:t> дитини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Україна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Україна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Україна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Україна</a:t>
                      </a:r>
                      <a:endParaRPr lang="ru-RU" dirty="0"/>
                    </a:p>
                  </a:txBody>
                  <a:tcPr/>
                </a:tc>
              </a:tr>
              <a:tr h="415528">
                <a:tc>
                  <a:txBody>
                    <a:bodyPr/>
                    <a:lstStyle/>
                    <a:p>
                      <a:r>
                        <a:rPr lang="uk-UA" dirty="0" smtClean="0"/>
                        <a:t>Україна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Україна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За межами України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Україна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Україна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Іноземець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Україна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Україна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Україна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Іноземець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За межами України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Україна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Україна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Без громадянства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Україна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Україна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Без громадянства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Без громадянства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Україна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Україна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Невідомий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Невідомий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Україна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Україна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0"/>
            <a:ext cx="7772400" cy="1412776"/>
          </a:xfrm>
        </p:spPr>
        <p:txBody>
          <a:bodyPr/>
          <a:lstStyle/>
          <a:p>
            <a:pPr algn="ctr"/>
            <a:r>
              <a:rPr lang="uk-UA" sz="4800" dirty="0" smtClean="0">
                <a:solidFill>
                  <a:srgbClr val="FF0000"/>
                </a:solidFill>
              </a:rPr>
              <a:t>Умови прийняття до громадянства.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412776"/>
            <a:ext cx="7772400" cy="2801600"/>
          </a:xfrm>
        </p:spPr>
        <p:txBody>
          <a:bodyPr>
            <a:normAutofit fontScale="25000" lnSpcReduction="20000"/>
          </a:bodyPr>
          <a:lstStyle/>
          <a:p>
            <a:r>
              <a:rPr lang="uk-UA" sz="13600" dirty="0" smtClean="0">
                <a:solidFill>
                  <a:srgbClr val="FF0000"/>
                </a:solidFill>
              </a:rPr>
              <a:t>1.</a:t>
            </a:r>
            <a:r>
              <a:rPr lang="uk-UA" sz="13600" dirty="0" smtClean="0"/>
              <a:t>Визнання і дотримання Конституції України і законів.</a:t>
            </a:r>
          </a:p>
          <a:p>
            <a:r>
              <a:rPr lang="uk-UA" sz="13600" dirty="0" smtClean="0">
                <a:solidFill>
                  <a:srgbClr val="FF0000"/>
                </a:solidFill>
              </a:rPr>
              <a:t>2.</a:t>
            </a:r>
            <a:r>
              <a:rPr lang="uk-UA" sz="13600" dirty="0" smtClean="0"/>
              <a:t>Подання декларації про відсутність іноземного громадянства.</a:t>
            </a:r>
          </a:p>
          <a:p>
            <a:r>
              <a:rPr lang="uk-UA" sz="13600" dirty="0" smtClean="0">
                <a:solidFill>
                  <a:srgbClr val="FF0000"/>
                </a:solidFill>
              </a:rPr>
              <a:t>3.</a:t>
            </a:r>
            <a:r>
              <a:rPr lang="uk-UA" sz="13600" dirty="0" smtClean="0"/>
              <a:t>Безперервне проживання на законних підставах на території України протягом останніх 5 років.</a:t>
            </a:r>
          </a:p>
          <a:p>
            <a:r>
              <a:rPr lang="uk-UA" sz="13600" dirty="0" smtClean="0">
                <a:solidFill>
                  <a:srgbClr val="FF0000"/>
                </a:solidFill>
              </a:rPr>
              <a:t>4.</a:t>
            </a:r>
            <a:r>
              <a:rPr lang="uk-UA" sz="13600" dirty="0" smtClean="0"/>
              <a:t>Отримання дозволу на імміграцію.</a:t>
            </a:r>
          </a:p>
          <a:p>
            <a:r>
              <a:rPr lang="uk-UA" sz="13600" dirty="0" smtClean="0">
                <a:solidFill>
                  <a:srgbClr val="FF0000"/>
                </a:solidFill>
              </a:rPr>
              <a:t>5.</a:t>
            </a:r>
            <a:r>
              <a:rPr lang="uk-UA" sz="13600" dirty="0" smtClean="0"/>
              <a:t>Володіння державною мовою або її розуміння в обсязі достатньому для спілкування</a:t>
            </a:r>
            <a:r>
              <a:rPr lang="uk-UA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0"/>
            <a:ext cx="7772400" cy="1556792"/>
          </a:xfrm>
        </p:spPr>
        <p:txBody>
          <a:bodyPr/>
          <a:lstStyle/>
          <a:p>
            <a:pPr algn="ctr"/>
            <a:r>
              <a:rPr lang="uk-UA" sz="4400" dirty="0" smtClean="0">
                <a:solidFill>
                  <a:srgbClr val="FF0000"/>
                </a:solidFill>
              </a:rPr>
              <a:t>До громадянства не приймається особа яка: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556792"/>
            <a:ext cx="7772400" cy="4680520"/>
          </a:xfrm>
        </p:spPr>
        <p:txBody>
          <a:bodyPr>
            <a:noAutofit/>
          </a:bodyPr>
          <a:lstStyle/>
          <a:p>
            <a:r>
              <a:rPr lang="uk-UA" sz="3600" dirty="0" smtClean="0">
                <a:solidFill>
                  <a:srgbClr val="FF0000"/>
                </a:solidFill>
              </a:rPr>
              <a:t>1.</a:t>
            </a:r>
            <a:r>
              <a:rPr lang="uk-UA" sz="3600" dirty="0" smtClean="0"/>
              <a:t>Вчинила злочин проти людства.</a:t>
            </a:r>
          </a:p>
          <a:p>
            <a:r>
              <a:rPr lang="uk-UA" sz="3600" dirty="0" smtClean="0">
                <a:solidFill>
                  <a:srgbClr val="FF0000"/>
                </a:solidFill>
              </a:rPr>
              <a:t>2.</a:t>
            </a:r>
            <a:r>
              <a:rPr lang="uk-UA" sz="3600" dirty="0" smtClean="0"/>
              <a:t>Засуджена в Україні до позбавлення волі за вчинення тяжкого або особливо тяжкого злочину.</a:t>
            </a:r>
          </a:p>
          <a:p>
            <a:r>
              <a:rPr lang="uk-UA" sz="3600" dirty="0" smtClean="0">
                <a:solidFill>
                  <a:srgbClr val="FF0000"/>
                </a:solidFill>
              </a:rPr>
              <a:t>3.</a:t>
            </a:r>
            <a:r>
              <a:rPr lang="uk-UA" sz="3600" dirty="0" smtClean="0"/>
              <a:t>Вчинила на території іншої держави діяння,яке визнано законодавством України тяжким або особливо тяжким.</a:t>
            </a:r>
            <a:endParaRPr lang="ru-RU" sz="36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16632"/>
            <a:ext cx="7772400" cy="1368152"/>
          </a:xfrm>
        </p:spPr>
        <p:txBody>
          <a:bodyPr/>
          <a:lstStyle/>
          <a:p>
            <a:r>
              <a:rPr lang="uk-UA" sz="4800" dirty="0" smtClean="0">
                <a:solidFill>
                  <a:srgbClr val="FF0000"/>
                </a:solidFill>
              </a:rPr>
              <a:t>Громадянство припиняється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700808"/>
            <a:ext cx="7772400" cy="4608512"/>
          </a:xfrm>
        </p:spPr>
        <p:txBody>
          <a:bodyPr>
            <a:normAutofit/>
          </a:bodyPr>
          <a:lstStyle/>
          <a:p>
            <a:r>
              <a:rPr lang="uk-UA" sz="4000" dirty="0" smtClean="0">
                <a:solidFill>
                  <a:srgbClr val="FF0000"/>
                </a:solidFill>
              </a:rPr>
              <a:t>1.</a:t>
            </a:r>
            <a:r>
              <a:rPr lang="uk-UA" sz="4000" dirty="0" smtClean="0"/>
              <a:t>Внаслідок виходу із громадянства.</a:t>
            </a:r>
          </a:p>
          <a:p>
            <a:r>
              <a:rPr lang="uk-UA" sz="4000" dirty="0" smtClean="0">
                <a:solidFill>
                  <a:srgbClr val="FF0000"/>
                </a:solidFill>
              </a:rPr>
              <a:t>2.</a:t>
            </a:r>
            <a:r>
              <a:rPr lang="uk-UA" sz="4000" dirty="0" smtClean="0"/>
              <a:t>Внаслідок втрати громадянства.</a:t>
            </a:r>
          </a:p>
          <a:p>
            <a:r>
              <a:rPr lang="uk-UA" sz="4000" dirty="0" smtClean="0">
                <a:solidFill>
                  <a:srgbClr val="FF0000"/>
                </a:solidFill>
              </a:rPr>
              <a:t>3.</a:t>
            </a:r>
            <a:r>
              <a:rPr lang="uk-UA" sz="4000" dirty="0" smtClean="0"/>
              <a:t>За підставами передбаченими міжнародними договорами України.</a:t>
            </a:r>
            <a:endParaRPr lang="ru-RU" sz="40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548680"/>
            <a:ext cx="7772400" cy="1440160"/>
          </a:xfrm>
        </p:spPr>
        <p:txBody>
          <a:bodyPr/>
          <a:lstStyle/>
          <a:p>
            <a:pPr algn="ctr"/>
            <a:r>
              <a:rPr lang="uk-UA" sz="6600" dirty="0" smtClean="0"/>
              <a:t>Імітаційне завдання</a:t>
            </a:r>
            <a:endParaRPr lang="ru-RU" sz="6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uk-UA" sz="3600" dirty="0" smtClean="0"/>
              <a:t>Уявіть себе депутатом парламенту і визначте ,які положення ,на вашу думку,мають увійти до закону України  "Про громадянство України"</a:t>
            </a:r>
            <a:endParaRPr lang="ru-RU" sz="3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548680"/>
            <a:ext cx="7772400" cy="1512168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Закріплення.</a:t>
            </a:r>
            <a:br>
              <a:rPr lang="uk-UA" dirty="0" smtClean="0">
                <a:solidFill>
                  <a:srgbClr val="FF0000"/>
                </a:solidFill>
              </a:rPr>
            </a:br>
            <a:r>
              <a:rPr lang="uk-UA" dirty="0" smtClean="0">
                <a:solidFill>
                  <a:srgbClr val="FF0000"/>
                </a:solidFill>
              </a:rPr>
              <a:t>Робота з ситуаціями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2060848"/>
            <a:ext cx="8784976" cy="4608512"/>
          </a:xfrm>
        </p:spPr>
        <p:txBody>
          <a:bodyPr/>
          <a:lstStyle/>
          <a:p>
            <a:r>
              <a:rPr lang="uk-UA" sz="2400" dirty="0" smtClean="0">
                <a:solidFill>
                  <a:srgbClr val="FF0000"/>
                </a:solidFill>
              </a:rPr>
              <a:t>1</a:t>
            </a:r>
            <a:r>
              <a:rPr lang="uk-UA" sz="2400" dirty="0" smtClean="0"/>
              <a:t>.Уродині Марії та Андрія  народився </a:t>
            </a:r>
            <a:r>
              <a:rPr lang="uk-UA" sz="2400" dirty="0" err="1" smtClean="0"/>
              <a:t>син.Обоє</a:t>
            </a:r>
            <a:r>
              <a:rPr lang="uk-UA" sz="2400" dirty="0" smtClean="0"/>
              <a:t> вони є громадянами України,син народився в Москві,де вони гостювали у </a:t>
            </a:r>
            <a:r>
              <a:rPr lang="uk-UA" sz="2400" dirty="0" err="1" smtClean="0"/>
              <a:t>родичів.Батьків</a:t>
            </a:r>
            <a:r>
              <a:rPr lang="uk-UA" sz="2400" dirty="0" smtClean="0"/>
              <a:t>  цікавить ,чи отримає їх дитина громадянство України,адже народилася вона за межами нашої країни.</a:t>
            </a:r>
          </a:p>
          <a:p>
            <a:endParaRPr lang="uk-UA" dirty="0" smtClean="0"/>
          </a:p>
          <a:p>
            <a:r>
              <a:rPr lang="uk-UA" sz="2400" dirty="0" smtClean="0">
                <a:solidFill>
                  <a:srgbClr val="C00000"/>
                </a:solidFill>
              </a:rPr>
              <a:t>2.</a:t>
            </a:r>
            <a:r>
              <a:rPr lang="uk-UA" sz="2400" dirty="0" smtClean="0"/>
              <a:t>У пологовому будинку  м. Києва народилася </a:t>
            </a:r>
            <a:r>
              <a:rPr lang="uk-UA" sz="2400" dirty="0" err="1" smtClean="0"/>
              <a:t>дівчинка.Мати-громадянка</a:t>
            </a:r>
            <a:r>
              <a:rPr lang="uk-UA" sz="2400" dirty="0" smtClean="0"/>
              <a:t> України,батько-студент з Йорданії,громадянин цієї країни,який навчається у Київському політехнічному </a:t>
            </a:r>
            <a:r>
              <a:rPr lang="uk-UA" sz="2400" dirty="0" err="1" smtClean="0"/>
              <a:t>інституті.Батько</a:t>
            </a:r>
            <a:r>
              <a:rPr lang="uk-UA" sz="2400" dirty="0" smtClean="0"/>
              <a:t> вважає ,що дитина є громадянином Йорданії,мати бажає щоб донька отримала українське </a:t>
            </a:r>
            <a:r>
              <a:rPr lang="uk-UA" sz="2400" dirty="0" err="1" smtClean="0"/>
              <a:t>громадянство.Поясніть</a:t>
            </a:r>
            <a:r>
              <a:rPr lang="uk-UA" sz="2400" dirty="0" smtClean="0"/>
              <a:t> ,яке громадянство матиме дитина.</a:t>
            </a:r>
            <a:endParaRPr lang="ru-RU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052736"/>
            <a:ext cx="8640960" cy="5472608"/>
          </a:xfrm>
        </p:spPr>
        <p:txBody>
          <a:bodyPr/>
          <a:lstStyle/>
          <a:p>
            <a:endParaRPr lang="uk-UA" dirty="0" smtClean="0">
              <a:solidFill>
                <a:srgbClr val="C00000"/>
              </a:solidFill>
            </a:endParaRPr>
          </a:p>
          <a:p>
            <a:r>
              <a:rPr lang="uk-UA" sz="2400" dirty="0" smtClean="0">
                <a:solidFill>
                  <a:srgbClr val="C00000"/>
                </a:solidFill>
              </a:rPr>
              <a:t>3.</a:t>
            </a:r>
            <a:r>
              <a:rPr lang="uk-UA" sz="2400" dirty="0" smtClean="0"/>
              <a:t>Під час навчання в університеті Ганна  одружилася з громадянином Лівану </a:t>
            </a:r>
            <a:r>
              <a:rPr lang="uk-UA" sz="2400" dirty="0" err="1" smtClean="0"/>
              <a:t>Ахмедом.Після</a:t>
            </a:r>
            <a:r>
              <a:rPr lang="uk-UA" sz="2400" dirty="0" smtClean="0"/>
              <a:t> закінчення навчання вони виїхали жити до </a:t>
            </a:r>
            <a:r>
              <a:rPr lang="uk-UA" sz="2400" dirty="0" err="1" smtClean="0"/>
              <a:t>Лівану.Через</a:t>
            </a:r>
            <a:r>
              <a:rPr lang="uk-UA" sz="2400" dirty="0" smtClean="0"/>
              <a:t> рік у них народилася  </a:t>
            </a:r>
            <a:r>
              <a:rPr lang="uk-UA" sz="2400" dirty="0" err="1" smtClean="0"/>
              <a:t>дівчинка.Мати</a:t>
            </a:r>
            <a:r>
              <a:rPr lang="uk-UA" sz="2400" dirty="0" smtClean="0"/>
              <a:t> хвилюється,чи має її донька право на українське громадянство.</a:t>
            </a:r>
          </a:p>
          <a:p>
            <a:endParaRPr lang="uk-UA" sz="2400" dirty="0" smtClean="0"/>
          </a:p>
          <a:p>
            <a:r>
              <a:rPr lang="uk-UA" sz="2400" dirty="0" smtClean="0">
                <a:solidFill>
                  <a:srgbClr val="C00000"/>
                </a:solidFill>
              </a:rPr>
              <a:t>4</a:t>
            </a:r>
            <a:r>
              <a:rPr lang="uk-UA" sz="2400" dirty="0" smtClean="0"/>
              <a:t>.До дверей лікарні в </a:t>
            </a:r>
            <a:r>
              <a:rPr lang="uk-UA" sz="2400" dirty="0" err="1" smtClean="0"/>
              <a:t>м.Одесі</a:t>
            </a:r>
            <a:r>
              <a:rPr lang="uk-UA" sz="2400" dirty="0" smtClean="0"/>
              <a:t> було підкинуто новонароджену дитину </a:t>
            </a:r>
            <a:r>
              <a:rPr lang="uk-UA" sz="2400" dirty="0" err="1" smtClean="0"/>
              <a:t>.Незважаючи</a:t>
            </a:r>
            <a:r>
              <a:rPr lang="uk-UA" sz="2400" dirty="0" smtClean="0"/>
              <a:t>  на  намагання співробітників лікарні і працівників міліції,встановити батьків дитини не </a:t>
            </a:r>
            <a:r>
              <a:rPr lang="uk-UA" sz="2400" dirty="0" err="1" smtClean="0"/>
              <a:t>вдалося.Головний</a:t>
            </a:r>
            <a:r>
              <a:rPr lang="uk-UA" sz="2400" dirty="0" smtClean="0"/>
              <a:t> лікар звернувся до юридичної консультації з питанням ,як визначити громадянство дитини в цьому  випадку,адже батьки хлопчика невідомі. </a:t>
            </a:r>
            <a:endParaRPr lang="ru-RU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836712"/>
            <a:ext cx="7772400" cy="936104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C00000"/>
                </a:solidFill>
              </a:rPr>
              <a:t>Домашнє завдання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988840"/>
            <a:ext cx="7772400" cy="2225536"/>
          </a:xfrm>
        </p:spPr>
        <p:txBody>
          <a:bodyPr>
            <a:noAutofit/>
          </a:bodyPr>
          <a:lstStyle/>
          <a:p>
            <a:r>
              <a:rPr lang="uk-UA" sz="3200" dirty="0" smtClean="0">
                <a:solidFill>
                  <a:srgbClr val="C00000"/>
                </a:solidFill>
              </a:rPr>
              <a:t>1.</a:t>
            </a:r>
            <a:r>
              <a:rPr lang="uk-UA" sz="3200" dirty="0" smtClean="0"/>
              <a:t>Опрацювати параграф підручника,конспект.</a:t>
            </a:r>
          </a:p>
          <a:p>
            <a:r>
              <a:rPr lang="uk-UA" sz="3200" dirty="0" smtClean="0">
                <a:solidFill>
                  <a:srgbClr val="C00000"/>
                </a:solidFill>
              </a:rPr>
              <a:t>2.</a:t>
            </a:r>
            <a:r>
              <a:rPr lang="uk-UA" sz="3200" dirty="0" smtClean="0"/>
              <a:t>Самостійно придумати  правові ситуації із визначенням громадянства особи.</a:t>
            </a:r>
          </a:p>
          <a:p>
            <a:r>
              <a:rPr lang="uk-UA" sz="3200" dirty="0" smtClean="0">
                <a:solidFill>
                  <a:srgbClr val="C00000"/>
                </a:solidFill>
              </a:rPr>
              <a:t>3</a:t>
            </a:r>
            <a:r>
              <a:rPr lang="uk-UA" sz="3200" dirty="0" smtClean="0"/>
              <a:t>.Дати відповідь на запитання :Чи можливе існування людини ,що не пов'язана з жодною країною</a:t>
            </a:r>
            <a:r>
              <a:rPr lang="en-US" sz="3200" dirty="0" smtClean="0"/>
              <a:t>?</a:t>
            </a:r>
            <a:endParaRPr lang="ru-RU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0"/>
            <a:ext cx="7772400" cy="1340768"/>
          </a:xfrm>
        </p:spPr>
        <p:txBody>
          <a:bodyPr/>
          <a:lstStyle/>
          <a:p>
            <a:pPr algn="ctr"/>
            <a:r>
              <a:rPr lang="uk-UA" sz="8000" dirty="0" smtClean="0">
                <a:solidFill>
                  <a:srgbClr val="7030A0"/>
                </a:solidFill>
              </a:rPr>
              <a:t>МЕТА</a:t>
            </a:r>
            <a:endParaRPr lang="ru-RU" sz="8000" dirty="0">
              <a:solidFill>
                <a:srgbClr val="7030A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196752"/>
            <a:ext cx="7772400" cy="3017624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 </a:t>
            </a:r>
            <a:r>
              <a:rPr lang="uk-UA" sz="3200" dirty="0" smtClean="0"/>
              <a:t>Згадати співвідношення понять «людина — особа — громадянин» і «громадянство»; ознайомитись з основними нормами Закону України «Про громадянство України»; формувати вміння працювати з нормативними актами та практичного їх використання виховувати  розуміння важливості належності до громадянства та гордості за належність до українського громадянства.</a:t>
            </a:r>
            <a:endParaRPr lang="ru-RU" sz="3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730456"/>
          </a:xfrm>
        </p:spPr>
        <p:txBody>
          <a:bodyPr>
            <a:normAutofit/>
          </a:bodyPr>
          <a:lstStyle/>
          <a:p>
            <a:pPr algn="ctr"/>
            <a:r>
              <a:rPr lang="uk-UA" sz="8000" b="1" dirty="0" smtClean="0">
                <a:solidFill>
                  <a:srgbClr val="7030A0"/>
                </a:solidFill>
              </a:rPr>
              <a:t>Дякую за увагу!!!</a:t>
            </a:r>
            <a:endParaRPr lang="ru-RU" sz="8000" b="1" dirty="0">
              <a:solidFill>
                <a:srgbClr val="7030A0"/>
              </a:solidFill>
            </a:endParaRP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772817"/>
            <a:ext cx="8784976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836712"/>
            <a:ext cx="7772400" cy="1296144"/>
          </a:xfrm>
        </p:spPr>
        <p:txBody>
          <a:bodyPr/>
          <a:lstStyle/>
          <a:p>
            <a:pPr algn="ctr"/>
            <a:r>
              <a:rPr lang="uk-UA" sz="7200" dirty="0" smtClean="0"/>
              <a:t>Тип уроку</a:t>
            </a:r>
            <a:endParaRPr lang="ru-RU" sz="7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uk-UA" sz="7200" dirty="0" smtClean="0"/>
              <a:t>Вивчення нового матеріалу</a:t>
            </a:r>
            <a:endParaRPr lang="ru-RU" sz="7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6136" y="3645024"/>
            <a:ext cx="302433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39553" y="1340768"/>
          <a:ext cx="7920879" cy="4051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1"/>
                <a:gridCol w="3192355"/>
                <a:gridCol w="2640293"/>
              </a:tblGrid>
              <a:tr h="954106"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/>
                        <a:t>ПОНЯТТЯ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/>
                        <a:t>ЗМІСТ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dirty="0" smtClean="0"/>
                        <a:t>ПЕРІОД З </a:t>
                      </a:r>
                      <a:r>
                        <a:rPr lang="uk-UA" sz="2000" smtClean="0"/>
                        <a:t>ЯКИМ ПОВ'ЯЗАНЕ</a:t>
                      </a:r>
                      <a:endParaRPr lang="ru-RU" sz="2000" dirty="0"/>
                    </a:p>
                  </a:txBody>
                  <a:tcPr/>
                </a:tc>
              </a:tr>
              <a:tr h="954106">
                <a:tc>
                  <a:txBody>
                    <a:bodyPr/>
                    <a:lstStyle/>
                    <a:p>
                      <a:r>
                        <a:rPr lang="ru-RU" dirty="0" smtClean="0"/>
                        <a:t>ЛЮДИНА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БІОЛОГІЧНЕ ПОНЯТТ</a:t>
                      </a:r>
                      <a:r>
                        <a:rPr lang="uk-UA" dirty="0" smtClean="0"/>
                        <a:t>Я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(HOMO SAPIENS</a:t>
                      </a:r>
                      <a:r>
                        <a:rPr lang="ru-RU" dirty="0" smtClean="0"/>
                        <a:t>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З МОМЕНТУ НАРОДЖЕННЯ</a:t>
                      </a:r>
                      <a:endParaRPr lang="ru-RU" dirty="0"/>
                    </a:p>
                  </a:txBody>
                  <a:tcPr/>
                </a:tc>
              </a:tr>
              <a:tr h="954106">
                <a:tc>
                  <a:txBody>
                    <a:bodyPr/>
                    <a:lstStyle/>
                    <a:p>
                      <a:r>
                        <a:rPr lang="ru-RU" dirty="0" smtClean="0"/>
                        <a:t>ОСОБА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СОЦІАЛЬНЕ</a:t>
                      </a:r>
                      <a:r>
                        <a:rPr lang="uk-UA" baseline="0" dirty="0" smtClean="0"/>
                        <a:t> ПОНЯТТЯ(ІСНУЄ ЛИШЕ В ЛЮДСЬКОМУ СУСПІЛЬСТВІ)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У ПРОЦЕСІ РОЗВИТКУ ЛЮДИНИ ТА ЇЇ</a:t>
                      </a:r>
                      <a:r>
                        <a:rPr lang="uk-UA" baseline="0" dirty="0" smtClean="0"/>
                        <a:t> ФОРМУВАННЯ</a:t>
                      </a:r>
                      <a:endParaRPr lang="ru-RU" dirty="0"/>
                    </a:p>
                  </a:txBody>
                  <a:tcPr/>
                </a:tc>
              </a:tr>
              <a:tr h="954106">
                <a:tc>
                  <a:txBody>
                    <a:bodyPr/>
                    <a:lstStyle/>
                    <a:p>
                      <a:r>
                        <a:rPr lang="ru-RU" dirty="0" smtClean="0"/>
                        <a:t>ГРОМАДЯНИН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ПОЛІТИКО</a:t>
                      </a:r>
                      <a:r>
                        <a:rPr lang="uk-UA" baseline="0" dirty="0" smtClean="0"/>
                        <a:t>-ПРАВОВЕ ПОНЯТТЯ(ПОВ'ЯЗУЄ ЛЮДИНУ З ДЕРЖАВОЮ)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ПРОТЯГОМ ЖИТТЯ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980728"/>
            <a:ext cx="7772400" cy="2160240"/>
          </a:xfrm>
        </p:spPr>
        <p:txBody>
          <a:bodyPr/>
          <a:lstStyle/>
          <a:p>
            <a:r>
              <a:rPr lang="uk-UA" sz="3200" dirty="0" smtClean="0">
                <a:solidFill>
                  <a:srgbClr val="C00000"/>
                </a:solidFill>
              </a:rPr>
              <a:t>ГРОМАДЯНСТВО</a:t>
            </a:r>
            <a:r>
              <a:rPr lang="uk-UA" sz="3200" dirty="0" smtClean="0">
                <a:solidFill>
                  <a:schemeClr val="tx1"/>
                </a:solidFill>
              </a:rPr>
              <a:t>-ЦЕ СТІЙКИЙ,ЮРИДИЧНО ВИЗНАЧЕНИЙ,НЕОБМЕЖЕНИЙ У ЧАСІ ТА ПРОСТОРІ ЗВ’ЯЗОК ДЮДИНИ З ПЕВНОЮ ДЕРЖАВОЮ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3501008"/>
            <a:ext cx="7772400" cy="2880320"/>
          </a:xfrm>
        </p:spPr>
        <p:txBody>
          <a:bodyPr>
            <a:noAutofit/>
          </a:bodyPr>
          <a:lstStyle/>
          <a:p>
            <a:r>
              <a:rPr lang="uk-UA" sz="2800" dirty="0" smtClean="0">
                <a:solidFill>
                  <a:srgbClr val="C00000"/>
                </a:solidFill>
              </a:rPr>
              <a:t>АПАТРИД</a:t>
            </a:r>
            <a:r>
              <a:rPr lang="uk-UA" sz="2800" dirty="0" smtClean="0"/>
              <a:t>-ЦЕ ОСОБА ,ЯКА НЕ НАЛЕЖИТЬ ДО ГРОМАДЯНСТВА ЖОДНОЇ КРАЇНИ.</a:t>
            </a:r>
          </a:p>
          <a:p>
            <a:r>
              <a:rPr lang="uk-UA" sz="2800" dirty="0" smtClean="0">
                <a:solidFill>
                  <a:srgbClr val="C00000"/>
                </a:solidFill>
              </a:rPr>
              <a:t>БІПАТРИД</a:t>
            </a:r>
            <a:r>
              <a:rPr lang="uk-UA" sz="2800" dirty="0" smtClean="0"/>
              <a:t>-ЦЕ ОСОБА,ЯКА ОДНОЧАСНО МАЄ ГРОМАДЯНСТВА ДВОХ КРАЇН.</a:t>
            </a:r>
            <a:endParaRPr lang="ru-RU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908720"/>
            <a:ext cx="7772400" cy="1224136"/>
          </a:xfrm>
        </p:spPr>
        <p:txBody>
          <a:bodyPr/>
          <a:lstStyle/>
          <a:p>
            <a:r>
              <a:rPr lang="uk-UA" dirty="0" smtClean="0">
                <a:solidFill>
                  <a:srgbClr val="C00000"/>
                </a:solidFill>
              </a:rPr>
              <a:t>РОБОТА З ДОКУМЕНТОМ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3100600"/>
          </a:xfrm>
        </p:spPr>
        <p:txBody>
          <a:bodyPr>
            <a:noAutofit/>
          </a:bodyPr>
          <a:lstStyle/>
          <a:p>
            <a:r>
              <a:rPr lang="uk-UA" sz="4000" dirty="0" smtClean="0"/>
              <a:t>Опрацюйте ст.4 і ст. 25 Конституції України та визначте основні положення щодо громадянства,які містяться в цих статтях.</a:t>
            </a:r>
            <a:endParaRPr lang="ru-RU" sz="4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0"/>
            <a:ext cx="7772400" cy="1052736"/>
          </a:xfrm>
        </p:spPr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Громадянами України є: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052736"/>
            <a:ext cx="7772400" cy="3161640"/>
          </a:xfrm>
        </p:spPr>
        <p:txBody>
          <a:bodyPr>
            <a:noAutofit/>
          </a:bodyPr>
          <a:lstStyle/>
          <a:p>
            <a:r>
              <a:rPr lang="uk-UA" sz="2800" dirty="0" smtClean="0">
                <a:solidFill>
                  <a:srgbClr val="FF0000"/>
                </a:solidFill>
              </a:rPr>
              <a:t>1.</a:t>
            </a:r>
            <a:r>
              <a:rPr lang="uk-UA" sz="2800" dirty="0" smtClean="0"/>
              <a:t>Усі громадяни колишнього СРСР які на момент проголошення незалежності постійно проживали на території України.</a:t>
            </a:r>
          </a:p>
          <a:p>
            <a:r>
              <a:rPr lang="uk-UA" sz="2800" dirty="0" smtClean="0">
                <a:solidFill>
                  <a:srgbClr val="FF0000"/>
                </a:solidFill>
              </a:rPr>
              <a:t>2.</a:t>
            </a:r>
            <a:r>
              <a:rPr lang="uk-UA" sz="2800" dirty="0" smtClean="0"/>
              <a:t>Особи які на момент набрання чинності Законом України </a:t>
            </a:r>
            <a:r>
              <a:rPr lang="uk-UA" sz="2800" dirty="0" err="1" smtClean="0"/>
              <a:t>“Про</a:t>
            </a:r>
            <a:r>
              <a:rPr lang="uk-UA" sz="2800" dirty="0" smtClean="0"/>
              <a:t> громадянство України“13 листопада 1991р. Проживали на території України.</a:t>
            </a:r>
          </a:p>
          <a:p>
            <a:r>
              <a:rPr lang="uk-UA" sz="2800" dirty="0" smtClean="0">
                <a:solidFill>
                  <a:srgbClr val="FF0000"/>
                </a:solidFill>
              </a:rPr>
              <a:t>3.</a:t>
            </a:r>
            <a:r>
              <a:rPr lang="uk-UA" sz="2800" dirty="0" smtClean="0"/>
              <a:t>Особи які прибули в Україну на постійне проживання після 13 листопада 1991р.</a:t>
            </a:r>
          </a:p>
          <a:p>
            <a:r>
              <a:rPr lang="uk-UA" sz="2800" dirty="0" smtClean="0">
                <a:solidFill>
                  <a:srgbClr val="FF0000"/>
                </a:solidFill>
              </a:rPr>
              <a:t>4.</a:t>
            </a:r>
            <a:r>
              <a:rPr lang="uk-UA" sz="2800" dirty="0" smtClean="0"/>
              <a:t>Особи які набули громадянство України відповідно до законів України та міжнародних договорів.</a:t>
            </a:r>
            <a:endParaRPr lang="ru-RU" sz="2800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7772400" cy="1224136"/>
          </a:xfrm>
        </p:spPr>
        <p:txBody>
          <a:bodyPr/>
          <a:lstStyle/>
          <a:p>
            <a:pPr algn="ctr"/>
            <a:r>
              <a:rPr lang="uk-UA" sz="4400" dirty="0" smtClean="0">
                <a:solidFill>
                  <a:srgbClr val="FF0000"/>
                </a:solidFill>
              </a:rPr>
              <a:t>Документи що підтверджують громадянство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484784"/>
            <a:ext cx="7772400" cy="2729592"/>
          </a:xfrm>
        </p:spPr>
        <p:txBody>
          <a:bodyPr>
            <a:noAutofit/>
          </a:bodyPr>
          <a:lstStyle/>
          <a:p>
            <a:r>
              <a:rPr lang="uk-UA" sz="3600" dirty="0" smtClean="0">
                <a:solidFill>
                  <a:srgbClr val="FF0000"/>
                </a:solidFill>
              </a:rPr>
              <a:t>1.</a:t>
            </a:r>
            <a:r>
              <a:rPr lang="uk-UA" sz="3600" dirty="0" smtClean="0"/>
              <a:t>Паспорт громадянина України.</a:t>
            </a:r>
          </a:p>
          <a:p>
            <a:r>
              <a:rPr lang="uk-UA" sz="3600" dirty="0" smtClean="0">
                <a:solidFill>
                  <a:srgbClr val="FF0000"/>
                </a:solidFill>
              </a:rPr>
              <a:t>2.</a:t>
            </a:r>
            <a:r>
              <a:rPr lang="uk-UA" sz="3600" dirty="0" smtClean="0"/>
              <a:t>Свідоцтво про належність до громадянства України.</a:t>
            </a:r>
          </a:p>
          <a:p>
            <a:r>
              <a:rPr lang="uk-UA" sz="3600" dirty="0" smtClean="0">
                <a:solidFill>
                  <a:srgbClr val="FF0000"/>
                </a:solidFill>
              </a:rPr>
              <a:t>3.</a:t>
            </a:r>
            <a:r>
              <a:rPr lang="uk-UA" sz="3600" dirty="0" smtClean="0"/>
              <a:t>Закордонний паспорт.</a:t>
            </a:r>
          </a:p>
          <a:p>
            <a:r>
              <a:rPr lang="uk-UA" sz="3600" dirty="0" smtClean="0">
                <a:solidFill>
                  <a:srgbClr val="FF0000"/>
                </a:solidFill>
              </a:rPr>
              <a:t>4.</a:t>
            </a:r>
            <a:r>
              <a:rPr lang="uk-UA" sz="3600" dirty="0" smtClean="0"/>
              <a:t>Дипломатичний паспорт.</a:t>
            </a:r>
          </a:p>
          <a:p>
            <a:r>
              <a:rPr lang="uk-UA" sz="3600" dirty="0" smtClean="0">
                <a:solidFill>
                  <a:srgbClr val="FF0000"/>
                </a:solidFill>
              </a:rPr>
              <a:t>5.</a:t>
            </a:r>
            <a:r>
              <a:rPr lang="uk-UA" sz="3600" dirty="0" smtClean="0"/>
              <a:t>Службовий паспорт.</a:t>
            </a:r>
          </a:p>
          <a:p>
            <a:r>
              <a:rPr lang="uk-UA" sz="3600" dirty="0" smtClean="0">
                <a:solidFill>
                  <a:srgbClr val="FF0000"/>
                </a:solidFill>
              </a:rPr>
              <a:t>6.</a:t>
            </a:r>
            <a:r>
              <a:rPr lang="uk-UA" sz="3600" dirty="0" smtClean="0"/>
              <a:t>Посвідчення особи моряка.</a:t>
            </a:r>
          </a:p>
          <a:p>
            <a:r>
              <a:rPr lang="uk-UA" sz="3600" dirty="0" smtClean="0">
                <a:solidFill>
                  <a:srgbClr val="FF0000"/>
                </a:solidFill>
              </a:rPr>
              <a:t>7.</a:t>
            </a:r>
            <a:r>
              <a:rPr lang="uk-UA" sz="3600" dirty="0" smtClean="0"/>
              <a:t>Проїзний документ дитини.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5" y="836712"/>
            <a:ext cx="2880319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836712"/>
            <a:ext cx="2880320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836712"/>
            <a:ext cx="2736304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229</TotalTime>
  <Words>661</Words>
  <Application>Microsoft Office PowerPoint</Application>
  <PresentationFormat>Экран (4:3)</PresentationFormat>
  <Paragraphs>109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Розробка уроку на тему Поняття громадянства. Підстави набуття громадянства. </vt:lpstr>
      <vt:lpstr>МЕТА</vt:lpstr>
      <vt:lpstr>Тип уроку</vt:lpstr>
      <vt:lpstr>Слайд 4</vt:lpstr>
      <vt:lpstr>ГРОМАДЯНСТВО-ЦЕ СТІЙКИЙ,ЮРИДИЧНО ВИЗНАЧЕНИЙ,НЕОБМЕЖЕНИЙ У ЧАСІ ТА ПРОСТОРІ ЗВ’ЯЗОК ДЮДИНИ З ПЕВНОЮ ДЕРЖАВОЮ</vt:lpstr>
      <vt:lpstr>РОБОТА З ДОКУМЕНТОМ</vt:lpstr>
      <vt:lpstr>Громадянами України є:</vt:lpstr>
      <vt:lpstr>Документи що підтверджують громадянство</vt:lpstr>
      <vt:lpstr>Слайд 9</vt:lpstr>
      <vt:lpstr>Слайд 10</vt:lpstr>
      <vt:lpstr>Громадянство набувається</vt:lpstr>
      <vt:lpstr>Порядок визначення громадянства дитини</vt:lpstr>
      <vt:lpstr>Умови прийняття до громадянства.</vt:lpstr>
      <vt:lpstr>До громадянства не приймається особа яка:</vt:lpstr>
      <vt:lpstr>Громадянство припиняється</vt:lpstr>
      <vt:lpstr>Імітаційне завдання</vt:lpstr>
      <vt:lpstr>Закріплення. Робота з ситуаціями</vt:lpstr>
      <vt:lpstr>Слайд 18</vt:lpstr>
      <vt:lpstr>Домашнє завдання</vt:lpstr>
      <vt:lpstr>Дякую за увагу!!!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Поняття громадянства.  </dc:title>
  <dc:creator>Admin</dc:creator>
  <cp:lastModifiedBy>123</cp:lastModifiedBy>
  <cp:revision>25</cp:revision>
  <dcterms:created xsi:type="dcterms:W3CDTF">2012-02-27T12:34:14Z</dcterms:created>
  <dcterms:modified xsi:type="dcterms:W3CDTF">2012-04-09T11:39:33Z</dcterms:modified>
</cp:coreProperties>
</file>