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4" d="100"/>
          <a:sy n="54" d="100"/>
        </p:scale>
        <p:origin x="-108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0B7C3B-100A-458D-8AA1-6B4FC4B28DA0}" type="datetimeFigureOut">
              <a:rPr lang="ru-RU" smtClean="0"/>
              <a:pPr/>
              <a:t>30.10.2014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190F8B-911D-4BE0-B0A4-051A723729B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190F8B-911D-4BE0-B0A4-051A723729BA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190F8B-911D-4BE0-B0A4-051A723729BA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8048A-F041-41A0-A411-96BCC173D31D}" type="datetimeFigureOut">
              <a:rPr lang="ru-RU" smtClean="0"/>
              <a:pPr/>
              <a:t>30.10.2014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A8A83-A12B-4BB0-8D00-1D8148FB84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8048A-F041-41A0-A411-96BCC173D31D}" type="datetimeFigureOut">
              <a:rPr lang="ru-RU" smtClean="0"/>
              <a:pPr/>
              <a:t>30.10.2014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A8A83-A12B-4BB0-8D00-1D8148FB84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8048A-F041-41A0-A411-96BCC173D31D}" type="datetimeFigureOut">
              <a:rPr lang="ru-RU" smtClean="0"/>
              <a:pPr/>
              <a:t>30.10.2014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A8A83-A12B-4BB0-8D00-1D8148FB84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8048A-F041-41A0-A411-96BCC173D31D}" type="datetimeFigureOut">
              <a:rPr lang="ru-RU" smtClean="0"/>
              <a:pPr/>
              <a:t>30.10.2014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A8A83-A12B-4BB0-8D00-1D8148FB84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8048A-F041-41A0-A411-96BCC173D31D}" type="datetimeFigureOut">
              <a:rPr lang="ru-RU" smtClean="0"/>
              <a:pPr/>
              <a:t>30.10.2014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A8A83-A12B-4BB0-8D00-1D8148FB84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8048A-F041-41A0-A411-96BCC173D31D}" type="datetimeFigureOut">
              <a:rPr lang="ru-RU" smtClean="0"/>
              <a:pPr/>
              <a:t>30.10.2014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A8A83-A12B-4BB0-8D00-1D8148FB84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8048A-F041-41A0-A411-96BCC173D31D}" type="datetimeFigureOut">
              <a:rPr lang="ru-RU" smtClean="0"/>
              <a:pPr/>
              <a:t>30.10.2014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A8A83-A12B-4BB0-8D00-1D8148FB84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8048A-F041-41A0-A411-96BCC173D31D}" type="datetimeFigureOut">
              <a:rPr lang="ru-RU" smtClean="0"/>
              <a:pPr/>
              <a:t>30.10.2014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A8A83-A12B-4BB0-8D00-1D8148FB84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8048A-F041-41A0-A411-96BCC173D31D}" type="datetimeFigureOut">
              <a:rPr lang="ru-RU" smtClean="0"/>
              <a:pPr/>
              <a:t>30.10.2014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A8A83-A12B-4BB0-8D00-1D8148FB84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8048A-F041-41A0-A411-96BCC173D31D}" type="datetimeFigureOut">
              <a:rPr lang="ru-RU" smtClean="0"/>
              <a:pPr/>
              <a:t>30.10.2014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A8A83-A12B-4BB0-8D00-1D8148FB84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8048A-F041-41A0-A411-96BCC173D31D}" type="datetimeFigureOut">
              <a:rPr lang="ru-RU" smtClean="0"/>
              <a:pPr/>
              <a:t>30.10.2014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A8A83-A12B-4BB0-8D00-1D8148FB84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68048A-F041-41A0-A411-96BCC173D31D}" type="datetimeFigureOut">
              <a:rPr lang="ru-RU" smtClean="0"/>
              <a:pPr/>
              <a:t>30.10.2014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8A8A83-A12B-4BB0-8D00-1D8148FB848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123\Pictures\шаблоны презентаций\NightOrhidMasterPrew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251520" y="1340768"/>
            <a:ext cx="8640960" cy="3785652"/>
          </a:xfrm>
          <a:prstGeom prst="rect">
            <a:avLst/>
          </a:prstGeom>
          <a:noFill/>
        </p:spPr>
        <p:txBody>
          <a:bodyPr wrap="square" rtlCol="0">
            <a:prstTxWarp prst="textWave4">
              <a:avLst/>
            </a:prstTxWarp>
            <a:spAutoFit/>
          </a:bodyPr>
          <a:lstStyle/>
          <a:p>
            <a:r>
              <a:rPr lang="uk-UA" sz="8000" b="1" dirty="0" smtClean="0">
                <a:solidFill>
                  <a:schemeClr val="bg1"/>
                </a:solidFill>
              </a:rPr>
              <a:t>Молодь і протидія </a:t>
            </a:r>
          </a:p>
          <a:p>
            <a:r>
              <a:rPr lang="uk-UA" sz="8000" b="1" dirty="0">
                <a:solidFill>
                  <a:schemeClr val="bg1"/>
                </a:solidFill>
              </a:rPr>
              <a:t> </a:t>
            </a:r>
            <a:r>
              <a:rPr lang="uk-UA" sz="8000" b="1" dirty="0" smtClean="0">
                <a:solidFill>
                  <a:schemeClr val="bg1"/>
                </a:solidFill>
              </a:rPr>
              <a:t>          корупції</a:t>
            </a:r>
          </a:p>
          <a:p>
            <a:r>
              <a:rPr lang="uk-UA" sz="3600" b="1" dirty="0" smtClean="0">
                <a:solidFill>
                  <a:schemeClr val="bg1"/>
                </a:solidFill>
              </a:rPr>
              <a:t>                       </a:t>
            </a:r>
            <a:r>
              <a:rPr lang="uk-UA" sz="3600" b="1" dirty="0" err="1" smtClean="0">
                <a:solidFill>
                  <a:srgbClr val="FFC000"/>
                </a:solidFill>
              </a:rPr>
              <a:t>Тренінгове</a:t>
            </a:r>
            <a:r>
              <a:rPr lang="uk-UA" sz="8000" b="1" dirty="0" smtClean="0">
                <a:solidFill>
                  <a:srgbClr val="FFC000"/>
                </a:solidFill>
              </a:rPr>
              <a:t> </a:t>
            </a:r>
            <a:r>
              <a:rPr lang="uk-UA" sz="3600" b="1" dirty="0" smtClean="0">
                <a:solidFill>
                  <a:srgbClr val="FFC000"/>
                </a:solidFill>
              </a:rPr>
              <a:t>заняття</a:t>
            </a:r>
            <a:endParaRPr lang="ru-RU" sz="3600" b="1" dirty="0">
              <a:solidFill>
                <a:srgbClr val="FFC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143504" y="4929198"/>
            <a:ext cx="371477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err="1" smtClean="0"/>
              <a:t>Яценко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Тетяна</a:t>
            </a:r>
            <a:r>
              <a:rPr lang="ru-RU" sz="2400" b="1" dirty="0" smtClean="0"/>
              <a:t> </a:t>
            </a:r>
            <a:r>
              <a:rPr lang="uk-UA" sz="2400" b="1" dirty="0" smtClean="0"/>
              <a:t> Євгенівна</a:t>
            </a:r>
          </a:p>
          <a:p>
            <a:r>
              <a:rPr lang="uk-UA" sz="2400" b="1" dirty="0" smtClean="0"/>
              <a:t>Вчитель історії </a:t>
            </a:r>
            <a:r>
              <a:rPr lang="uk-UA" sz="2400" b="1" smtClean="0"/>
              <a:t>та правознавства</a:t>
            </a:r>
            <a:endParaRPr lang="uk-UA" sz="2400" b="1" dirty="0" smtClean="0"/>
          </a:p>
          <a:p>
            <a:r>
              <a:rPr lang="uk-UA" sz="2400" b="1" dirty="0" smtClean="0"/>
              <a:t>Миколаївської ЗОШ  44</a:t>
            </a: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C:\Users\123\Pictures\шаблоны презентаций\NightOrhidMasterPrew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5603" name="Rectangle 3"/>
          <p:cNvSpPr>
            <a:spLocks noChangeArrowheads="1"/>
          </p:cNvSpPr>
          <p:nvPr/>
        </p:nvSpPr>
        <p:spPr bwMode="auto">
          <a:xfrm>
            <a:off x="0" y="347190"/>
            <a:ext cx="9144000" cy="6063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FFC000"/>
                </a:solidFill>
                <a:effectLst/>
                <a:latin typeface="Calibri" pitchFamily="34" charset="0"/>
                <a:ea typeface="Calibri" pitchFamily="34" charset="0"/>
                <a:cs typeface="Arial,Bold+1"/>
              </a:rPr>
              <a:t>Ситуація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Calibri" pitchFamily="34" charset="0"/>
                <a:ea typeface="Calibri" pitchFamily="34" charset="0"/>
                <a:cs typeface="Arial,Bold+1"/>
              </a:rPr>
              <a:t>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Calibri" pitchFamily="34" charset="0"/>
                <a:ea typeface="Calibri" pitchFamily="34" charset="0"/>
                <a:cs typeface="Arial,Bold"/>
              </a:rPr>
              <a:t>2.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FFC000"/>
                </a:solidFill>
                <a:effectLst/>
                <a:latin typeface="Calibri" pitchFamily="34" charset="0"/>
                <a:ea typeface="Calibri" pitchFamily="34" charset="0"/>
                <a:cs typeface="Arial,Bold+1"/>
              </a:rPr>
              <a:t>Розповідь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Calibri" pitchFamily="34" charset="0"/>
                <a:ea typeface="Calibri" pitchFamily="34" charset="0"/>
                <a:cs typeface="Arial,Bold+1"/>
              </a:rPr>
              <a:t> пана Степана про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FFC000"/>
                </a:solidFill>
                <a:effectLst/>
                <a:latin typeface="Calibri" pitchFamily="34" charset="0"/>
                <a:ea typeface="Calibri" pitchFamily="34" charset="0"/>
                <a:cs typeface="Arial,Bold+1"/>
              </a:rPr>
              <a:t>візит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Calibri" pitchFamily="34" charset="0"/>
                <a:ea typeface="Calibri" pitchFamily="34" charset="0"/>
                <a:cs typeface="Arial,Bold+1"/>
              </a:rPr>
              <a:t> в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FFC000"/>
                </a:solidFill>
                <a:effectLst/>
                <a:latin typeface="Calibri" pitchFamily="34" charset="0"/>
                <a:ea typeface="Calibri" pitchFamily="34" charset="0"/>
                <a:cs typeface="Arial,Bold+1"/>
              </a:rPr>
              <a:t>міський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Calibri" pitchFamily="34" charset="0"/>
                <a:ea typeface="Calibri" pitchFamily="34" charset="0"/>
                <a:cs typeface="Arial,Bold+1"/>
              </a:rPr>
              <a:t>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FFC000"/>
                </a:solidFill>
                <a:effectLst/>
                <a:latin typeface="Calibri" pitchFamily="34" charset="0"/>
                <a:ea typeface="Calibri" pitchFamily="34" charset="0"/>
                <a:cs typeface="Arial,Bold+1"/>
              </a:rPr>
              <a:t>виконавчий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Calibri" pitchFamily="34" charset="0"/>
                <a:ea typeface="Calibri" pitchFamily="34" charset="0"/>
                <a:cs typeface="Arial,Bold+1"/>
              </a:rPr>
              <a:t>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FFC000"/>
                </a:solidFill>
                <a:effectLst/>
                <a:latin typeface="Calibri" pitchFamily="34" charset="0"/>
                <a:ea typeface="Calibri" pitchFamily="34" charset="0"/>
                <a:cs typeface="Arial,Bold+1"/>
              </a:rPr>
              <a:t>комітет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Calibri" pitchFamily="34" charset="0"/>
                <a:ea typeface="Calibri" pitchFamily="34" charset="0"/>
                <a:cs typeface="Arial,Bold"/>
              </a:rPr>
              <a:t>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FFC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В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понеділок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 пан Степан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пішов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 до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міського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виконкому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щоб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отримати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дозвіл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 на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перебудову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власної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квартири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.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Співробітник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який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його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обслуговував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,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гадки не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мав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які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документи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потрібно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підготувати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 для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отримання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цього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дозволу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.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Почав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розпитувати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 у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колеги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,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яка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працювала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 в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тому самому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кабінеті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.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У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вівторок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 пан Степан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прийшов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з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необхідними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 документами до того ж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самого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спеціаліста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.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Спеціаліст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який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обслуговував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 пана Степана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,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не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міг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згадати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його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і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 за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якою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 справою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він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прийшов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.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Подивившись на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документи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він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відповів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що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 пан Степан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приніс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не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ті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папери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. .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З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кожним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може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статись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,.-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подумав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собі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 пан Степан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і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пішов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збирати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нові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документи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.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В середу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півдня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витратив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 на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підготовку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потрібних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документів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,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а в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виконком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вирішив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йти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вже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 в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четвер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зранку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.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Але в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четвер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з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 ранку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виявилось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що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співробітника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який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обслуговував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 пана Степана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немає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і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що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ніби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-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то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він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 на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лікарняному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і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нікому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 не передав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інформацію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 за справою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.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Тож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ніхто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 не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може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допомогти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 пану Степану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і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 в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четвер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,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сказали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прийти за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тиждень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.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Робити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нічого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.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Прийшов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 пан Степан за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тиждень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,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співробітник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вже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повернувся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з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лікарняного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але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відповів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 пану Степану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що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виявляється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,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такими справами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займається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інший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відділ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міськвиконкому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. .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Що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мені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робити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?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До кого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звернутись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?. .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міркує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пан Степан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 descr="C:\Users\123\Pictures\шаблоны презентаций\NightOrhidMasterPrew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0" y="435627"/>
            <a:ext cx="8820472" cy="54476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rgbClr val="FFC000"/>
                </a:solidFill>
                <a:effectLst/>
                <a:latin typeface="Calibri" pitchFamily="34" charset="0"/>
                <a:ea typeface="Calibri" pitchFamily="34" charset="0"/>
                <a:cs typeface="Arial,Bold+1" charset="-52"/>
              </a:rPr>
              <a:t>Ситуація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Calibri" pitchFamily="34" charset="0"/>
                <a:ea typeface="Calibri" pitchFamily="34" charset="0"/>
                <a:cs typeface="Arial,Bold+1" charset="-52"/>
              </a:rPr>
              <a:t>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Calibri" pitchFamily="34" charset="0"/>
                <a:ea typeface="Calibri" pitchFamily="34" charset="0"/>
                <a:cs typeface="Arial,Bold" charset="0"/>
              </a:rPr>
              <a:t>3. 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rgbClr val="FFC000"/>
                </a:solidFill>
                <a:effectLst/>
                <a:latin typeface="Calibri" pitchFamily="34" charset="0"/>
                <a:ea typeface="Calibri" pitchFamily="34" charset="0"/>
                <a:cs typeface="Arial,Bold+1" charset="-52"/>
              </a:rPr>
              <a:t>Відвідання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Calibri" pitchFamily="34" charset="0"/>
                <a:ea typeface="Calibri" pitchFamily="34" charset="0"/>
                <a:cs typeface="Arial,Bold+1" charset="-52"/>
              </a:rPr>
              <a:t> ЖЕУ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Calibri" pitchFamily="34" charset="0"/>
                <a:ea typeface="Calibri" pitchFamily="34" charset="0"/>
                <a:cs typeface="Arial,Bold" charset="0"/>
              </a:rPr>
              <a:t>. 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rgbClr val="FFC000"/>
                </a:solidFill>
                <a:effectLst/>
                <a:latin typeface="Calibri" pitchFamily="34" charset="0"/>
                <a:ea typeface="Calibri" pitchFamily="34" charset="0"/>
                <a:cs typeface="Arial,Bold+1" charset="-52"/>
              </a:rPr>
              <a:t>Пані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Calibri" pitchFamily="34" charset="0"/>
                <a:ea typeface="Calibri" pitchFamily="34" charset="0"/>
                <a:cs typeface="Arial,Bold+1" charset="-52"/>
              </a:rPr>
              <a:t> Наталя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Calibri" pitchFamily="34" charset="0"/>
                <a:ea typeface="Calibri" pitchFamily="34" charset="0"/>
                <a:cs typeface="Arial,Bold" charset="0"/>
              </a:rPr>
              <a:t>.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FFC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 charset="-52"/>
              </a:rPr>
              <a:t>У мене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 charset="-52"/>
              </a:rPr>
              <a:t>пошкодилась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 charset="-52"/>
              </a:rPr>
              <a:t> батарея центрального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 charset="-52"/>
              </a:rPr>
              <a:t>опалення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.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 charset="-52"/>
              </a:rPr>
              <a:t>Як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 charset="-52"/>
              </a:rPr>
              <a:t>тільки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 charset="-52"/>
              </a:rPr>
              <a:t> почали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 charset="-52"/>
              </a:rPr>
              <a:t>подавати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 charset="-52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 charset="-52"/>
              </a:rPr>
              <a:t>воду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,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 charset="-52"/>
              </a:rPr>
              <a:t>я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 charset="-52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 charset="-52"/>
              </a:rPr>
              <a:t>помітила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 charset="-52"/>
              </a:rPr>
              <a:t>що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 charset="-52"/>
              </a:rPr>
              <a:t> батарея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 charset="-52"/>
              </a:rPr>
              <a:t>тече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,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 charset="-52"/>
              </a:rPr>
              <a:t>а тут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 charset="-52"/>
              </a:rPr>
              <a:t>ще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 charset="-52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 charset="-52"/>
              </a:rPr>
              <a:t>й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 charset="-52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 charset="-52"/>
              </a:rPr>
              <a:t>надворі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 charset="-52"/>
              </a:rPr>
              <a:t> стало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 charset="-52"/>
              </a:rPr>
              <a:t>прохолодно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.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 charset="-52"/>
              </a:rPr>
              <a:t>Я регулярно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 charset="-52"/>
              </a:rPr>
              <a:t>сплачую</a:t>
            </a:r>
            <a:r>
              <a:rPr lang="ru-RU" sz="2000" dirty="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Arial+1" charset="-52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 charset="-52"/>
              </a:rPr>
              <a:t>квартплату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 charset="-52"/>
              </a:rPr>
              <a:t>і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 charset="-52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 charset="-52"/>
              </a:rPr>
              <a:t>сподівалась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 charset="-52"/>
              </a:rPr>
              <a:t>що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 charset="-52"/>
              </a:rPr>
              <a:t> як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 charset="-52"/>
              </a:rPr>
              <a:t>станеться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 charset="-52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 charset="-52"/>
              </a:rPr>
              <a:t>аварія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,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 charset="-52"/>
              </a:rPr>
              <a:t>то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 charset="-52"/>
              </a:rPr>
              <a:t>згідно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 charset="-52"/>
              </a:rPr>
              <a:t> договору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 charset="-52"/>
              </a:rPr>
              <a:t>отримаю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 charset="-52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 charset="-52"/>
              </a:rPr>
              <a:t>послуги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 charset="-52"/>
              </a:rPr>
              <a:t> ЖЕУ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 charset="-52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 charset="-52"/>
              </a:rPr>
              <a:t>по ремонту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 charset="-52"/>
              </a:rPr>
              <a:t>Пішла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 charset="-52"/>
              </a:rPr>
              <a:t> в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 charset="-52"/>
              </a:rPr>
              <a:t>своє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 charset="-52"/>
              </a:rPr>
              <a:t> ЖЕУ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 charset="-52"/>
              </a:rPr>
              <a:t>і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 charset="-52"/>
              </a:rPr>
              <a:t> написала заявку на ремонт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.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 charset="-52"/>
              </a:rPr>
              <a:t>Начальника ЖЕУ не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 charset="-52"/>
              </a:rPr>
              <a:t>було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 charset="-52"/>
              </a:rPr>
              <a:t>і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 charset="-52"/>
              </a:rPr>
              <a:t> мою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 charset="-52"/>
              </a:rPr>
              <a:t>заявку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 charset="-52"/>
              </a:rPr>
              <a:t>прийняв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 charset="-52"/>
              </a:rPr>
              <a:t> старший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 charset="-52"/>
              </a:rPr>
              <a:t>майстер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.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 charset="-52"/>
              </a:rPr>
              <a:t>Пройшло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 charset="-52"/>
              </a:rPr>
              <a:t> два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 charset="-52"/>
              </a:rPr>
              <a:t>дні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,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 charset="-52"/>
              </a:rPr>
              <a:t>а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 charset="-52"/>
              </a:rPr>
              <a:t>ремонтувати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 charset="-52"/>
              </a:rPr>
              <a:t> мою батарею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 charset="-52"/>
              </a:rPr>
              <a:t>ніхто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 charset="-52"/>
              </a:rPr>
              <a:t> не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 charset="-52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 charset="-52"/>
              </a:rPr>
              <a:t>прийшов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.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 charset="-52"/>
              </a:rPr>
              <a:t>Через два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 charset="-52"/>
              </a:rPr>
              <a:t>дні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 charset="-52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 charset="-52"/>
              </a:rPr>
              <a:t>пішла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 charset="-52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 charset="-52"/>
              </a:rPr>
              <a:t>знов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 charset="-52"/>
              </a:rPr>
              <a:t> до ЖЕУ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.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 charset="-52"/>
              </a:rPr>
              <a:t>Начальника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 charset="-52"/>
              </a:rPr>
              <a:t>знов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 charset="-52"/>
              </a:rPr>
              <a:t> не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 charset="-52"/>
              </a:rPr>
              <a:t>було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 charset="-52"/>
              </a:rPr>
              <a:t> на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 charset="-52"/>
              </a:rPr>
              <a:t>місці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,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 charset="-52"/>
              </a:rPr>
              <a:t>а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 charset="-52"/>
              </a:rPr>
              <a:t>майстер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 charset="-52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 charset="-52"/>
              </a:rPr>
              <a:t>відповів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 charset="-52"/>
              </a:rPr>
              <a:t>що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 charset="-52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 charset="-52"/>
              </a:rPr>
              <a:t>наразі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 charset="-52"/>
              </a:rPr>
              <a:t> в них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 charset="-52"/>
              </a:rPr>
              <a:t>проблеми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 charset="-52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 charset="-52"/>
              </a:rPr>
              <a:t>з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 charset="-52"/>
              </a:rPr>
              <a:t> кадрами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 charset="-52"/>
              </a:rPr>
              <a:t>і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 charset="-52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 charset="-52"/>
              </a:rPr>
              <a:t>моїм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 charset="-52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 charset="-52"/>
              </a:rPr>
              <a:t>питанням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 charset="-52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 charset="-52"/>
              </a:rPr>
              <a:t>нікому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 charset="-52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 charset="-52"/>
              </a:rPr>
              <a:t>зайнятись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 charset="-52"/>
              </a:rPr>
              <a:t>бо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 charset="-52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 charset="-52"/>
              </a:rPr>
              <a:t>всі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 charset="-52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 charset="-52"/>
              </a:rPr>
              <a:t>слюсарі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 charset="-52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 charset="-52"/>
              </a:rPr>
              <a:t>дуже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 charset="-52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 charset="-52"/>
              </a:rPr>
              <a:t>зайняті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 charset="-52"/>
              </a:rPr>
              <a:t>На те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 charset="-52"/>
              </a:rPr>
              <a:t>що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 charset="-52"/>
              </a:rPr>
              <a:t> в мене в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 charset="-52"/>
              </a:rPr>
              <a:t>квартирі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 charset="-52"/>
              </a:rPr>
              <a:t> час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 charset="-52"/>
              </a:rPr>
              <a:t>від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 charset="-52"/>
              </a:rPr>
              <a:t> часу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 charset="-52"/>
              </a:rPr>
              <a:t>з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.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 charset="-52"/>
              </a:rPr>
              <a:t>являються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 charset="-52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 charset="-52"/>
              </a:rPr>
              <a:t>калюжі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 charset="-52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 charset="-52"/>
              </a:rPr>
              <a:t>і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 charset="-52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 charset="-52"/>
              </a:rPr>
              <a:t>псують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 charset="-52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 charset="-52"/>
              </a:rPr>
              <a:t>підлогу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 charset="-52"/>
              </a:rPr>
              <a:t>майстер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 charset="-52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 charset="-52"/>
              </a:rPr>
              <a:t>уваги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 charset="-52"/>
              </a:rPr>
              <a:t> не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 charset="-52"/>
              </a:rPr>
              <a:t>звернув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 charset="-52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 charset="-52"/>
              </a:rPr>
              <a:t>і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 charset="-52"/>
              </a:rPr>
              <a:t> сказав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 charset="-52"/>
              </a:rPr>
              <a:t>що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 charset="-52"/>
              </a:rPr>
              <a:t> я в них не перша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 charset="-52"/>
              </a:rPr>
              <a:t>і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 charset="-52"/>
              </a:rPr>
              <a:t> не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 charset="-52"/>
              </a:rPr>
              <a:t>єдина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.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 charset="-52"/>
              </a:rPr>
              <a:t>Також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 charset="-52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 charset="-52"/>
              </a:rPr>
              <a:t>майстер</a:t>
            </a:r>
            <a:r>
              <a:rPr lang="ru-RU" sz="2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 charset="-52"/>
              </a:rPr>
              <a:t>порадив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 charset="-52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 charset="-52"/>
              </a:rPr>
              <a:t>звернутись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 charset="-52"/>
              </a:rPr>
              <a:t> до начальника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 charset="-52"/>
              </a:rPr>
              <a:t>об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.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 charset="-52"/>
              </a:rPr>
              <a:t>єднання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 charset="-52"/>
              </a:rPr>
              <a:t> ЖЕУ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.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 charset="-52"/>
              </a:rPr>
              <a:t>така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 charset="-52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 charset="-52"/>
              </a:rPr>
              <a:t>вища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 charset="-52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 charset="-52"/>
              </a:rPr>
              <a:t>інстанція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 charset="-52"/>
              </a:rPr>
              <a:t> над ЖЕУ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 charset="-52"/>
              </a:rPr>
              <a:t>нашого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 charset="-52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 charset="-52"/>
              </a:rPr>
              <a:t>району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.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 charset="-52"/>
              </a:rPr>
              <a:t>Того ж дня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 charset="-52"/>
              </a:rPr>
              <a:t>пішла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 charset="-52"/>
              </a:rPr>
              <a:t> до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 charset="-52"/>
              </a:rPr>
              <a:t>офісу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 charset="-52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 charset="-52"/>
              </a:rPr>
              <a:t>об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.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 charset="-52"/>
              </a:rPr>
              <a:t>єднання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 charset="-52"/>
              </a:rPr>
              <a:t> ЖЕУ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 charset="-52"/>
              </a:rPr>
              <a:t>і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 charset="-52"/>
              </a:rPr>
              <a:t> написала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 charset="-52"/>
              </a:rPr>
              <a:t>ще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 charset="-52"/>
              </a:rPr>
              <a:t> одну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 charset="-52"/>
              </a:rPr>
              <a:t>заяву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 charset="-52"/>
              </a:rPr>
              <a:t> на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 charset="-52"/>
              </a:rPr>
              <a:t>ім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.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 charset="-52"/>
              </a:rPr>
              <a:t>я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 charset="-52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 charset="-52"/>
              </a:rPr>
              <a:t>начальника</a:t>
            </a:r>
            <a:r>
              <a:rPr kumimoji="0" lang="ru-RU" sz="20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 charset="-52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 charset="-52"/>
              </a:rPr>
              <a:t>об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.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 charset="-52"/>
              </a:rPr>
              <a:t>єднання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 charset="-52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 charset="-52"/>
              </a:rPr>
              <a:t>з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 charset="-52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 charset="-52"/>
              </a:rPr>
              <a:t>проханням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 charset="-52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 charset="-52"/>
              </a:rPr>
              <a:t>відремонтувати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 charset="-52"/>
              </a:rPr>
              <a:t> батарею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.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 charset="-52"/>
              </a:rPr>
              <a:t>Заяву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 charset="-52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 charset="-52"/>
              </a:rPr>
              <a:t>зареєстрували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 charset="-52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 charset="-52"/>
              </a:rPr>
              <a:t>і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 charset="-52"/>
              </a:rPr>
              <a:t> сказали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 charset="-52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 charset="-52"/>
              </a:rPr>
              <a:t>приходити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 charset="-52"/>
              </a:rPr>
              <a:t> в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 charset="-52"/>
              </a:rPr>
              <a:t>понеділок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 charset="-52"/>
              </a:rPr>
              <a:t>бо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 charset="-52"/>
              </a:rPr>
              <a:t> начальник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 charset="-52"/>
              </a:rPr>
              <a:t>приймає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 charset="-52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 charset="-52"/>
              </a:rPr>
              <a:t>тільки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 charset="-52"/>
              </a:rPr>
              <a:t> по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 charset="-52"/>
              </a:rPr>
              <a:t>понеділках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 charset="-52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 charset="-52"/>
              </a:rPr>
              <a:t>з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 charset="-52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10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 charset="-52"/>
              </a:rPr>
              <a:t>до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18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 charset="-52"/>
              </a:rPr>
              <a:t>години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 descr="C:\Users\123\Pictures\шаблоны презентаций\NightOrhidMasterPrew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8675" name="Rectangle 3"/>
          <p:cNvSpPr>
            <a:spLocks noChangeArrowheads="1"/>
          </p:cNvSpPr>
          <p:nvPr/>
        </p:nvSpPr>
        <p:spPr bwMode="auto">
          <a:xfrm>
            <a:off x="0" y="163128"/>
            <a:ext cx="8892480" cy="56938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Повернулась до ЖЕУ у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понеділок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 о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17:30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і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нікого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,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крім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прибиральниць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,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в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офісі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вже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 не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було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.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Я</a:t>
            </a: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працюю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з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9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до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18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години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і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мені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прийшлося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відпроситись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з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роботи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Наступного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 дня у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вівторок</a:t>
            </a: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прийшла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 до ЖЕУ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,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і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вже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увірвалась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 до начальника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,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бо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батарея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,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оскільки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 текла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,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прийшлося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її</a:t>
            </a: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перекрити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,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а в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хаті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від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 того стало холодно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.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На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це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 начальник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об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.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єднання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 ЖЕУ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відповіла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,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що</a:t>
            </a:r>
            <a:r>
              <a:rPr lang="ru-RU" sz="2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такі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 заяви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згідно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 закону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розглядаються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протягом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місяця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,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а ремонт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здійснюється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протягом</a:t>
            </a: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року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Я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сплачую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 квартплату регулярно кожного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місяця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і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тепер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,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здається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,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маю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звернутись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 в</a:t>
            </a: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приватну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фірму</a:t>
            </a:r>
            <a:r>
              <a:rPr lang="ru-RU" sz="2800" dirty="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Arial+1"/>
              </a:rPr>
              <a:t>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для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здійснення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 ремонту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.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Що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мені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робити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?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Куди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діваються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гроші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,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що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 я</a:t>
            </a: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сплачую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 за квартплату</a:t>
            </a: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.</a:t>
            </a:r>
            <a:endParaRPr kumimoji="0" lang="uk-UA" sz="2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 descr="C:\Users\123\Pictures\шаблоны презентаций\NightOrhidMasterPrew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9699" name="Rectangle 3"/>
          <p:cNvSpPr>
            <a:spLocks noChangeArrowheads="1"/>
          </p:cNvSpPr>
          <p:nvPr/>
        </p:nvSpPr>
        <p:spPr bwMode="auto">
          <a:xfrm>
            <a:off x="0" y="-500537"/>
            <a:ext cx="8964488" cy="6986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2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Calibri" pitchFamily="34" charset="0"/>
              <a:ea typeface="Calibri" pitchFamily="34" charset="0"/>
              <a:cs typeface="Arial+1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АНАЛІЗ ВИПАДКІВ КОРУПЦІЙНИХ ДІЙ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2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Calibri" pitchFamily="34" charset="0"/>
              <a:ea typeface="Calibri" pitchFamily="34" charset="0"/>
              <a:cs typeface="Arial+1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1.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Іванко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 сказав кондуктору в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електричці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,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що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 не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встиг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купити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білет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 в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касі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 та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станції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.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Кондуктор</a:t>
            </a: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пропанує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йому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заплатити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 половину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вартості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 квитка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,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але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 при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цьому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 не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виписувати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білет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2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Calibri" pitchFamily="34" charset="0"/>
              <a:ea typeface="Calibri" pitchFamily="34" charset="0"/>
              <a:cs typeface="Arial+1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2.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Будівельна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фірма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приймає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 участь в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тендері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(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конкурсі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)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на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будівництво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житлового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будинку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.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Якщо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ця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фірма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виграє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 конкурс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і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отримає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замовлення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 на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будівництво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будинку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,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керівництво</a:t>
            </a: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фірми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отримає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прибутки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і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забезпечить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роботою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своїх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працівників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.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Для того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щоб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отриматице</a:t>
            </a: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замовлення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,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фірма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пропонує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  членам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комісії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подарувати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мобільні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телефони</a:t>
            </a:r>
            <a:r>
              <a:rPr lang="ru-RU" sz="2800" dirty="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Arial+1"/>
              </a:rPr>
              <a:t>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для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полегшення</a:t>
            </a: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та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прискорення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їхньої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роботи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 descr="C:\Users\123\Pictures\шаблоны презентаций\NightOrhidMasterPrew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0723" name="Rectangle 3"/>
          <p:cNvSpPr>
            <a:spLocks noChangeArrowheads="1"/>
          </p:cNvSpPr>
          <p:nvPr/>
        </p:nvSpPr>
        <p:spPr bwMode="auto">
          <a:xfrm>
            <a:off x="0" y="57922"/>
            <a:ext cx="8964488" cy="56938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3.</a:t>
            </a:r>
            <a:r>
              <a:rPr kumimoji="0" lang="ru-RU" sz="2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Коли </a:t>
            </a:r>
            <a:r>
              <a:rPr kumimoji="0" lang="ru-RU" sz="2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Оленка</a:t>
            </a:r>
            <a:r>
              <a:rPr kumimoji="0" lang="ru-RU" sz="2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 не </a:t>
            </a:r>
            <a:r>
              <a:rPr kumimoji="0" lang="ru-RU" sz="2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склала</a:t>
            </a:r>
            <a:r>
              <a:rPr kumimoji="0" lang="ru-RU" sz="2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 </a:t>
            </a:r>
            <a:r>
              <a:rPr kumimoji="0" lang="ru-RU" sz="2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іспиту</a:t>
            </a:r>
            <a:r>
              <a:rPr kumimoji="0" lang="ru-RU" sz="2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 </a:t>
            </a:r>
            <a:r>
              <a:rPr kumimoji="0" lang="ru-RU" sz="2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з</a:t>
            </a:r>
            <a:r>
              <a:rPr kumimoji="0" lang="ru-RU" sz="2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 </a:t>
            </a:r>
            <a:r>
              <a:rPr kumimoji="0" lang="ru-RU" sz="2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керування</a:t>
            </a:r>
            <a:r>
              <a:rPr kumimoji="0" lang="ru-RU" sz="2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 </a:t>
            </a:r>
            <a:r>
              <a:rPr kumimoji="0" lang="ru-RU" sz="2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автомобілем</a:t>
            </a:r>
            <a:r>
              <a:rPr kumimoji="0" lang="ru-RU" sz="2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, </a:t>
            </a:r>
            <a:r>
              <a:rPr kumimoji="0" lang="ru-RU" sz="2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голова </a:t>
            </a:r>
            <a:r>
              <a:rPr kumimoji="0" lang="ru-RU" sz="2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комісії</a:t>
            </a:r>
            <a:r>
              <a:rPr kumimoji="0" lang="ru-RU" sz="2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 сказав </a:t>
            </a:r>
            <a:r>
              <a:rPr kumimoji="0" lang="ru-RU" sz="2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їй</a:t>
            </a:r>
            <a:r>
              <a:rPr kumimoji="0" lang="ru-RU" sz="2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, </a:t>
            </a:r>
            <a:r>
              <a:rPr kumimoji="0" lang="ru-RU" sz="2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що</a:t>
            </a:r>
            <a:r>
              <a:rPr kumimoji="0" lang="ru-RU" sz="2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 за</a:t>
            </a:r>
            <a:r>
              <a:rPr kumimoji="0" lang="uk-UA" sz="2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 </a:t>
            </a:r>
            <a:r>
              <a:rPr kumimoji="0" lang="ru-RU" sz="2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помірну</a:t>
            </a:r>
            <a:r>
              <a:rPr kumimoji="0" lang="ru-RU" sz="2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 оплату </a:t>
            </a:r>
            <a:r>
              <a:rPr kumimoji="0" lang="ru-RU" sz="2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можна</a:t>
            </a:r>
            <a:r>
              <a:rPr kumimoji="0" lang="ru-RU" sz="2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 </a:t>
            </a:r>
            <a:r>
              <a:rPr kumimoji="0" lang="ru-RU" sz="2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дістати</a:t>
            </a:r>
            <a:r>
              <a:rPr kumimoji="0" lang="ru-RU" sz="2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 </a:t>
            </a:r>
            <a:r>
              <a:rPr kumimoji="0" lang="ru-RU" sz="2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посвідчення</a:t>
            </a:r>
            <a:r>
              <a:rPr kumimoji="0" lang="ru-RU" sz="2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 </a:t>
            </a:r>
            <a:r>
              <a:rPr kumimoji="0" lang="ru-RU" sz="2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водія</a:t>
            </a:r>
            <a:r>
              <a:rPr kumimoji="0" lang="ru-RU" sz="2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 без повторного </a:t>
            </a:r>
            <a:r>
              <a:rPr kumimoji="0" lang="ru-RU" sz="2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складання</a:t>
            </a:r>
            <a:r>
              <a:rPr kumimoji="0" lang="ru-RU" sz="2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 </a:t>
            </a:r>
            <a:r>
              <a:rPr kumimoji="0" lang="ru-RU" sz="2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іспиту</a:t>
            </a:r>
            <a:r>
              <a:rPr kumimoji="0" lang="ru-RU" sz="2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.</a:t>
            </a:r>
            <a:endParaRPr kumimoji="0" lang="ru-RU" sz="2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2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Calibri" pitchFamily="34" charset="0"/>
              <a:ea typeface="Calibri" pitchFamily="34" charset="0"/>
              <a:cs typeface="Arial+1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4.</a:t>
            </a:r>
            <a:r>
              <a:rPr kumimoji="0" lang="ru-RU" sz="2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По </a:t>
            </a:r>
            <a:r>
              <a:rPr kumimoji="0" lang="ru-RU" sz="2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закінченні</a:t>
            </a:r>
            <a:r>
              <a:rPr kumimoji="0" lang="ru-RU" sz="2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 </a:t>
            </a:r>
            <a:r>
              <a:rPr kumimoji="0" lang="ru-RU" sz="2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шкільного</a:t>
            </a:r>
            <a:r>
              <a:rPr kumimoji="0" lang="ru-RU" sz="2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 року </a:t>
            </a:r>
            <a:r>
              <a:rPr kumimoji="0" lang="ru-RU" sz="2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9-</a:t>
            </a:r>
            <a:r>
              <a:rPr kumimoji="0" lang="ru-RU" sz="2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А </a:t>
            </a:r>
            <a:r>
              <a:rPr kumimoji="0" lang="ru-RU" sz="2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клас</a:t>
            </a:r>
            <a:r>
              <a:rPr kumimoji="0" lang="ru-RU" sz="2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 </a:t>
            </a:r>
            <a:r>
              <a:rPr kumimoji="0" lang="ru-RU" sz="2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подарував</a:t>
            </a:r>
            <a:r>
              <a:rPr kumimoji="0" lang="ru-RU" sz="2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 </a:t>
            </a:r>
            <a:r>
              <a:rPr kumimoji="0" lang="ru-RU" sz="2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своїй</a:t>
            </a:r>
            <a:r>
              <a:rPr kumimoji="0" lang="ru-RU" sz="2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 </a:t>
            </a:r>
            <a:r>
              <a:rPr kumimoji="0" lang="ru-RU" sz="2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класній</a:t>
            </a:r>
            <a:r>
              <a:rPr kumimoji="0" lang="ru-RU" sz="2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 </a:t>
            </a:r>
            <a:r>
              <a:rPr kumimoji="0" lang="ru-RU" sz="2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керівниці</a:t>
            </a:r>
            <a:r>
              <a:rPr kumimoji="0" lang="ru-RU" sz="2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 </a:t>
            </a:r>
            <a:r>
              <a:rPr kumimoji="0" lang="ru-RU" sz="2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величезний</a:t>
            </a:r>
            <a:r>
              <a:rPr kumimoji="0" lang="ru-RU" sz="2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 букет</a:t>
            </a:r>
            <a:r>
              <a:rPr kumimoji="0" lang="uk-UA" sz="2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 </a:t>
            </a:r>
            <a:r>
              <a:rPr kumimoji="0" lang="ru-RU" sz="2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квітів</a:t>
            </a:r>
            <a:r>
              <a:rPr kumimoji="0" lang="ru-RU" sz="2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.</a:t>
            </a:r>
            <a:endParaRPr kumimoji="0" lang="ru-RU" sz="2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2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Calibri" pitchFamily="34" charset="0"/>
              <a:ea typeface="Calibri" pitchFamily="34" charset="0"/>
              <a:cs typeface="Arial+1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5.</a:t>
            </a:r>
            <a:r>
              <a:rPr kumimoji="0" lang="ru-RU" sz="2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Сергійкова</a:t>
            </a:r>
            <a:r>
              <a:rPr kumimoji="0" lang="ru-RU" sz="2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 </a:t>
            </a:r>
            <a:r>
              <a:rPr kumimoji="0" lang="ru-RU" sz="2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мати</a:t>
            </a:r>
            <a:r>
              <a:rPr kumimoji="0" lang="ru-RU" sz="2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 </a:t>
            </a:r>
            <a:r>
              <a:rPr kumimoji="0" lang="ru-RU" sz="2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захворіла</a:t>
            </a:r>
            <a:r>
              <a:rPr kumimoji="0" lang="ru-RU" sz="2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 </a:t>
            </a:r>
            <a:r>
              <a:rPr kumimoji="0" lang="ru-RU" sz="2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і</a:t>
            </a:r>
            <a:r>
              <a:rPr kumimoji="0" lang="ru-RU" sz="2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 </a:t>
            </a:r>
            <a:r>
              <a:rPr kumimoji="0" lang="ru-RU" sz="2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лежить</a:t>
            </a:r>
            <a:r>
              <a:rPr kumimoji="0" lang="ru-RU" sz="2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 в </a:t>
            </a:r>
            <a:r>
              <a:rPr kumimoji="0" lang="ru-RU" sz="2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лікарні</a:t>
            </a:r>
            <a:r>
              <a:rPr kumimoji="0" lang="ru-RU" sz="2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. </a:t>
            </a:r>
            <a:r>
              <a:rPr kumimoji="0" lang="ru-RU" sz="2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Сергійко</a:t>
            </a:r>
            <a:r>
              <a:rPr kumimoji="0" lang="ru-RU" sz="2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, </a:t>
            </a:r>
            <a:r>
              <a:rPr kumimoji="0" lang="ru-RU" sz="2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розмовляючи</a:t>
            </a:r>
            <a:r>
              <a:rPr kumimoji="0" lang="ru-RU" sz="2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 </a:t>
            </a:r>
            <a:r>
              <a:rPr kumimoji="0" lang="ru-RU" sz="2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з</a:t>
            </a:r>
            <a:r>
              <a:rPr kumimoji="0" lang="ru-RU" sz="2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 </a:t>
            </a:r>
            <a:r>
              <a:rPr kumimoji="0" lang="ru-RU" sz="2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черговою</a:t>
            </a:r>
            <a:r>
              <a:rPr kumimoji="0" lang="ru-RU" sz="2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 медсестрою</a:t>
            </a:r>
            <a:r>
              <a:rPr kumimoji="0" lang="ru-RU" sz="2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,</a:t>
            </a:r>
            <a:r>
              <a:rPr kumimoji="0" lang="uk-UA" sz="2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ru-RU" sz="2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дав </a:t>
            </a:r>
            <a:r>
              <a:rPr kumimoji="0" lang="ru-RU" sz="2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їй</a:t>
            </a:r>
            <a:r>
              <a:rPr kumimoji="0" lang="ru-RU" sz="2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 </a:t>
            </a:r>
            <a:r>
              <a:rPr kumimoji="0" lang="ru-RU" sz="2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100 </a:t>
            </a:r>
            <a:r>
              <a:rPr kumimoji="0" lang="ru-RU" sz="2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гривень</a:t>
            </a:r>
            <a:r>
              <a:rPr kumimoji="0" lang="ru-RU" sz="2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, </a:t>
            </a:r>
            <a:r>
              <a:rPr kumimoji="0" lang="ru-RU" sz="2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щоб</a:t>
            </a:r>
            <a:r>
              <a:rPr kumimoji="0" lang="ru-RU" sz="2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 та </a:t>
            </a:r>
            <a:r>
              <a:rPr kumimoji="0" lang="ru-RU" sz="2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краще</a:t>
            </a:r>
            <a:r>
              <a:rPr kumimoji="0" lang="ru-RU" sz="2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 </a:t>
            </a:r>
            <a:r>
              <a:rPr kumimoji="0" lang="ru-RU" sz="2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наглядала</a:t>
            </a:r>
            <a:r>
              <a:rPr kumimoji="0" lang="ru-RU" sz="2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 за </a:t>
            </a:r>
            <a:r>
              <a:rPr kumimoji="0" lang="ru-RU" sz="2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матусею</a:t>
            </a:r>
            <a:r>
              <a:rPr kumimoji="0" lang="ru-RU" sz="2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 </a:t>
            </a:r>
            <a:r>
              <a:rPr kumimoji="0" lang="ru-RU" sz="2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під</a:t>
            </a:r>
            <a:r>
              <a:rPr kumimoji="0" lang="ru-RU" sz="2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 час </a:t>
            </a:r>
            <a:r>
              <a:rPr kumimoji="0" lang="ru-RU" sz="2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свого</a:t>
            </a:r>
            <a:r>
              <a:rPr kumimoji="0" lang="ru-RU" sz="2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 </a:t>
            </a:r>
            <a:r>
              <a:rPr kumimoji="0" lang="ru-RU" sz="2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чергування</a:t>
            </a:r>
            <a:r>
              <a:rPr kumimoji="0" lang="ru-RU" sz="2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.</a:t>
            </a:r>
            <a:endParaRPr kumimoji="0" lang="ru-RU" sz="2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2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Calibri" pitchFamily="34" charset="0"/>
              <a:ea typeface="Calibri" pitchFamily="34" charset="0"/>
              <a:cs typeface="Arial+1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6.</a:t>
            </a:r>
            <a:r>
              <a:rPr kumimoji="0" lang="ru-RU" sz="2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На посаду директора </a:t>
            </a:r>
            <a:r>
              <a:rPr kumimoji="0" lang="ru-RU" sz="2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міського</a:t>
            </a:r>
            <a:r>
              <a:rPr kumimoji="0" lang="ru-RU" sz="2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 </a:t>
            </a:r>
            <a:r>
              <a:rPr kumimoji="0" lang="ru-RU" sz="2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молодіжного</a:t>
            </a:r>
            <a:r>
              <a:rPr kumimoji="0" lang="ru-RU" sz="2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 центру</a:t>
            </a:r>
            <a:r>
              <a:rPr kumimoji="0" lang="ru-RU" sz="2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, </a:t>
            </a:r>
            <a:r>
              <a:rPr kumimoji="0" lang="ru-RU" sz="2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який</a:t>
            </a:r>
            <a:r>
              <a:rPr kumimoji="0" lang="ru-RU" sz="2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 </a:t>
            </a:r>
            <a:r>
              <a:rPr kumimoji="0" lang="ru-RU" sz="2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є</a:t>
            </a:r>
            <a:r>
              <a:rPr kumimoji="0" lang="ru-RU" sz="2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 </a:t>
            </a:r>
            <a:r>
              <a:rPr kumimoji="0" lang="ru-RU" sz="2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підрозділом</a:t>
            </a:r>
            <a:r>
              <a:rPr kumimoji="0" lang="ru-RU" sz="2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 </a:t>
            </a:r>
            <a:r>
              <a:rPr kumimoji="0" lang="ru-RU" sz="2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органів</a:t>
            </a:r>
            <a:r>
              <a:rPr kumimoji="0" lang="ru-RU" sz="2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 </a:t>
            </a:r>
            <a:r>
              <a:rPr kumimoji="0" lang="ru-RU" sz="2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місцевого</a:t>
            </a:r>
            <a:r>
              <a:rPr kumimoji="0" lang="uk-UA" sz="2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 </a:t>
            </a:r>
            <a:r>
              <a:rPr kumimoji="0" lang="ru-RU" sz="2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самоврядування</a:t>
            </a:r>
            <a:r>
              <a:rPr kumimoji="0" lang="ru-RU" sz="2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 </a:t>
            </a:r>
            <a:r>
              <a:rPr kumimoji="0" lang="ru-RU" sz="2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призначено</a:t>
            </a:r>
            <a:r>
              <a:rPr kumimoji="0" lang="ru-RU" sz="2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 сестру начальника </a:t>
            </a:r>
            <a:r>
              <a:rPr kumimoji="0" lang="ru-RU" sz="2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управління</a:t>
            </a:r>
            <a:r>
              <a:rPr kumimoji="0" lang="ru-RU" sz="2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 у справах </a:t>
            </a:r>
            <a:r>
              <a:rPr kumimoji="0" lang="ru-RU" sz="2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молоді</a:t>
            </a:r>
            <a:r>
              <a:rPr kumimoji="0" lang="ru-RU" sz="2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.</a:t>
            </a:r>
            <a:endParaRPr kumimoji="0" lang="ru-RU" sz="2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 descr="C:\Users\123\Pictures\шаблоны презентаций\NightOrhidMasterPrew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1747" name="Rectangle 3"/>
          <p:cNvSpPr>
            <a:spLocks noChangeArrowheads="1"/>
          </p:cNvSpPr>
          <p:nvPr/>
        </p:nvSpPr>
        <p:spPr bwMode="auto">
          <a:xfrm>
            <a:off x="0" y="237361"/>
            <a:ext cx="8748464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 charset="-52"/>
              </a:rPr>
              <a:t>7.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 charset="-52"/>
              </a:rPr>
              <a:t>Пані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 charset="-52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 charset="-52"/>
              </a:rPr>
              <a:t>Світлана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 charset="-52"/>
              </a:rPr>
              <a:t> О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.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 charset="-52"/>
              </a:rPr>
              <a:t>домовилась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 charset="-52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 charset="-52"/>
              </a:rPr>
              <a:t>з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 charset="-52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 charset="-52"/>
              </a:rPr>
              <a:t>будівельною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 charset="-52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 charset="-52"/>
              </a:rPr>
              <a:t>фірмою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 charset="-52"/>
              </a:rPr>
              <a:t>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.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 charset="-52"/>
              </a:rPr>
              <a:t>Цеглинка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.,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 charset="-52"/>
              </a:rPr>
              <a:t>якщо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 charset="-52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 charset="-52"/>
              </a:rPr>
              <a:t>фірма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 charset="-52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 charset="-52"/>
              </a:rPr>
              <a:t>профінансує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 charset="-52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 charset="-52"/>
              </a:rPr>
              <a:t>її</a:t>
            </a: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 charset="-52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 charset="-52"/>
              </a:rPr>
              <a:t>передвиборчу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 charset="-52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 charset="-52"/>
              </a:rPr>
              <a:t>кампанію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 charset="-52"/>
              </a:rPr>
              <a:t> до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 charset="-52"/>
              </a:rPr>
              <a:t>міської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 charset="-52"/>
              </a:rPr>
              <a:t> ради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,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 charset="-52"/>
              </a:rPr>
              <a:t>то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 charset="-52"/>
              </a:rPr>
              <a:t>пізніше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 charset="-52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 charset="-52"/>
              </a:rPr>
              <a:t>пані</a:t>
            </a:r>
            <a:r>
              <a:rPr lang="ru-RU" sz="2800" dirty="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Arial+1" charset="-52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 charset="-52"/>
              </a:rPr>
              <a:t>Світлана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 charset="-52"/>
              </a:rPr>
              <a:t> у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 charset="-52"/>
              </a:rPr>
              <a:t>віддяку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 charset="-52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 charset="-52"/>
              </a:rPr>
              <a:t>підприємству</a:t>
            </a: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 charset="-52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 charset="-52"/>
              </a:rPr>
              <a:t>допоможе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 charset="-52"/>
              </a:rPr>
              <a:t> в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 charset="-52"/>
              </a:rPr>
              <a:t>отриманні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 charset="-52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 charset="-52"/>
              </a:rPr>
              <a:t>цікавих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 charset="-52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 charset="-52"/>
              </a:rPr>
              <a:t>замовлень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 charset="-52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 charset="-52"/>
              </a:rPr>
              <a:t>від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 charset="-52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 charset="-52"/>
              </a:rPr>
              <a:t>самоуправління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 charset="-52"/>
              </a:rPr>
              <a:t> на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 charset="-52"/>
              </a:rPr>
              <a:t>будівництво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 charset="-52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 charset="-52"/>
              </a:rPr>
              <a:t>різних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 charset="-52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 charset="-52"/>
              </a:rPr>
              <a:t>об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.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 charset="-52"/>
              </a:rPr>
              <a:t>єктів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2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Calibri" pitchFamily="34" charset="0"/>
              <a:ea typeface="Calibri" pitchFamily="34" charset="0"/>
              <a:cs typeface="Arial+1" charset="-5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 charset="-52"/>
              </a:rPr>
              <a:t>8.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 charset="-52"/>
              </a:rPr>
              <a:t>Службовці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 charset="-52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 charset="-52"/>
              </a:rPr>
              <a:t>мерії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 charset="-52"/>
              </a:rPr>
              <a:t> м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.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 charset="-52"/>
              </a:rPr>
              <a:t>А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 charset="-52"/>
              </a:rPr>
              <a:t>під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 charset="-52"/>
              </a:rPr>
              <a:t> час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 charset="-52"/>
              </a:rPr>
              <a:t>прийому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 charset="-52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 charset="-52"/>
              </a:rPr>
              <a:t>офіційної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 charset="-52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 charset="-52"/>
              </a:rPr>
              <a:t>делегації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 charset="-52"/>
              </a:rPr>
              <a:t> в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 charset="-52"/>
              </a:rPr>
              <a:t>ресторані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 charset="-52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 charset="-52"/>
              </a:rPr>
              <a:t>домовились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 charset="-52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 charset="-52"/>
              </a:rPr>
              <a:t>з</a:t>
            </a: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 charset="-52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 charset="-52"/>
              </a:rPr>
              <a:t>офіціантом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,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 charset="-52"/>
              </a:rPr>
              <a:t>що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 charset="-52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 charset="-52"/>
              </a:rPr>
              <a:t>дістануть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 charset="-52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 charset="-52"/>
              </a:rPr>
              <a:t>від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 charset="-52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 charset="-52"/>
              </a:rPr>
              <a:t>нього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 charset="-52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 charset="-52"/>
              </a:rPr>
              <a:t>рахунок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 charset="-52"/>
              </a:rPr>
              <a:t> на суму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,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 charset="-52"/>
              </a:rPr>
              <a:t>що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 charset="-52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 charset="-52"/>
              </a:rPr>
              <a:t>є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 charset="-52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 charset="-52"/>
              </a:rPr>
              <a:t>вдвічі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 charset="-52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 charset="-52"/>
              </a:rPr>
              <a:t>більшою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 charset="-52"/>
              </a:rPr>
              <a:t> за реально</a:t>
            </a: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 charset="-52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 charset="-52"/>
              </a:rPr>
              <a:t>заплачену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,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 charset="-52"/>
              </a:rPr>
              <a:t>для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 charset="-52"/>
              </a:rPr>
              <a:t>отримання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 charset="-52"/>
              </a:rPr>
              <a:t> </a:t>
            </a:r>
            <a:r>
              <a:rPr kumimoji="0" lang="ru-RU" sz="28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 charset="-52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 charset="-52"/>
              </a:rPr>
              <a:t>компенсації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 charset="-52"/>
              </a:rPr>
              <a:t> за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 charset="-52"/>
              </a:rPr>
              <a:t>витрачені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 charset="-52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 charset="-52"/>
              </a:rPr>
              <a:t>кошти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 charset="-52"/>
              </a:rPr>
              <a:t> в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 charset="-52"/>
              </a:rPr>
              <a:t>касі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 charset="-52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 charset="-52"/>
              </a:rPr>
              <a:t>мерії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 descr="C:\Users\123\Pictures\шаблоны презентаций\NightOrhidMasterPrew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2771" name="Rectangle 3"/>
          <p:cNvSpPr>
            <a:spLocks noChangeArrowheads="1"/>
          </p:cNvSpPr>
          <p:nvPr/>
        </p:nvSpPr>
        <p:spPr bwMode="auto">
          <a:xfrm>
            <a:off x="0" y="668539"/>
            <a:ext cx="8306313" cy="4832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9.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Бізнесмен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 пан Василь П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.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запросив на вечерю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суддю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 в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найкращий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 ресторан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міста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 для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того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,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щоб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Calibri" pitchFamily="34" charset="0"/>
              <a:ea typeface="Calibri" pitchFamily="34" charset="0"/>
              <a:cs typeface="Arial+1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залагодити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 свою справу про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несплату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податків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.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Суддя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прийшов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 та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пробув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 в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ресторані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в</a:t>
            </a: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темних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 окулярах</a:t>
            </a:r>
            <a:r>
              <a:rPr kumimoji="0" lang="ru-RU" sz="28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для того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,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щоб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його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 не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впізнали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.</a:t>
            </a:r>
            <a:endParaRPr kumimoji="0" lang="uk-UA" sz="2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ea typeface="Calibri" pitchFamily="34" charset="0"/>
              <a:cs typeface="Arial+1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2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ea typeface="Calibri" pitchFamily="34" charset="0"/>
              <a:cs typeface="Arial+1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+1"/>
              </a:rPr>
              <a:t>10.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+1"/>
              </a:rPr>
              <a:t>Члени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+1"/>
              </a:rPr>
              <a:t>акціонерного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+1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+1"/>
              </a:rPr>
              <a:t>товариства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,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+1"/>
              </a:rPr>
              <a:t>яке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+1"/>
              </a:rPr>
              <a:t>підписало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+1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+1"/>
              </a:rPr>
              <a:t>багаторічний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+1"/>
              </a:rPr>
              <a:t> контракт на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+1"/>
              </a:rPr>
              <a:t>отримання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+1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+1"/>
              </a:rPr>
              <a:t>сировини</a:t>
            </a: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+1"/>
              </a:rPr>
              <a:t>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+1"/>
              </a:rPr>
              <a:t>на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+1"/>
              </a:rPr>
              <a:t>загальну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+1"/>
              </a:rPr>
              <a:t> суму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10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+1"/>
              </a:rPr>
              <a:t>мільйонів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+1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+1"/>
              </a:rPr>
              <a:t>гривень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,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+1"/>
              </a:rPr>
              <a:t>отримали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+1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+1"/>
              </a:rPr>
              <a:t>від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+1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+1"/>
              </a:rPr>
              <a:t>постачальників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+1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+1"/>
              </a:rPr>
              <a:t>коштовні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+1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+1"/>
              </a:rPr>
              <a:t>подарунки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2" descr="C:\Users\123\Pictures\шаблоны презентаций\NightOrhidMasterPrew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395536" y="980729"/>
            <a:ext cx="8136904" cy="3139321"/>
          </a:xfrm>
          <a:prstGeom prst="rect">
            <a:avLst/>
          </a:prstGeom>
        </p:spPr>
        <p:txBody>
          <a:bodyPr wrap="square">
            <a:prstTxWarp prst="textDeflateInflateDeflate">
              <a:avLst/>
            </a:prstTxWarp>
            <a:spAutoFit/>
          </a:bodyPr>
          <a:lstStyle/>
          <a:p>
            <a:pPr algn="ctr"/>
            <a:r>
              <a:rPr lang="ru-RU" sz="6600" b="1" dirty="0">
                <a:solidFill>
                  <a:schemeClr val="bg1"/>
                </a:solidFill>
              </a:rPr>
              <a:t>"</a:t>
            </a:r>
            <a:r>
              <a:rPr lang="ru-RU" sz="6600" b="1" dirty="0" err="1">
                <a:solidFill>
                  <a:schemeClr val="bg1"/>
                </a:solidFill>
              </a:rPr>
              <a:t>Що</a:t>
            </a:r>
            <a:r>
              <a:rPr lang="ru-RU" sz="6600" b="1" dirty="0">
                <a:solidFill>
                  <a:schemeClr val="bg1"/>
                </a:solidFill>
              </a:rPr>
              <a:t> я </a:t>
            </a:r>
            <a:r>
              <a:rPr lang="ru-RU" sz="6600" b="1" dirty="0" err="1">
                <a:solidFill>
                  <a:schemeClr val="bg1"/>
                </a:solidFill>
              </a:rPr>
              <a:t>можу</a:t>
            </a:r>
            <a:r>
              <a:rPr lang="ru-RU" sz="6600" b="1" dirty="0">
                <a:solidFill>
                  <a:schemeClr val="bg1"/>
                </a:solidFill>
              </a:rPr>
              <a:t> </a:t>
            </a:r>
            <a:r>
              <a:rPr lang="ru-RU" sz="6600" b="1" dirty="0" err="1">
                <a:solidFill>
                  <a:schemeClr val="bg1"/>
                </a:solidFill>
              </a:rPr>
              <a:t>зробити</a:t>
            </a:r>
            <a:r>
              <a:rPr lang="ru-RU" sz="6600" b="1" dirty="0">
                <a:solidFill>
                  <a:schemeClr val="bg1"/>
                </a:solidFill>
              </a:rPr>
              <a:t>, </a:t>
            </a:r>
            <a:r>
              <a:rPr lang="ru-RU" sz="6600" b="1" dirty="0" err="1">
                <a:solidFill>
                  <a:schemeClr val="bg1"/>
                </a:solidFill>
              </a:rPr>
              <a:t>щоб</a:t>
            </a:r>
            <a:r>
              <a:rPr lang="ru-RU" sz="6600" b="1" dirty="0">
                <a:solidFill>
                  <a:schemeClr val="bg1"/>
                </a:solidFill>
              </a:rPr>
              <a:t> не </a:t>
            </a:r>
            <a:r>
              <a:rPr lang="ru-RU" sz="6600" b="1" dirty="0" err="1">
                <a:solidFill>
                  <a:schemeClr val="bg1"/>
                </a:solidFill>
              </a:rPr>
              <a:t>допустити</a:t>
            </a:r>
            <a:r>
              <a:rPr lang="ru-RU" sz="6600" b="1" dirty="0">
                <a:solidFill>
                  <a:schemeClr val="bg1"/>
                </a:solidFill>
              </a:rPr>
              <a:t> </a:t>
            </a:r>
            <a:r>
              <a:rPr lang="ru-RU" sz="6600" b="1" dirty="0" err="1" smtClean="0">
                <a:solidFill>
                  <a:schemeClr val="bg1"/>
                </a:solidFill>
              </a:rPr>
              <a:t>корупції</a:t>
            </a:r>
            <a:r>
              <a:rPr lang="en-US" sz="6600" b="1" dirty="0" smtClean="0">
                <a:solidFill>
                  <a:schemeClr val="bg1"/>
                </a:solidFill>
              </a:rPr>
              <a:t>???</a:t>
            </a:r>
            <a:r>
              <a:rPr lang="ru-RU" sz="6600" b="1" dirty="0" smtClean="0">
                <a:solidFill>
                  <a:schemeClr val="bg1"/>
                </a:solidFill>
              </a:rPr>
              <a:t>"</a:t>
            </a:r>
            <a:r>
              <a:rPr lang="uk-UA" sz="6600" b="1" dirty="0">
                <a:solidFill>
                  <a:schemeClr val="bg1"/>
                </a:solidFill>
              </a:rPr>
              <a:t>.</a:t>
            </a:r>
            <a:endParaRPr lang="ru-RU" sz="6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2" descr="C:\Users\123\Pictures\Новая папка\картинки мигающие\animashka95[1]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827583" y="2060848"/>
            <a:ext cx="7488833" cy="1323439"/>
          </a:xfrm>
          <a:prstGeom prst="rect">
            <a:avLst/>
          </a:prstGeom>
          <a:noFill/>
        </p:spPr>
        <p:txBody>
          <a:bodyPr wrap="square" rtlCol="0">
            <a:prstTxWarp prst="textWave4">
              <a:avLst/>
            </a:prstTxWarp>
            <a:spAutoFit/>
          </a:bodyPr>
          <a:lstStyle/>
          <a:p>
            <a:pPr algn="ctr"/>
            <a:r>
              <a:rPr lang="uk-UA" sz="8000" b="1" dirty="0" smtClean="0">
                <a:solidFill>
                  <a:srgbClr val="FF0000"/>
                </a:solidFill>
              </a:rPr>
              <a:t>Дякую за увагу</a:t>
            </a:r>
            <a:endParaRPr lang="ru-RU" sz="8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123\Pictures\шаблоны презентаций\NightOrhidMasterPrew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0" y="-717178"/>
            <a:ext cx="9482083" cy="71404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Arial,Italic+1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i="1" dirty="0">
              <a:latin typeface="Calibri" pitchFamily="34" charset="0"/>
              <a:ea typeface="Calibri" pitchFamily="34" charset="0"/>
              <a:cs typeface="Arial,Italic+1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Arial,Italic+1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3200" b="1" i="1" dirty="0">
              <a:latin typeface="Calibri" pitchFamily="34" charset="0"/>
              <a:ea typeface="Calibri" pitchFamily="34" charset="0"/>
              <a:cs typeface="Arial,Italic+1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,Italic+1"/>
              </a:rPr>
              <a:t>-</a:t>
            </a:r>
            <a:r>
              <a:rPr kumimoji="0" lang="ru-RU" sz="3200" b="1" i="1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,Italic+1"/>
              </a:rPr>
              <a:t>Чи</a:t>
            </a: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,Italic+1"/>
              </a:rPr>
              <a:t> </a:t>
            </a:r>
            <a:r>
              <a:rPr kumimoji="0" lang="ru-RU" sz="3200" b="1" i="1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,Italic+1"/>
              </a:rPr>
              <a:t>це</a:t>
            </a: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,Italic+1"/>
              </a:rPr>
              <a:t> </a:t>
            </a:r>
            <a:r>
              <a:rPr kumimoji="0" lang="ru-RU" sz="3200" b="1" i="1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,Italic+1"/>
              </a:rPr>
              <a:t>корупція</a:t>
            </a: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,Italic"/>
              </a:rPr>
              <a:t>, </a:t>
            </a: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,Italic+1"/>
              </a:rPr>
              <a:t>коли </a:t>
            </a:r>
            <a:r>
              <a:rPr kumimoji="0" lang="ru-RU" sz="3200" b="1" i="1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,Italic+1"/>
              </a:rPr>
              <a:t>людина</a:t>
            </a: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,Italic+1"/>
              </a:rPr>
              <a:t> </a:t>
            </a:r>
            <a:r>
              <a:rPr kumimoji="0" lang="ru-RU" sz="3200" b="1" i="1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,Italic+1"/>
              </a:rPr>
              <a:t>дає</a:t>
            </a: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,Italic+1"/>
              </a:rPr>
              <a:t> </a:t>
            </a:r>
            <a:r>
              <a:rPr kumimoji="0" lang="ru-RU" sz="3200" b="1" i="1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,Italic+1"/>
              </a:rPr>
              <a:t>гроші</a:t>
            </a: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,Italic+1"/>
              </a:rPr>
              <a:t> для </a:t>
            </a:r>
            <a:r>
              <a:rPr kumimoji="0" lang="ru-RU" sz="3200" b="1" i="1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,Italic+1"/>
              </a:rPr>
              <a:t>прискорення</a:t>
            </a: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,Italic+1"/>
              </a:rPr>
              <a:t> </a:t>
            </a:r>
            <a:r>
              <a:rPr kumimoji="0" lang="ru-RU" sz="3200" b="1" i="1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,Italic+1"/>
              </a:rPr>
              <a:t>розгляду</a:t>
            </a: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,Italic+1"/>
              </a:rPr>
              <a:t> заяви</a:t>
            </a: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,Italic"/>
              </a:rPr>
              <a:t>?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1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Calibri" pitchFamily="34" charset="0"/>
              <a:ea typeface="Calibri" pitchFamily="34" charset="0"/>
              <a:cs typeface="Arial,Italic+1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,Italic+1"/>
              </a:rPr>
              <a:t>-</a:t>
            </a:r>
            <a:r>
              <a:rPr kumimoji="0" lang="ru-RU" sz="3200" b="1" i="1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,Italic+1"/>
              </a:rPr>
              <a:t>Чи</a:t>
            </a: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,Italic+1"/>
              </a:rPr>
              <a:t> </a:t>
            </a:r>
            <a:r>
              <a:rPr kumimoji="0" lang="ru-RU" sz="3200" b="1" i="1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,Italic+1"/>
              </a:rPr>
              <a:t>це</a:t>
            </a: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,Italic+1"/>
              </a:rPr>
              <a:t> </a:t>
            </a:r>
            <a:r>
              <a:rPr kumimoji="0" lang="ru-RU" sz="3200" b="1" i="1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,Italic+1"/>
              </a:rPr>
              <a:t>корупція</a:t>
            </a: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,Italic"/>
              </a:rPr>
              <a:t>, </a:t>
            </a: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,Italic+1"/>
              </a:rPr>
              <a:t>коли </a:t>
            </a:r>
            <a:r>
              <a:rPr kumimoji="0" lang="ru-RU" sz="3200" b="1" i="1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,Italic+1"/>
              </a:rPr>
              <a:t>контракти</a:t>
            </a: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,Italic+1"/>
              </a:rPr>
              <a:t> </a:t>
            </a:r>
            <a:r>
              <a:rPr kumimoji="0" lang="ru-RU" sz="3200" b="1" i="1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,Italic+1"/>
              </a:rPr>
              <a:t>надаються</a:t>
            </a: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,Italic+1"/>
              </a:rPr>
              <a:t> </a:t>
            </a:r>
            <a:r>
              <a:rPr kumimoji="0" lang="ru-RU" sz="3200" b="1" i="1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,Italic+1"/>
              </a:rPr>
              <a:t>тим</a:t>
            </a: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,Italic"/>
              </a:rPr>
              <a:t>, </a:t>
            </a:r>
            <a:r>
              <a:rPr kumimoji="0" lang="ru-RU" sz="3200" b="1" i="1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,Italic+1"/>
              </a:rPr>
              <a:t>хто</a:t>
            </a: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,Italic+1"/>
              </a:rPr>
              <a:t> заплатить </a:t>
            </a:r>
            <a:r>
              <a:rPr kumimoji="0" lang="ru-RU" sz="3200" b="1" i="1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,Italic+1"/>
              </a:rPr>
              <a:t>більше</a:t>
            </a: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,Italic"/>
              </a:rPr>
              <a:t>?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1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Calibri" pitchFamily="34" charset="0"/>
              <a:ea typeface="Calibri" pitchFamily="34" charset="0"/>
              <a:cs typeface="Arial,Italic+1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,Italic+1"/>
              </a:rPr>
              <a:t>-</a:t>
            </a:r>
            <a:r>
              <a:rPr kumimoji="0" lang="ru-RU" sz="3200" b="1" i="1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,Italic+1"/>
              </a:rPr>
              <a:t>Чи</a:t>
            </a: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,Italic+1"/>
              </a:rPr>
              <a:t> </a:t>
            </a:r>
            <a:r>
              <a:rPr kumimoji="0" lang="ru-RU" sz="3200" b="1" i="1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,Italic+1"/>
              </a:rPr>
              <a:t>це</a:t>
            </a: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,Italic+1"/>
              </a:rPr>
              <a:t> </a:t>
            </a:r>
            <a:r>
              <a:rPr kumimoji="0" lang="ru-RU" sz="3200" b="1" i="1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,Italic+1"/>
              </a:rPr>
              <a:t>корупція</a:t>
            </a: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,Italic"/>
              </a:rPr>
              <a:t>, </a:t>
            </a: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,Italic+1"/>
              </a:rPr>
              <a:t>коли </a:t>
            </a:r>
            <a:r>
              <a:rPr kumimoji="0" lang="ru-RU" sz="3200" b="1" i="1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,Italic+1"/>
              </a:rPr>
              <a:t>ви</a:t>
            </a: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,Italic+1"/>
              </a:rPr>
              <a:t> </a:t>
            </a:r>
            <a:r>
              <a:rPr kumimoji="0" lang="ru-RU" sz="3200" b="1" i="1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,Italic+1"/>
              </a:rPr>
              <a:t>даєте</a:t>
            </a: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,Italic+1"/>
              </a:rPr>
              <a:t> </a:t>
            </a:r>
            <a:r>
              <a:rPr kumimoji="0" lang="ru-RU" sz="3200" b="1" i="1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,Italic+1"/>
              </a:rPr>
              <a:t>гроші</a:t>
            </a: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,Italic+1"/>
              </a:rPr>
              <a:t> </a:t>
            </a:r>
            <a:r>
              <a:rPr kumimoji="0" lang="ru-RU" sz="3200" b="1" i="1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,Italic+1"/>
              </a:rPr>
              <a:t>лікарю</a:t>
            </a: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,Italic"/>
              </a:rPr>
              <a:t>, </a:t>
            </a: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,Italic+1"/>
              </a:rPr>
              <a:t>для того</a:t>
            </a: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,Italic"/>
              </a:rPr>
              <a:t>, </a:t>
            </a:r>
            <a:r>
              <a:rPr kumimoji="0" lang="ru-RU" sz="3200" b="1" i="1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,Italic+1"/>
              </a:rPr>
              <a:t>щоб</a:t>
            </a: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,Italic+1"/>
              </a:rPr>
              <a:t> ваша </a:t>
            </a:r>
            <a:r>
              <a:rPr kumimoji="0" lang="ru-RU" sz="3200" b="1" i="1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,Italic+1"/>
              </a:rPr>
              <a:t>мати</a:t>
            </a: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,Italic+1"/>
              </a:rPr>
              <a:t> </a:t>
            </a:r>
            <a:r>
              <a:rPr kumimoji="0" lang="ru-RU" sz="3200" b="1" i="1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,Italic+1"/>
              </a:rPr>
              <a:t>отримала</a:t>
            </a: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,Italic+1"/>
              </a:rPr>
              <a:t> </a:t>
            </a:r>
            <a:r>
              <a:rPr kumimoji="0" lang="ru-RU" sz="3200" b="1" i="1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,Italic+1"/>
              </a:rPr>
              <a:t>необхідні</a:t>
            </a:r>
            <a:r>
              <a:rPr kumimoji="0" lang="uk-UA" sz="3200" b="1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,Italic+1"/>
              </a:rPr>
              <a:t> </a:t>
            </a:r>
            <a:r>
              <a:rPr kumimoji="0" lang="ru-RU" sz="3200" b="1" i="1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,Italic+1"/>
              </a:rPr>
              <a:t>їй</a:t>
            </a: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,Italic+1"/>
              </a:rPr>
              <a:t> </a:t>
            </a:r>
            <a:r>
              <a:rPr kumimoji="0" lang="ru-RU" sz="3200" b="1" i="1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,Italic+1"/>
              </a:rPr>
              <a:t>ліки</a:t>
            </a: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,Italic"/>
              </a:rPr>
              <a:t>?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1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Calibri" pitchFamily="34" charset="0"/>
              <a:ea typeface="Calibri" pitchFamily="34" charset="0"/>
              <a:cs typeface="Arial,Italic+1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,Italic+1"/>
              </a:rPr>
              <a:t>-</a:t>
            </a:r>
            <a:r>
              <a:rPr kumimoji="0" lang="ru-RU" sz="3200" b="1" i="1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,Italic+1"/>
              </a:rPr>
              <a:t>Чи</a:t>
            </a: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,Italic+1"/>
              </a:rPr>
              <a:t> </a:t>
            </a:r>
            <a:r>
              <a:rPr kumimoji="0" lang="ru-RU" sz="3200" b="1" i="1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,Italic+1"/>
              </a:rPr>
              <a:t>це</a:t>
            </a: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,Italic+1"/>
              </a:rPr>
              <a:t> </a:t>
            </a:r>
            <a:r>
              <a:rPr kumimoji="0" lang="ru-RU" sz="3200" b="1" i="1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,Italic+1"/>
              </a:rPr>
              <a:t>корупція</a:t>
            </a: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,Italic"/>
              </a:rPr>
              <a:t>, </a:t>
            </a: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,Italic+1"/>
              </a:rPr>
              <a:t>коли </a:t>
            </a:r>
            <a:r>
              <a:rPr kumimoji="0" lang="ru-RU" sz="3200" b="1" i="1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,Italic+1"/>
              </a:rPr>
              <a:t>державне</a:t>
            </a: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,Italic+1"/>
              </a:rPr>
              <a:t> </a:t>
            </a:r>
            <a:r>
              <a:rPr kumimoji="0" lang="ru-RU" sz="3200" b="1" i="1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,Italic+1"/>
              </a:rPr>
              <a:t>обладнання</a:t>
            </a: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,Italic+1"/>
              </a:rPr>
              <a:t> </a:t>
            </a:r>
            <a:r>
              <a:rPr kumimoji="0" lang="ru-RU" sz="3200" b="1" i="1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,Italic+1"/>
              </a:rPr>
              <a:t>використовується</a:t>
            </a: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,Italic+1"/>
              </a:rPr>
              <a:t> для </a:t>
            </a:r>
            <a:r>
              <a:rPr kumimoji="0" lang="ru-RU" sz="3200" b="1" i="1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,Italic+1"/>
              </a:rPr>
              <a:t>виконання</a:t>
            </a: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,Italic+1"/>
              </a:rPr>
              <a:t> </a:t>
            </a:r>
            <a:r>
              <a:rPr kumimoji="0" lang="ru-RU" sz="3200" b="1" i="1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,Italic+1"/>
              </a:rPr>
              <a:t>ремонтних</a:t>
            </a:r>
            <a:r>
              <a:rPr kumimoji="0" lang="uk-UA" sz="3200" b="1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,Italic+1"/>
              </a:rPr>
              <a:t> </a:t>
            </a:r>
            <a:r>
              <a:rPr kumimoji="0" lang="ru-RU" sz="3200" b="1" i="1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,Italic+1"/>
              </a:rPr>
              <a:t>робіт</a:t>
            </a: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,Italic+1"/>
              </a:rPr>
              <a:t> в </a:t>
            </a:r>
            <a:r>
              <a:rPr kumimoji="0" lang="ru-RU" sz="3200" b="1" i="1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,Italic+1"/>
              </a:rPr>
              <a:t>приватній</a:t>
            </a: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,Italic+1"/>
              </a:rPr>
              <a:t> </a:t>
            </a:r>
            <a:r>
              <a:rPr kumimoji="0" lang="ru-RU" sz="3200" b="1" i="1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,Italic+1"/>
              </a:rPr>
              <a:t>квартирі</a:t>
            </a: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,Italic"/>
              </a:rPr>
              <a:t>?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:\Users\123\Pictures\шаблоны презентаций\NightOrhidMasterPrew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0" y="1470578"/>
            <a:ext cx="8892434" cy="2800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1" i="1" u="none" strike="noStrike" cap="none" normalizeH="0" baseline="0" dirty="0" err="1" smtClean="0">
                <a:ln>
                  <a:noFill/>
                </a:ln>
                <a:solidFill>
                  <a:srgbClr val="FFC000"/>
                </a:solidFill>
                <a:effectLst/>
                <a:latin typeface="Calibri" pitchFamily="34" charset="0"/>
                <a:ea typeface="Calibri" pitchFamily="34" charset="0"/>
                <a:cs typeface="Arial,BoldItalic"/>
              </a:rPr>
              <a:t>Державна</a:t>
            </a:r>
            <a:r>
              <a:rPr kumimoji="0" lang="ru-RU" sz="4400" b="1" i="1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Calibri" pitchFamily="34" charset="0"/>
                <a:ea typeface="Calibri" pitchFamily="34" charset="0"/>
                <a:cs typeface="Arial,BoldItalic"/>
              </a:rPr>
              <a:t> </a:t>
            </a:r>
            <a:r>
              <a:rPr kumimoji="0" lang="ru-RU" sz="4400" b="1" i="1" u="none" strike="noStrike" cap="none" normalizeH="0" baseline="0" dirty="0" err="1" smtClean="0">
                <a:ln>
                  <a:noFill/>
                </a:ln>
                <a:solidFill>
                  <a:srgbClr val="FFC000"/>
                </a:solidFill>
                <a:effectLst/>
                <a:latin typeface="Calibri" pitchFamily="34" charset="0"/>
                <a:ea typeface="Calibri" pitchFamily="34" charset="0"/>
                <a:cs typeface="Arial,BoldItalic"/>
              </a:rPr>
              <a:t>корупція</a:t>
            </a:r>
            <a:r>
              <a:rPr kumimoji="0" lang="ru-RU" sz="4400" b="1" i="1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Calibri" pitchFamily="34" charset="0"/>
                <a:ea typeface="Calibri" pitchFamily="34" charset="0"/>
                <a:cs typeface="Arial,BoldItalic"/>
              </a:rPr>
              <a:t> </a:t>
            </a:r>
            <a:r>
              <a:rPr kumimoji="0" lang="ru-RU" sz="4400" b="1" i="1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Calibri" pitchFamily="34" charset="0"/>
                <a:ea typeface="Calibri" pitchFamily="34" charset="0"/>
                <a:cs typeface="Arial,BoldItalic+1"/>
              </a:rPr>
              <a:t>–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1" i="1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,BoldItalic"/>
              </a:rPr>
              <a:t>це</a:t>
            </a:r>
            <a:r>
              <a:rPr kumimoji="0" lang="ru-RU" sz="4400" b="1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,BoldItalic"/>
              </a:rPr>
              <a:t> </a:t>
            </a:r>
            <a:r>
              <a:rPr kumimoji="0" lang="ru-RU" sz="4400" b="1" i="1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,BoldItalic"/>
              </a:rPr>
              <a:t>використання</a:t>
            </a:r>
            <a:r>
              <a:rPr kumimoji="0" lang="ru-RU" sz="4400" b="1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,BoldItalic"/>
              </a:rPr>
              <a:t> </a:t>
            </a:r>
            <a:r>
              <a:rPr kumimoji="0" lang="ru-RU" sz="4400" b="1" i="1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,BoldItalic"/>
              </a:rPr>
              <a:t>службового</a:t>
            </a:r>
            <a:r>
              <a:rPr kumimoji="0" lang="ru-RU" sz="4400" b="1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,BoldItalic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1" i="1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,BoldItalic"/>
              </a:rPr>
              <a:t>положення</a:t>
            </a:r>
            <a:r>
              <a:rPr kumimoji="0" lang="ru-RU" sz="4400" b="1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,BoldItalic+1"/>
              </a:rPr>
              <a:t>/</a:t>
            </a:r>
            <a:r>
              <a:rPr kumimoji="0" lang="ru-RU" sz="4400" b="1" i="1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,BoldItalic"/>
              </a:rPr>
              <a:t>державної</a:t>
            </a:r>
            <a:r>
              <a:rPr kumimoji="0" lang="ru-RU" sz="4400" b="1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,BoldItalic"/>
              </a:rPr>
              <a:t> посади для</a:t>
            </a:r>
            <a:r>
              <a:rPr kumimoji="0" lang="uk-UA" sz="4400" b="1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,BoldItalic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1" i="1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,BoldItalic"/>
              </a:rPr>
              <a:t>отримання</a:t>
            </a:r>
            <a:r>
              <a:rPr kumimoji="0" lang="ru-RU" sz="4400" b="1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,BoldItalic"/>
              </a:rPr>
              <a:t> </a:t>
            </a:r>
            <a:r>
              <a:rPr kumimoji="0" lang="ru-RU" sz="4400" b="1" i="1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,BoldItalic"/>
              </a:rPr>
              <a:t>особистої</a:t>
            </a:r>
            <a:r>
              <a:rPr kumimoji="0" lang="ru-RU" sz="4400" b="1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,BoldItalic"/>
              </a:rPr>
              <a:t> </a:t>
            </a:r>
            <a:r>
              <a:rPr kumimoji="0" lang="ru-RU" sz="4400" b="1" i="1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,BoldItalic"/>
              </a:rPr>
              <a:t>вигоди</a:t>
            </a:r>
            <a:r>
              <a:rPr kumimoji="0" lang="ru-RU" sz="1400" b="1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,BoldItalic+1"/>
              </a:rPr>
              <a:t>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C:\Users\123\Pictures\шаблоны презентаций\NightOrhidMasterPrew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1" y="275788"/>
            <a:ext cx="9144000" cy="550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ru-RU" sz="3600" b="1" i="1" dirty="0" err="1">
                <a:solidFill>
                  <a:srgbClr val="FFC000"/>
                </a:solidFill>
                <a:latin typeface="Calibri" pitchFamily="34" charset="0"/>
                <a:ea typeface="Calibri" pitchFamily="34" charset="0"/>
                <a:cs typeface="Arial" pitchFamily="34" charset="0"/>
              </a:rPr>
              <a:t>Я</a:t>
            </a:r>
            <a:r>
              <a:rPr kumimoji="0" lang="ru-RU" sz="3600" b="1" i="1" u="none" strike="noStrike" cap="none" normalizeH="0" baseline="0" dirty="0" err="1" smtClean="0">
                <a:ln>
                  <a:noFill/>
                </a:ln>
                <a:solidFill>
                  <a:srgbClr val="FFC000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кі</a:t>
            </a: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 </a:t>
            </a:r>
            <a:r>
              <a:rPr kumimoji="0" lang="ru-RU" sz="3600" b="1" i="1" u="none" strike="noStrike" cap="none" normalizeH="0" baseline="0" dirty="0" err="1" smtClean="0">
                <a:ln>
                  <a:noFill/>
                </a:ln>
                <a:solidFill>
                  <a:srgbClr val="FFC000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з</a:t>
            </a: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 </a:t>
            </a:r>
            <a:r>
              <a:rPr kumimoji="0" lang="ru-RU" sz="3600" b="1" i="1" u="none" strike="noStrike" cap="none" normalizeH="0" baseline="0" dirty="0" err="1" smtClean="0">
                <a:ln>
                  <a:noFill/>
                </a:ln>
                <a:solidFill>
                  <a:srgbClr val="FFC000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наведених</a:t>
            </a: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 </a:t>
            </a:r>
            <a:r>
              <a:rPr kumimoji="0" lang="ru-RU" sz="3600" b="1" i="1" u="none" strike="noStrike" cap="none" normalizeH="0" baseline="0" dirty="0" err="1" smtClean="0">
                <a:ln>
                  <a:noFill/>
                </a:ln>
                <a:solidFill>
                  <a:srgbClr val="FFC000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нижче</a:t>
            </a: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 </a:t>
            </a:r>
            <a:r>
              <a:rPr kumimoji="0" lang="ru-RU" sz="3600" b="1" i="1" u="none" strike="noStrike" cap="none" normalizeH="0" baseline="0" dirty="0" err="1" smtClean="0">
                <a:ln>
                  <a:noFill/>
                </a:ln>
                <a:solidFill>
                  <a:srgbClr val="FFC000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сценаріїв</a:t>
            </a: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 </a:t>
            </a:r>
            <a:r>
              <a:rPr kumimoji="0" lang="ru-RU" sz="3600" b="1" i="1" u="none" strike="noStrike" cap="none" normalizeH="0" baseline="0" dirty="0" err="1" smtClean="0">
                <a:ln>
                  <a:noFill/>
                </a:ln>
                <a:solidFill>
                  <a:srgbClr val="FFC000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є</a:t>
            </a: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1" u="none" strike="noStrike" cap="none" normalizeH="0" baseline="0" dirty="0" err="1" smtClean="0">
                <a:ln>
                  <a:noFill/>
                </a:ln>
                <a:solidFill>
                  <a:srgbClr val="FFC000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ілюстрацією</a:t>
            </a: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 </a:t>
            </a:r>
            <a:r>
              <a:rPr kumimoji="0" lang="ru-RU" sz="3600" b="1" i="1" u="none" strike="noStrike" cap="none" normalizeH="0" dirty="0" smtClean="0">
                <a:ln>
                  <a:noFill/>
                </a:ln>
                <a:solidFill>
                  <a:srgbClr val="FFC000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 </a:t>
            </a:r>
            <a:r>
              <a:rPr kumimoji="0" lang="ru-RU" sz="3600" b="1" i="1" u="none" strike="noStrike" cap="none" normalizeH="0" baseline="0" dirty="0" err="1" smtClean="0">
                <a:ln>
                  <a:noFill/>
                </a:ln>
                <a:solidFill>
                  <a:srgbClr val="FFC000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державної</a:t>
            </a:r>
            <a:r>
              <a:rPr kumimoji="0" lang="uk-UA" sz="3600" b="1" i="1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 </a:t>
            </a:r>
            <a:r>
              <a:rPr kumimoji="0" lang="ru-RU" sz="3600" b="1" i="1" u="none" strike="noStrike" cap="none" normalizeH="0" baseline="0" dirty="0" err="1" smtClean="0">
                <a:ln>
                  <a:noFill/>
                </a:ln>
                <a:solidFill>
                  <a:srgbClr val="FFC000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корупції</a:t>
            </a: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:</a:t>
            </a:r>
            <a:endParaRPr kumimoji="0" lang="ru-RU" sz="3600" b="1" i="1" u="none" strike="noStrike" cap="none" normalizeH="0" baseline="0" dirty="0" smtClean="0">
              <a:ln>
                <a:noFill/>
              </a:ln>
              <a:solidFill>
                <a:srgbClr val="FFC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Symbol" pitchFamily="18" charset="2"/>
              </a:rPr>
              <a:t>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800" b="1" dirty="0">
              <a:solidFill>
                <a:schemeClr val="bg1"/>
              </a:solidFill>
              <a:latin typeface="Calibri" pitchFamily="34" charset="0"/>
              <a:ea typeface="Calibri" pitchFamily="34" charset="0"/>
              <a:cs typeface="Arial+1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-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Кампанії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 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домовляються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 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встановити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 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фіксовані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 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ціни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 на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свою 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продукцію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;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Symbol" pitchFamily="18" charset="2"/>
              </a:rPr>
              <a:t> -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Водій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 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дає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 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гроші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 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інспектору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 ДАІ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, 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щоб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 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уникнути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 штрафу за 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перевищення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 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швидкості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;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Symbol" pitchFamily="18" charset="2"/>
              </a:rPr>
              <a:t> -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Лідери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 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політичних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 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партій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 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підтасовують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 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результати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виборів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;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Symbol" pitchFamily="18" charset="2"/>
              </a:rPr>
              <a:t> -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Кампанії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 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продають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 свою 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браковану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 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продукцію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;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Symbol" pitchFamily="18" charset="2"/>
              </a:rPr>
              <a:t> -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Діти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 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купують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 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нелегальні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 наркотики для 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свого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 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дозвілля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.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C:\Users\123\Pictures\шаблоны презентаций\NightOrhidMasterPrew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0" y="4499"/>
            <a:ext cx="9144000" cy="61247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1" u="none" strike="noStrike" cap="none" normalizeH="0" baseline="0" dirty="0" err="1" smtClean="0">
                <a:ln>
                  <a:noFill/>
                </a:ln>
                <a:solidFill>
                  <a:srgbClr val="FFC000"/>
                </a:solidFill>
                <a:effectLst/>
                <a:latin typeface="Calibri" pitchFamily="34" charset="0"/>
                <a:ea typeface="Calibri" pitchFamily="34" charset="0"/>
                <a:cs typeface="Arial,BoldItalic"/>
              </a:rPr>
              <a:t>Визначення</a:t>
            </a: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Calibri" pitchFamily="34" charset="0"/>
                <a:ea typeface="Calibri" pitchFamily="34" charset="0"/>
                <a:cs typeface="Arial,BoldItalic"/>
              </a:rPr>
              <a:t> </a:t>
            </a:r>
            <a:r>
              <a:rPr kumimoji="0" lang="ru-RU" sz="3600" b="1" i="1" u="none" strike="noStrike" cap="none" normalizeH="0" baseline="0" dirty="0" err="1" smtClean="0">
                <a:ln>
                  <a:noFill/>
                </a:ln>
                <a:solidFill>
                  <a:srgbClr val="FFC000"/>
                </a:solidFill>
                <a:effectLst/>
                <a:latin typeface="Calibri" pitchFamily="34" charset="0"/>
                <a:ea typeface="Calibri" pitchFamily="34" charset="0"/>
                <a:cs typeface="Arial,BoldItalic"/>
              </a:rPr>
              <a:t>міждисциплінарної</a:t>
            </a: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Calibri" pitchFamily="34" charset="0"/>
                <a:ea typeface="Calibri" pitchFamily="34" charset="0"/>
                <a:cs typeface="Arial,BoldItalic"/>
              </a:rPr>
              <a:t> </a:t>
            </a:r>
            <a:r>
              <a:rPr kumimoji="0" lang="ru-RU" sz="3600" b="1" i="1" u="none" strike="noStrike" cap="none" normalizeH="0" baseline="0" dirty="0" err="1" smtClean="0">
                <a:ln>
                  <a:noFill/>
                </a:ln>
                <a:solidFill>
                  <a:srgbClr val="FFC000"/>
                </a:solidFill>
                <a:effectLst/>
                <a:latin typeface="Calibri" pitchFamily="34" charset="0"/>
                <a:ea typeface="Calibri" pitchFamily="34" charset="0"/>
                <a:cs typeface="Arial,BoldItalic"/>
              </a:rPr>
              <a:t>робочої</a:t>
            </a: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Calibri" pitchFamily="34" charset="0"/>
                <a:ea typeface="Calibri" pitchFamily="34" charset="0"/>
                <a:cs typeface="Arial,BoldItalic"/>
              </a:rPr>
              <a:t> </a:t>
            </a:r>
            <a:r>
              <a:rPr kumimoji="0" lang="ru-RU" sz="3600" b="1" i="1" u="none" strike="noStrike" cap="none" normalizeH="0" baseline="0" dirty="0" err="1" smtClean="0">
                <a:ln>
                  <a:noFill/>
                </a:ln>
                <a:solidFill>
                  <a:srgbClr val="FFC000"/>
                </a:solidFill>
                <a:effectLst/>
                <a:latin typeface="Calibri" pitchFamily="34" charset="0"/>
                <a:ea typeface="Calibri" pitchFamily="34" charset="0"/>
                <a:cs typeface="Arial,BoldItalic"/>
              </a:rPr>
              <a:t>групи</a:t>
            </a: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Calibri" pitchFamily="34" charset="0"/>
                <a:ea typeface="Calibri" pitchFamily="34" charset="0"/>
                <a:cs typeface="Arial,BoldItalic"/>
              </a:rPr>
              <a:t> Ради </a:t>
            </a:r>
            <a:r>
              <a:rPr kumimoji="0" lang="ru-RU" sz="3600" b="1" i="1" u="none" strike="noStrike" cap="none" normalizeH="0" baseline="0" dirty="0" err="1" smtClean="0">
                <a:ln>
                  <a:noFill/>
                </a:ln>
                <a:solidFill>
                  <a:srgbClr val="FFC000"/>
                </a:solidFill>
                <a:effectLst/>
                <a:latin typeface="Calibri" pitchFamily="34" charset="0"/>
                <a:ea typeface="Calibri" pitchFamily="34" charset="0"/>
                <a:cs typeface="Arial,BoldItalic"/>
              </a:rPr>
              <a:t>Європи</a:t>
            </a: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Calibri" pitchFamily="34" charset="0"/>
                <a:ea typeface="Calibri" pitchFamily="34" charset="0"/>
                <a:cs typeface="Arial,BoldItalic+1"/>
              </a:rPr>
              <a:t>.</a:t>
            </a:r>
            <a:endParaRPr kumimoji="0" lang="ru-RU" sz="3600" b="0" i="1" u="none" strike="noStrike" cap="none" normalizeH="0" baseline="0" dirty="0" smtClean="0">
              <a:ln>
                <a:noFill/>
              </a:ln>
              <a:solidFill>
                <a:srgbClr val="FFC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Calibri" pitchFamily="34" charset="0"/>
              <a:ea typeface="Calibri" pitchFamily="34" charset="0"/>
              <a:cs typeface="Arial+1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Корупція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 </a:t>
            </a:r>
            <a:r>
              <a:rPr lang="ru-RU" sz="3200" b="1" dirty="0">
                <a:solidFill>
                  <a:schemeClr val="bg1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-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ru-RU" sz="32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це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 </a:t>
            </a:r>
            <a:r>
              <a:rPr kumimoji="0" lang="ru-RU" sz="32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хабарництво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 </a:t>
            </a:r>
            <a:r>
              <a:rPr kumimoji="0" lang="ru-RU" sz="32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і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 </a:t>
            </a:r>
            <a:r>
              <a:rPr kumimoji="0" lang="ru-RU" sz="32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будь</a:t>
            </a:r>
            <a:r>
              <a:rPr kumimoji="0" lang="ru-RU" sz="32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-</a:t>
            </a:r>
            <a:r>
              <a:rPr kumimoji="0" lang="ru-RU" sz="32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яка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 </a:t>
            </a:r>
            <a:r>
              <a:rPr kumimoji="0" lang="ru-RU" sz="32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інша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 </a:t>
            </a:r>
            <a:r>
              <a:rPr kumimoji="0" lang="ru-RU" sz="32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поведінка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 </a:t>
            </a:r>
            <a:r>
              <a:rPr kumimoji="0" lang="ru-RU" sz="32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осіб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, </a:t>
            </a:r>
            <a:r>
              <a:rPr kumimoji="0" lang="ru-RU" sz="32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яким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 </a:t>
            </a:r>
            <a:r>
              <a:rPr kumimoji="0" lang="ru-RU" sz="32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доручено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 </a:t>
            </a:r>
            <a:r>
              <a:rPr kumimoji="0" lang="ru-RU" sz="32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виконання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 </a:t>
            </a:r>
            <a:r>
              <a:rPr kumimoji="0" lang="ru-RU" sz="32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певних</a:t>
            </a:r>
            <a:r>
              <a:rPr kumimoji="0" lang="uk-UA" sz="3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 </a:t>
            </a:r>
            <a:r>
              <a:rPr kumimoji="0" lang="ru-RU" sz="32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обов</a:t>
            </a:r>
            <a:r>
              <a:rPr kumimoji="0" lang="ru-RU" sz="32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.</a:t>
            </a:r>
            <a:r>
              <a:rPr kumimoji="0" lang="ru-RU" sz="32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язків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 у державному </a:t>
            </a:r>
            <a:r>
              <a:rPr kumimoji="0" lang="ru-RU" sz="32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або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 приватному </a:t>
            </a:r>
            <a:r>
              <a:rPr kumimoji="0" lang="ru-RU" sz="32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секторі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,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і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 яка </a:t>
            </a:r>
            <a:r>
              <a:rPr kumimoji="0" lang="ru-RU" sz="32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веде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 до </a:t>
            </a:r>
            <a:r>
              <a:rPr kumimoji="0" lang="ru-RU" sz="32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порушення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 </a:t>
            </a:r>
            <a:r>
              <a:rPr kumimoji="0" lang="ru-RU" sz="32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обов</a:t>
            </a:r>
            <a:r>
              <a:rPr kumimoji="0" lang="ru-RU" sz="32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.</a:t>
            </a:r>
            <a:r>
              <a:rPr kumimoji="0" lang="ru-RU" sz="32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язків</a:t>
            </a:r>
            <a:r>
              <a:rPr kumimoji="0" lang="ru-RU" sz="32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,</a:t>
            </a:r>
            <a:r>
              <a:rPr kumimoji="0" lang="ru-RU" sz="32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покладених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 на них як на </a:t>
            </a:r>
            <a:r>
              <a:rPr kumimoji="0" lang="ru-RU" sz="32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державну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 </a:t>
            </a:r>
            <a:r>
              <a:rPr kumimoji="0" lang="ru-RU" sz="32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посадову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 особу </a:t>
            </a:r>
            <a:r>
              <a:rPr kumimoji="0" lang="ru-RU" sz="32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або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на приватного </a:t>
            </a:r>
            <a:r>
              <a:rPr kumimoji="0" lang="ru-RU" sz="32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співробітника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 </a:t>
            </a:r>
            <a:r>
              <a:rPr kumimoji="0" lang="ru-RU" sz="32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чинезалежного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 агента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, </a:t>
            </a:r>
            <a:r>
              <a:rPr kumimoji="0" lang="ru-RU" sz="32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або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 ж </a:t>
            </a:r>
            <a:r>
              <a:rPr kumimoji="0" lang="ru-RU" sz="32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веде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 до </a:t>
            </a:r>
            <a:r>
              <a:rPr kumimoji="0" lang="ru-RU" sz="32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відносин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 </a:t>
            </a:r>
            <a:r>
              <a:rPr kumimoji="0" lang="ru-RU" sz="32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іншого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 типу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, </a:t>
            </a:r>
            <a:r>
              <a:rPr kumimoji="0" lang="ru-RU" sz="32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націлених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 на </a:t>
            </a:r>
            <a:r>
              <a:rPr kumimoji="0" lang="ru-RU" sz="32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отримання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 </a:t>
            </a:r>
            <a:r>
              <a:rPr kumimoji="0" lang="ru-RU" sz="32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будь</a:t>
            </a:r>
            <a:r>
              <a:rPr kumimoji="0" lang="ru-RU" sz="32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-</a:t>
            </a:r>
            <a:r>
              <a:rPr kumimoji="0" lang="ru-RU" sz="32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якихнезаконних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Calibri" pitchFamily="34" charset="0"/>
              <a:ea typeface="Calibri" pitchFamily="34" charset="0"/>
              <a:cs typeface="Arial+1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 </a:t>
            </a:r>
            <a:r>
              <a:rPr kumimoji="0" lang="ru-RU" sz="32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вигод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 для себе </a:t>
            </a:r>
            <a:r>
              <a:rPr kumimoji="0" lang="ru-RU" sz="32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чи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 </a:t>
            </a:r>
            <a:r>
              <a:rPr kumimoji="0" lang="ru-RU" sz="32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інших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.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C:\Users\123\Pictures\шаблоны презентаций\NightOrhidMasterPrew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0" y="948296"/>
            <a:ext cx="8892480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Calibri" pitchFamily="34" charset="0"/>
                <a:ea typeface="Calibri" pitchFamily="34" charset="0"/>
                <a:cs typeface="Arial+1" charset="-52"/>
              </a:rPr>
              <a:t>В </a:t>
            </a:r>
            <a:r>
              <a:rPr kumimoji="0" lang="ru-RU" sz="3600" b="0" i="0" u="none" strike="noStrike" cap="none" normalizeH="0" baseline="0" dirty="0" err="1" smtClean="0">
                <a:ln>
                  <a:noFill/>
                </a:ln>
                <a:solidFill>
                  <a:srgbClr val="FFC000"/>
                </a:solidFill>
                <a:effectLst/>
                <a:latin typeface="Calibri" pitchFamily="34" charset="0"/>
                <a:ea typeface="Calibri" pitchFamily="34" charset="0"/>
                <a:cs typeface="Arial+1" charset="-52"/>
              </a:rPr>
              <a:t>Законі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Calibri" pitchFamily="34" charset="0"/>
                <a:ea typeface="Calibri" pitchFamily="34" charset="0"/>
                <a:cs typeface="Arial+1" charset="-52"/>
              </a:rPr>
              <a:t> </a:t>
            </a:r>
            <a:r>
              <a:rPr kumimoji="0" lang="ru-RU" sz="3600" b="0" i="0" u="none" strike="noStrike" cap="none" normalizeH="0" baseline="0" dirty="0" err="1" smtClean="0">
                <a:ln>
                  <a:noFill/>
                </a:ln>
                <a:solidFill>
                  <a:srgbClr val="FFC000"/>
                </a:solidFill>
                <a:effectLst/>
                <a:latin typeface="Calibri" pitchFamily="34" charset="0"/>
                <a:ea typeface="Calibri" pitchFamily="34" charset="0"/>
                <a:cs typeface="Arial+1" charset="-52"/>
              </a:rPr>
              <a:t>України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Calibri" pitchFamily="34" charset="0"/>
                <a:ea typeface="Calibri" pitchFamily="34" charset="0"/>
                <a:cs typeface="Arial+1" charset="-52"/>
              </a:rPr>
              <a:t> 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«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Calibri" pitchFamily="34" charset="0"/>
                <a:ea typeface="Calibri" pitchFamily="34" charset="0"/>
                <a:cs typeface="Arial+1" charset="-52"/>
              </a:rPr>
              <a:t>Про </a:t>
            </a:r>
            <a:r>
              <a:rPr kumimoji="0" lang="ru-RU" sz="3600" b="0" i="0" u="none" strike="noStrike" cap="none" normalizeH="0" baseline="0" dirty="0" err="1" smtClean="0">
                <a:ln>
                  <a:noFill/>
                </a:ln>
                <a:solidFill>
                  <a:srgbClr val="FFC000"/>
                </a:solidFill>
                <a:effectLst/>
                <a:latin typeface="Calibri" pitchFamily="34" charset="0"/>
                <a:ea typeface="Calibri" pitchFamily="34" charset="0"/>
                <a:cs typeface="Arial+1" charset="-52"/>
              </a:rPr>
              <a:t>боротьбу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Calibri" pitchFamily="34" charset="0"/>
                <a:ea typeface="Calibri" pitchFamily="34" charset="0"/>
                <a:cs typeface="Arial+1" charset="-52"/>
              </a:rPr>
              <a:t> </a:t>
            </a:r>
            <a:r>
              <a:rPr kumimoji="0" lang="ru-RU" sz="3600" b="0" i="0" u="none" strike="noStrike" cap="none" normalizeH="0" baseline="0" dirty="0" err="1" smtClean="0">
                <a:ln>
                  <a:noFill/>
                </a:ln>
                <a:solidFill>
                  <a:srgbClr val="FFC000"/>
                </a:solidFill>
                <a:effectLst/>
                <a:latin typeface="Calibri" pitchFamily="34" charset="0"/>
                <a:ea typeface="Calibri" pitchFamily="34" charset="0"/>
                <a:cs typeface="Arial+1" charset="-52"/>
              </a:rPr>
              <a:t>з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Calibri" pitchFamily="34" charset="0"/>
                <a:ea typeface="Calibri" pitchFamily="34" charset="0"/>
                <a:cs typeface="Arial+1" charset="-52"/>
              </a:rPr>
              <a:t> </a:t>
            </a:r>
            <a:r>
              <a:rPr kumimoji="0" lang="ru-RU" sz="3600" b="0" i="0" u="none" strike="noStrike" cap="none" normalizeH="0" baseline="0" dirty="0" err="1" smtClean="0">
                <a:ln>
                  <a:noFill/>
                </a:ln>
                <a:solidFill>
                  <a:srgbClr val="FFC000"/>
                </a:solidFill>
                <a:effectLst/>
                <a:latin typeface="Calibri" pitchFamily="34" charset="0"/>
                <a:ea typeface="Calibri" pitchFamily="34" charset="0"/>
                <a:cs typeface="Arial+1" charset="-52"/>
              </a:rPr>
              <a:t>корупцією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»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ru-RU" sz="3600" b="1" i="0" u="none" strike="noStrike" cap="none" normalizeH="0" baseline="0" dirty="0" err="1" smtClean="0">
                <a:ln>
                  <a:noFill/>
                </a:ln>
                <a:solidFill>
                  <a:srgbClr val="FFC000"/>
                </a:solidFill>
                <a:effectLst/>
                <a:latin typeface="Calibri" pitchFamily="34" charset="0"/>
                <a:ea typeface="Calibri" pitchFamily="34" charset="0"/>
                <a:cs typeface="Arial,Bold+1"/>
              </a:rPr>
              <a:t>під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Calibri" pitchFamily="34" charset="0"/>
                <a:ea typeface="Calibri" pitchFamily="34" charset="0"/>
                <a:cs typeface="Arial,Bold+1"/>
              </a:rPr>
              <a:t> </a:t>
            </a:r>
            <a:r>
              <a:rPr kumimoji="0" lang="ru-RU" sz="3600" b="1" i="0" u="none" strike="noStrike" cap="none" normalizeH="0" baseline="0" dirty="0" err="1" smtClean="0">
                <a:ln>
                  <a:noFill/>
                </a:ln>
                <a:solidFill>
                  <a:srgbClr val="FFC000"/>
                </a:solidFill>
                <a:effectLst/>
                <a:latin typeface="Calibri" pitchFamily="34" charset="0"/>
                <a:ea typeface="Calibri" pitchFamily="34" charset="0"/>
                <a:cs typeface="Arial,Bold+1"/>
              </a:rPr>
              <a:t>корупцією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Calibri" pitchFamily="34" charset="0"/>
                <a:ea typeface="Calibri" pitchFamily="34" charset="0"/>
                <a:cs typeface="Arial,Bold+1"/>
              </a:rPr>
              <a:t> </a:t>
            </a:r>
            <a:r>
              <a:rPr kumimoji="0" lang="ru-RU" sz="3600" b="1" i="0" u="none" strike="noStrike" cap="none" normalizeH="0" baseline="0" dirty="0" err="1" smtClean="0">
                <a:ln>
                  <a:noFill/>
                </a:ln>
                <a:solidFill>
                  <a:srgbClr val="FFC000"/>
                </a:solidFill>
                <a:effectLst/>
                <a:latin typeface="Calibri" pitchFamily="34" charset="0"/>
                <a:ea typeface="Calibri" pitchFamily="34" charset="0"/>
                <a:cs typeface="Arial,Bold+1"/>
              </a:rPr>
              <a:t>розуміється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,Bold+1"/>
              </a:rPr>
              <a:t> </a:t>
            </a:r>
            <a:r>
              <a:rPr kumimoji="0" lang="ru-RU" sz="36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,Bold+1"/>
              </a:rPr>
              <a:t>діяльність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,Bold+1"/>
              </a:rPr>
              <a:t> </a:t>
            </a:r>
            <a:r>
              <a:rPr kumimoji="0" lang="ru-RU" sz="36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,Bold+1"/>
              </a:rPr>
              <a:t>осіб</a:t>
            </a:r>
            <a:r>
              <a:rPr kumimoji="0" lang="ru-RU" sz="36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,Bold"/>
              </a:rPr>
              <a:t>,</a:t>
            </a:r>
            <a:r>
              <a:rPr kumimoji="0" lang="ru-RU" sz="36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,Bold+1"/>
              </a:rPr>
              <a:t>уповноважених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,Bold+1"/>
              </a:rPr>
              <a:t> на </a:t>
            </a:r>
            <a:r>
              <a:rPr kumimoji="0" lang="ru-RU" sz="36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,Bold+1"/>
              </a:rPr>
              <a:t>виконання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,Bold+1"/>
              </a:rPr>
              <a:t> </a:t>
            </a:r>
            <a:r>
              <a:rPr kumimoji="0" lang="ru-RU" sz="36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,Bold+1"/>
              </a:rPr>
              <a:t>функцій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,Bold+1"/>
              </a:rPr>
              <a:t> </a:t>
            </a:r>
            <a:r>
              <a:rPr kumimoji="0" lang="ru-RU" sz="36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,Bold+1"/>
              </a:rPr>
              <a:t>держави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,Bold"/>
              </a:rPr>
              <a:t>, </a:t>
            </a:r>
            <a:r>
              <a:rPr kumimoji="0" lang="ru-RU" sz="36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,Bold+1"/>
              </a:rPr>
              <a:t>спрямована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,Bold+1"/>
              </a:rPr>
              <a:t> </a:t>
            </a:r>
            <a:r>
              <a:rPr kumimoji="0" lang="ru-RU" sz="36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,Bold+1"/>
              </a:rPr>
              <a:t>на</a:t>
            </a:r>
            <a:r>
              <a:rPr kumimoji="0" lang="uk-UA" sz="3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,Bold+1"/>
              </a:rPr>
              <a:t> </a:t>
            </a:r>
            <a:r>
              <a:rPr kumimoji="0" lang="ru-RU" sz="36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,Bold+1"/>
              </a:rPr>
              <a:t>протиправне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,Bold+1"/>
              </a:rPr>
              <a:t> </a:t>
            </a:r>
            <a:r>
              <a:rPr kumimoji="0" lang="ru-RU" sz="36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,Bold+1"/>
              </a:rPr>
              <a:t>використання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,Bold+1"/>
              </a:rPr>
              <a:t> </a:t>
            </a:r>
            <a:r>
              <a:rPr kumimoji="0" lang="ru-RU" sz="36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,Bold+1"/>
              </a:rPr>
              <a:t>наданих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,Bold+1"/>
              </a:rPr>
              <a:t> </a:t>
            </a:r>
            <a:r>
              <a:rPr kumimoji="0" lang="ru-RU" sz="36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,Bold+1"/>
              </a:rPr>
              <a:t>їм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,Bold+1"/>
              </a:rPr>
              <a:t> </a:t>
            </a:r>
            <a:r>
              <a:rPr kumimoji="0" lang="ru-RU" sz="36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,Bold+1"/>
              </a:rPr>
              <a:t>повноважень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,Bold+1"/>
              </a:rPr>
              <a:t> для </a:t>
            </a:r>
            <a:r>
              <a:rPr kumimoji="0" lang="ru-RU" sz="36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,Bold+1"/>
              </a:rPr>
              <a:t>одержання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,Bold+1"/>
              </a:rPr>
              <a:t> </a:t>
            </a:r>
            <a:r>
              <a:rPr kumimoji="0" lang="ru-RU" sz="36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,Bold+1"/>
              </a:rPr>
              <a:t>матеріальних</a:t>
            </a:r>
            <a:r>
              <a:rPr lang="ru-RU" sz="3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,Bold+1"/>
              </a:rPr>
              <a:t>благ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,Bold"/>
              </a:rPr>
              <a:t>, </a:t>
            </a:r>
            <a:r>
              <a:rPr kumimoji="0" lang="ru-RU" sz="36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,Bold+1"/>
              </a:rPr>
              <a:t>послуг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,Bold"/>
              </a:rPr>
              <a:t>, </a:t>
            </a:r>
            <a:r>
              <a:rPr kumimoji="0" lang="ru-RU" sz="36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,Bold+1"/>
              </a:rPr>
              <a:t>пільг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,Bold+1"/>
              </a:rPr>
              <a:t> </a:t>
            </a:r>
            <a:r>
              <a:rPr kumimoji="0" lang="ru-RU" sz="36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,Bold+1"/>
              </a:rPr>
              <a:t>або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,Bold+1"/>
              </a:rPr>
              <a:t> </a:t>
            </a:r>
            <a:r>
              <a:rPr kumimoji="0" lang="ru-RU" sz="36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,Bold+1"/>
              </a:rPr>
              <a:t>інших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,Bold+1"/>
              </a:rPr>
              <a:t> </a:t>
            </a:r>
            <a:r>
              <a:rPr kumimoji="0" lang="ru-RU" sz="36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,Bold+1"/>
              </a:rPr>
              <a:t>переваг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,Bold"/>
              </a:rPr>
              <a:t>.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C:\Users\123\Pictures\шаблоны презентаций\NightOrhidMasterPrew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900608" y="0"/>
            <a:ext cx="10044608" cy="68580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1403648" y="332656"/>
            <a:ext cx="626469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800" b="1" dirty="0" err="1">
                <a:solidFill>
                  <a:srgbClr val="FFC000"/>
                </a:solidFill>
              </a:rPr>
              <a:t>Корупція</a:t>
            </a:r>
            <a:r>
              <a:rPr lang="ru-RU" sz="4800" b="1" dirty="0">
                <a:solidFill>
                  <a:srgbClr val="FFC000"/>
                </a:solidFill>
              </a:rPr>
              <a:t> </a:t>
            </a:r>
            <a:r>
              <a:rPr lang="ru-RU" sz="4800" b="1" dirty="0" err="1">
                <a:solidFill>
                  <a:srgbClr val="FFC000"/>
                </a:solidFill>
              </a:rPr>
              <a:t>чи</a:t>
            </a:r>
            <a:r>
              <a:rPr lang="ru-RU" sz="4800" b="1" dirty="0">
                <a:solidFill>
                  <a:srgbClr val="FFC000"/>
                </a:solidFill>
              </a:rPr>
              <a:t> </a:t>
            </a:r>
            <a:r>
              <a:rPr lang="ru-RU" sz="4800" b="1" dirty="0" err="1">
                <a:solidFill>
                  <a:srgbClr val="FFC000"/>
                </a:solidFill>
              </a:rPr>
              <a:t>подяки</a:t>
            </a:r>
            <a:r>
              <a:rPr lang="ru-RU" sz="4800" b="1" dirty="0">
                <a:solidFill>
                  <a:srgbClr val="FFC000"/>
                </a:solidFill>
              </a:rPr>
              <a:t>?..</a:t>
            </a:r>
            <a:endParaRPr lang="ru-RU" sz="4800" dirty="0">
              <a:solidFill>
                <a:srgbClr val="FFC000"/>
              </a:solidFill>
            </a:endParaRPr>
          </a:p>
        </p:txBody>
      </p:sp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0" y="1269939"/>
            <a:ext cx="8892480" cy="4832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Є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чотири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питання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,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які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можуть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допомогти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розібратись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,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що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прийнятне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,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а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що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ні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: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Symbol" pitchFamily="18" charset="2"/>
              </a:rPr>
              <a:t> 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rgbClr val="FFC000"/>
                </a:solidFill>
                <a:effectLst/>
                <a:latin typeface="Calibri" pitchFamily="34" charset="0"/>
                <a:ea typeface="Calibri" pitchFamily="34" charset="0"/>
                <a:cs typeface="Arial,Bold+1"/>
              </a:rPr>
              <a:t>Прозорість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Calibri" pitchFamily="34" charset="0"/>
                <a:ea typeface="Calibri" pitchFamily="34" charset="0"/>
                <a:cs typeface="Arial,Bold"/>
              </a:rPr>
              <a:t>: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чи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заперечуватиму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 я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,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якщо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інші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знатимуть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або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преса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напише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 про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те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,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що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 я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роблю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?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Symbol" pitchFamily="18" charset="2"/>
              </a:rPr>
              <a:t> 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rgbClr val="FFC000"/>
                </a:solidFill>
                <a:effectLst/>
                <a:latin typeface="Calibri" pitchFamily="34" charset="0"/>
                <a:ea typeface="Calibri" pitchFamily="34" charset="0"/>
                <a:cs typeface="Arial,Bold+1"/>
              </a:rPr>
              <a:t>Підзвітність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Calibri" pitchFamily="34" charset="0"/>
                <a:ea typeface="Calibri" pitchFamily="34" charset="0"/>
                <a:cs typeface="Arial,Bold"/>
              </a:rPr>
              <a:t>: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Чи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 я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звітуюсь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 за свою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діяльність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 перед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іншими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 людьми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?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Чи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ці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 люди</a:t>
            </a: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примушують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 мене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дотримуватись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стандартів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?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Symbol" pitchFamily="18" charset="2"/>
              </a:rPr>
              <a:t> 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rgbClr val="FFC000"/>
                </a:solidFill>
                <a:effectLst/>
                <a:latin typeface="Calibri" pitchFamily="34" charset="0"/>
                <a:ea typeface="Calibri" pitchFamily="34" charset="0"/>
                <a:cs typeface="Arial,Bold+1"/>
              </a:rPr>
              <a:t>Взаємність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Calibri" pitchFamily="34" charset="0"/>
                <a:ea typeface="Calibri" pitchFamily="34" charset="0"/>
                <a:cs typeface="Arial,Bold"/>
              </a:rPr>
              <a:t>: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Чи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 буде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мені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неприємно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,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якщо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інші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будуть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робити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 те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саме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?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Symbol" pitchFamily="18" charset="2"/>
              </a:rPr>
              <a:t> 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rgbClr val="FFC000"/>
                </a:solidFill>
                <a:effectLst/>
                <a:latin typeface="Calibri" pitchFamily="34" charset="0"/>
                <a:ea typeface="Calibri" pitchFamily="34" charset="0"/>
                <a:cs typeface="Arial,Bold+1"/>
              </a:rPr>
              <a:t>Генералізація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Calibri" pitchFamily="34" charset="0"/>
                <a:ea typeface="Calibri" pitchFamily="34" charset="0"/>
                <a:cs typeface="Arial,Bold"/>
              </a:rPr>
              <a:t>: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Якщо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кожен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 так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робитиме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,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чи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вплине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це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 на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суспільство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 в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цілому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?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C:\Users\123\Pictures\шаблоны презентаций\NightOrhidMasterPrew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612576" y="0"/>
            <a:ext cx="9756576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323528" y="1052737"/>
            <a:ext cx="828092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dirty="0"/>
              <a:t> </a:t>
            </a:r>
            <a:r>
              <a:rPr lang="ru-RU" sz="6600" b="1" dirty="0" err="1" smtClean="0">
                <a:solidFill>
                  <a:schemeClr val="bg1"/>
                </a:solidFill>
              </a:rPr>
              <a:t>Чому</a:t>
            </a:r>
            <a:r>
              <a:rPr lang="ru-RU" sz="6600" b="1" dirty="0" smtClean="0">
                <a:solidFill>
                  <a:schemeClr val="bg1"/>
                </a:solidFill>
              </a:rPr>
              <a:t> </a:t>
            </a:r>
            <a:r>
              <a:rPr lang="ru-RU" sz="6600" b="1" dirty="0">
                <a:solidFill>
                  <a:schemeClr val="bg1"/>
                </a:solidFill>
              </a:rPr>
              <a:t>люди </a:t>
            </a:r>
            <a:r>
              <a:rPr lang="ru-RU" sz="6600" b="1" dirty="0" err="1">
                <a:solidFill>
                  <a:srgbClr val="FFC000"/>
                </a:solidFill>
              </a:rPr>
              <a:t>дають</a:t>
            </a:r>
            <a:r>
              <a:rPr lang="ru-RU" sz="6600" b="1" dirty="0">
                <a:solidFill>
                  <a:schemeClr val="bg1"/>
                </a:solidFill>
              </a:rPr>
              <a:t> </a:t>
            </a:r>
            <a:r>
              <a:rPr lang="ru-RU" sz="6600" b="1" dirty="0" err="1">
                <a:solidFill>
                  <a:schemeClr val="bg1"/>
                </a:solidFill>
              </a:rPr>
              <a:t>хабарі</a:t>
            </a:r>
            <a:r>
              <a:rPr lang="ru-RU" sz="6600" b="1" dirty="0" smtClean="0">
                <a:solidFill>
                  <a:schemeClr val="bg1"/>
                </a:solidFill>
              </a:rPr>
              <a:t>?.</a:t>
            </a:r>
          </a:p>
          <a:p>
            <a:pPr algn="ctr"/>
            <a:r>
              <a:rPr lang="ru-RU" sz="6600" b="1" dirty="0" err="1" smtClean="0">
                <a:solidFill>
                  <a:schemeClr val="bg1"/>
                </a:solidFill>
              </a:rPr>
              <a:t>Чому</a:t>
            </a:r>
            <a:r>
              <a:rPr lang="ru-RU" sz="6600" b="1" dirty="0" smtClean="0">
                <a:solidFill>
                  <a:schemeClr val="bg1"/>
                </a:solidFill>
              </a:rPr>
              <a:t> </a:t>
            </a:r>
            <a:r>
              <a:rPr lang="ru-RU" sz="6600" b="1" dirty="0">
                <a:solidFill>
                  <a:schemeClr val="bg1"/>
                </a:solidFill>
              </a:rPr>
              <a:t>люди </a:t>
            </a:r>
            <a:r>
              <a:rPr lang="ru-RU" sz="6600" b="1" dirty="0" err="1">
                <a:solidFill>
                  <a:srgbClr val="FFC000"/>
                </a:solidFill>
              </a:rPr>
              <a:t>беруть</a:t>
            </a:r>
            <a:r>
              <a:rPr lang="ru-RU" sz="6600" b="1" dirty="0">
                <a:solidFill>
                  <a:schemeClr val="bg1"/>
                </a:solidFill>
              </a:rPr>
              <a:t> </a:t>
            </a:r>
            <a:r>
              <a:rPr lang="ru-RU" sz="6600" b="1" dirty="0" err="1">
                <a:solidFill>
                  <a:schemeClr val="bg1"/>
                </a:solidFill>
              </a:rPr>
              <a:t>хабарі</a:t>
            </a:r>
            <a:r>
              <a:rPr lang="ru-RU" sz="6600" b="1" dirty="0">
                <a:solidFill>
                  <a:schemeClr val="bg1"/>
                </a:solidFill>
              </a:rPr>
              <a:t>?.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C:\Users\123\Pictures\шаблоны презентаций\NightOrhidMasterPrew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0" y="132720"/>
            <a:ext cx="23798951" cy="637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uk-UA" sz="2000" b="1" dirty="0" smtClean="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Arial,Bold+1"/>
              </a:rPr>
              <a:t>                                                        </a:t>
            </a:r>
            <a:r>
              <a:rPr lang="uk-UA" sz="2000" b="1" dirty="0" smtClean="0">
                <a:solidFill>
                  <a:srgbClr val="FFC000"/>
                </a:solidFill>
                <a:latin typeface="Calibri" pitchFamily="34" charset="0"/>
                <a:ea typeface="Calibri" pitchFamily="34" charset="0"/>
                <a:cs typeface="Arial,Bold+1"/>
              </a:rPr>
              <a:t>АНАЛІЗ СИТУАЦІЙ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FFC000"/>
              </a:solidFill>
              <a:effectLst/>
              <a:latin typeface="Calibri" pitchFamily="34" charset="0"/>
              <a:ea typeface="Calibri" pitchFamily="34" charset="0"/>
              <a:cs typeface="Arial,Bold+1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FFC000"/>
                </a:solidFill>
                <a:effectLst/>
                <a:latin typeface="Calibri" pitchFamily="34" charset="0"/>
                <a:ea typeface="Calibri" pitchFamily="34" charset="0"/>
                <a:cs typeface="Arial,Bold+1"/>
              </a:rPr>
              <a:t>Ситуація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Calibri" pitchFamily="34" charset="0"/>
                <a:ea typeface="Calibri" pitchFamily="34" charset="0"/>
                <a:cs typeface="Arial,Bold+1"/>
              </a:rPr>
              <a:t> 1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Calibri" pitchFamily="34" charset="0"/>
                <a:ea typeface="Calibri" pitchFamily="34" charset="0"/>
                <a:cs typeface="Arial,Bold"/>
              </a:rPr>
              <a:t>.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FFC000"/>
                </a:solidFill>
                <a:effectLst/>
                <a:latin typeface="Calibri" pitchFamily="34" charset="0"/>
                <a:ea typeface="Calibri" pitchFamily="34" charset="0"/>
                <a:cs typeface="Arial,Bold+1"/>
              </a:rPr>
              <a:t>Розповідь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Calibri" pitchFamily="34" charset="0"/>
                <a:ea typeface="Calibri" pitchFamily="34" charset="0"/>
                <a:cs typeface="Arial,Bold+1"/>
              </a:rPr>
              <a:t>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FFC000"/>
                </a:solidFill>
                <a:effectLst/>
                <a:latin typeface="Calibri" pitchFamily="34" charset="0"/>
                <a:ea typeface="Calibri" pitchFamily="34" charset="0"/>
                <a:cs typeface="Arial,Bold+1"/>
              </a:rPr>
              <a:t>пані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Calibri" pitchFamily="34" charset="0"/>
                <a:ea typeface="Calibri" pitchFamily="34" charset="0"/>
                <a:cs typeface="Arial,Bold+1"/>
              </a:rPr>
              <a:t>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FFC000"/>
                </a:solidFill>
                <a:effectLst/>
                <a:latin typeface="Calibri" pitchFamily="34" charset="0"/>
                <a:ea typeface="Calibri" pitchFamily="34" charset="0"/>
                <a:cs typeface="Arial,Bold+1"/>
              </a:rPr>
              <a:t>Марії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Calibri" pitchFamily="34" charset="0"/>
                <a:ea typeface="Calibri" pitchFamily="34" charset="0"/>
                <a:cs typeface="Arial,Bold+1"/>
              </a:rPr>
              <a:t> про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FFC000"/>
                </a:solidFill>
                <a:effectLst/>
                <a:latin typeface="Calibri" pitchFamily="34" charset="0"/>
                <a:ea typeface="Calibri" pitchFamily="34" charset="0"/>
                <a:cs typeface="Arial,Bold+1"/>
              </a:rPr>
              <a:t>відвідування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Calibri" pitchFamily="34" charset="0"/>
                <a:ea typeface="Calibri" pitchFamily="34" charset="0"/>
                <a:cs typeface="Arial,Bold+1"/>
              </a:rPr>
              <a:t> районного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FFC000"/>
                </a:solidFill>
                <a:effectLst/>
                <a:latin typeface="Calibri" pitchFamily="34" charset="0"/>
                <a:ea typeface="Calibri" pitchFamily="34" charset="0"/>
                <a:cs typeface="Arial,Bold+1"/>
              </a:rPr>
              <a:t>виконкому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Calibri" pitchFamily="34" charset="0"/>
                <a:ea typeface="Calibri" pitchFamily="34" charset="0"/>
                <a:cs typeface="Arial,Bold"/>
              </a:rPr>
              <a:t>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FFC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Мала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залагодити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 свою справу в районному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виконавчому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комітеті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Calibri" pitchFamily="34" charset="0"/>
              <a:ea typeface="Calibri" pitchFamily="34" charset="0"/>
              <a:cs typeface="Arial+1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.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Знаю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що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мені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 треба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звертатись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 в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кабінет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 №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13.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Прийшовши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 в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зазначений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Calibri" pitchFamily="34" charset="0"/>
              <a:ea typeface="Calibri" pitchFamily="34" charset="0"/>
              <a:cs typeface="Arial+1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 час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бачу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що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двері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кабінету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зачинені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і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немає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ніякої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інформації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.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Мені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пощастило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бо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 коридором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йшла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співробітниця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райвиконкому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.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Запитала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 в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неї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,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куди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можу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звернутись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і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 вона сказала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– .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Перенесено до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25..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Пішла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 до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кабінету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 №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25 -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там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вже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була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довжелезна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черга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.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Робити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нічого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Calibri" pitchFamily="34" charset="0"/>
              <a:ea typeface="Calibri" pitchFamily="34" charset="0"/>
              <a:cs typeface="Arial+1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.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стала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чекати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.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Дочекаласьсвоєї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черги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увійшла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.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Співробітниця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 почала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шукати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Calibri" pitchFamily="34" charset="0"/>
              <a:ea typeface="Calibri" pitchFamily="34" charset="0"/>
              <a:cs typeface="Arial+1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 документ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,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по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який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 я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прийшла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.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В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кінці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кінців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ніякого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 документу не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знайшла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Натомість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 дала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мені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папірець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,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на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якому</a:t>
            </a:r>
            <a:r>
              <a:rPr lang="ru-RU" sz="2000" dirty="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Arial+1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було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написано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,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що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 мою справу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не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можливо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розглянути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згідно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 параграфу такого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-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то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і</a:t>
            </a:r>
            <a:r>
              <a:rPr lang="ru-RU" sz="2000" dirty="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Arial+1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такого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-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то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розпорядження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такого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-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то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і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такого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-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то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.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Я то перечитала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і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 кажу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співробітниці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,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що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нічого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з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 того не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розумію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.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Вона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мені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 на то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відповіла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що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розпорядження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Calibri" pitchFamily="34" charset="0"/>
              <a:ea typeface="Calibri" pitchFamily="34" charset="0"/>
              <a:cs typeface="Arial+1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,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про яке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іде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мова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може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 бути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вивішене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 в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коридорі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Вийшла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 в коридор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,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а там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цілий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 ряд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інформаційних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таблиць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.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Я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і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 гадки не маю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,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де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шукати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потрібну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мені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інформацію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біля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якого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кабінету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.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А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навіть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якщо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 б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і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знала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нічого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 б не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зрозуміла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.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Все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 написано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якоюсь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незрозумілою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мовою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Витратила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півдня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і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нічого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 не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залагодила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.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Що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мені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робити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?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До кого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+1"/>
              </a:rPr>
              <a:t>звернутись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?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</TotalTime>
  <Words>1539</Words>
  <Application>Microsoft Office PowerPoint</Application>
  <PresentationFormat>Экран (4:3)</PresentationFormat>
  <Paragraphs>103</Paragraphs>
  <Slides>18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123</dc:creator>
  <cp:lastModifiedBy>Admin</cp:lastModifiedBy>
  <cp:revision>15</cp:revision>
  <dcterms:created xsi:type="dcterms:W3CDTF">2014-02-24T08:48:45Z</dcterms:created>
  <dcterms:modified xsi:type="dcterms:W3CDTF">2014-10-30T16:12:08Z</dcterms:modified>
</cp:coreProperties>
</file>