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B7C3B-100A-458D-8AA1-6B4FC4B28D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90F8B-911D-4BE0-B0A4-051A72372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90F8B-911D-4BE0-B0A4-051A723729B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90F8B-911D-4BE0-B0A4-051A723729B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8048A-F041-41A0-A411-96BCC173D31D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A8A83-A12B-4BB0-8D00-1D8148FB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1520" y="1340768"/>
            <a:ext cx="8640960" cy="3785652"/>
          </a:xfrm>
          <a:prstGeom prst="rect">
            <a:avLst/>
          </a:prstGeom>
          <a:noFill/>
        </p:spPr>
        <p:txBody>
          <a:bodyPr wrap="square" rtlCol="0">
            <a:prstTxWarp prst="textWave4">
              <a:avLst/>
            </a:prstTxWarp>
            <a:spAutoFit/>
          </a:bodyPr>
          <a:lstStyle/>
          <a:p>
            <a:r>
              <a:rPr lang="uk-UA" sz="8000" b="1" dirty="0" smtClean="0">
                <a:solidFill>
                  <a:schemeClr val="bg1"/>
                </a:solidFill>
              </a:rPr>
              <a:t>Молодь і протидія </a:t>
            </a:r>
          </a:p>
          <a:p>
            <a:r>
              <a:rPr lang="uk-UA" sz="8000" b="1" dirty="0">
                <a:solidFill>
                  <a:schemeClr val="bg1"/>
                </a:solidFill>
              </a:rPr>
              <a:t> </a:t>
            </a:r>
            <a:r>
              <a:rPr lang="uk-UA" sz="8000" b="1" dirty="0" smtClean="0">
                <a:solidFill>
                  <a:schemeClr val="bg1"/>
                </a:solidFill>
              </a:rPr>
              <a:t>          корупції</a:t>
            </a:r>
          </a:p>
          <a:p>
            <a:r>
              <a:rPr lang="uk-UA" sz="3600" b="1" dirty="0" smtClean="0">
                <a:solidFill>
                  <a:schemeClr val="bg1"/>
                </a:solidFill>
              </a:rPr>
              <a:t>                       </a:t>
            </a:r>
            <a:r>
              <a:rPr lang="uk-UA" sz="3600" b="1" dirty="0" err="1" smtClean="0">
                <a:solidFill>
                  <a:srgbClr val="FFC000"/>
                </a:solidFill>
              </a:rPr>
              <a:t>Тренінгове</a:t>
            </a:r>
            <a:r>
              <a:rPr lang="uk-UA" sz="8000" b="1" dirty="0" smtClean="0">
                <a:solidFill>
                  <a:srgbClr val="FFC000"/>
                </a:solidFill>
              </a:rPr>
              <a:t> </a:t>
            </a:r>
            <a:r>
              <a:rPr lang="uk-UA" sz="3600" b="1" dirty="0" smtClean="0">
                <a:solidFill>
                  <a:srgbClr val="FFC000"/>
                </a:solidFill>
              </a:rPr>
              <a:t>заняття</a:t>
            </a:r>
            <a:endParaRPr lang="ru-RU" sz="3600" b="1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4" y="4929198"/>
            <a:ext cx="371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/>
              <a:t>Яценко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Тетяна</a:t>
            </a:r>
            <a:r>
              <a:rPr lang="ru-RU" sz="2400" b="1" dirty="0" smtClean="0"/>
              <a:t> </a:t>
            </a:r>
            <a:r>
              <a:rPr lang="uk-UA" sz="2400" b="1" dirty="0" smtClean="0"/>
              <a:t> Євгенівна</a:t>
            </a:r>
          </a:p>
          <a:p>
            <a:r>
              <a:rPr lang="uk-UA" sz="2400" b="1" dirty="0" smtClean="0"/>
              <a:t>Вчитель історії </a:t>
            </a:r>
            <a:r>
              <a:rPr lang="uk-UA" sz="2400" b="1" smtClean="0"/>
              <a:t>та правознавства</a:t>
            </a:r>
            <a:endParaRPr lang="uk-UA" sz="2400" b="1" dirty="0" smtClean="0"/>
          </a:p>
          <a:p>
            <a:r>
              <a:rPr lang="uk-UA" sz="2400" b="1" dirty="0" smtClean="0"/>
              <a:t>Миколаївської ЗОШ  44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347190"/>
            <a:ext cx="9144000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Ситуація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2.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Розповідь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пана Степана про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візит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міський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виконавчий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комітет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понеділок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 Степан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пішов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міського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виконкому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отримати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дозвіл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перебудову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власної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квартири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Співробітник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його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обслуговував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гадки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документи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потрібно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підготувати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для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отримання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цього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дозволу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Почав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розпитувати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колеги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працювала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тому самому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кабінеті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вівторок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 Степан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прийшов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необхідними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документами до того ж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самого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спеціаліста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Спеціаліст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обслуговував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пана Степана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міг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згадати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його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за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якою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справою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прийшов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Подивившись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документи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відповів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 Степан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приніс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папери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кожним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може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статись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,.-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подумав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собі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 Степан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пішов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збирати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нові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документи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 середу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півдня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витратив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підготовку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потрібних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документів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виконком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вирішив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йти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вже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четвер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зранку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Але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четвер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ранку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виявилось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співробітника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який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обслуговував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пана Степана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немає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ніби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лікарняному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нікому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не передав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інформацію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за справою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Тож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ніхто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може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допомогти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пану Степану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четвер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сказали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прийти за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тиждень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Робити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нічого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Прийшов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 Степан за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тиждень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співробітник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вже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повернувся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лікарняного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але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відповів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пану Степану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виявляється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такими справами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займається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інший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відділ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міськвиконкому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робити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 кого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звернутись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?. 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міркує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пан Степан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435627"/>
            <a:ext cx="8820472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 charset="-52"/>
              </a:rPr>
              <a:t>Ситуація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 charset="-52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 charset="0"/>
              </a:rPr>
              <a:t>3.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 charset="-52"/>
              </a:rPr>
              <a:t>Відвідання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 charset="-52"/>
              </a:rPr>
              <a:t> ЖЕУ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 charset="0"/>
              </a:rPr>
              <a:t>.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 charset="-52"/>
              </a:rPr>
              <a:t>Пані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 charset="-52"/>
              </a:rPr>
              <a:t> Наталя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 charset="0"/>
              </a:rPr>
              <a:t>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У мене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пошкодилась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батарея центрального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опалення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Як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тільки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почали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подавати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воду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помітила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батарея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тече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а тут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ще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надворі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стало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прохолодно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Я регулярно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сплачую</a:t>
            </a:r>
            <a:r>
              <a:rPr lang="ru-RU" sz="20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квартплату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сподівалась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як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станеться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аварія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то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згідно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договору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отримаю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послуги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ЖЕУ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по ремонту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Пішла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своє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ЖЕУ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написала заявку на ремонт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Начальника ЖЕУ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було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мою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заявку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прийняв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старший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майстер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Пройшло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два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ремонтувати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мою батарею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ніхто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не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прийшов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Через два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пішла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знов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до ЖЕУ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Начальника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знов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було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місці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майстер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відповів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наразі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в них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проблеми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кадрами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моїм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питанням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нікому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зайнятись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бо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всі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слюсарі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дуже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зайняті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На те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в мене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квартирі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час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від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часу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являються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калюжі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псують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підлогу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майстер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уваги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звернув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сказав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я в них не перша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єдина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Також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майстер</a:t>
            </a:r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порадив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звернутись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до начальника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об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єднання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ЖЕУ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така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вища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інстанція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над ЖЕУ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нашого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району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Того ж дня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пішла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до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офісу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об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єднання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ЖЕУ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написала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ще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одну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заяву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ім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начальника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об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єднання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проханням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відремонтувати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батарею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Заяву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зареєстрували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сказали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приходити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понеділок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бо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начальник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приймає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тільки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по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понеділках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18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години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163128"/>
            <a:ext cx="889248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Повернулась до ЖЕУ 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понеділок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о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17:30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нікого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крім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прибиральниць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офісі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вже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було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працюю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9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18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години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прийшлося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відпроситись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роботи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Наступного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дня 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вівторок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прийшла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до ЖЕУ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вже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увірвалась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до начальника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батарея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оскільки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текла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прийшлося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її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перекрити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хаті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того стало холодно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начальник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об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єднання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ЖЕУ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відповіла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такі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заяви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згідно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закону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розглядаються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протягом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місяця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 ремонт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здійснюється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протягом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року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сплачую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квартплату регулярно кожного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місяця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тепер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здається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маю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звернутись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приватну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фірму</a:t>
            </a:r>
            <a:r>
              <a:rPr lang="ru-RU" sz="28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для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здійснення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ремонту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робити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Куди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діваються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гроші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я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сплачую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за квартплату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-500537"/>
            <a:ext cx="8964488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АНАЛІЗ ВИПАДКІВ КОРУПЦІЙНИХ ДІЙ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1.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Іванко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сказав кондуктору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електричці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встиг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купити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білет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касі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станції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Кондуктор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пропанує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йому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заплатити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половину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вартості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квитка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але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при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цьому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виписувати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білет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2.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Будівельна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фірма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приймає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участь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тендері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конкурсі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будівництво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житлового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будинку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фірма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виграє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конкурс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отримає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замовлення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будівництво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будинку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керівництво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фірми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отримає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прибутки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забезпечить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роботою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своїх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працівників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Для того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отриматице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замовлення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фірма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пропонує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 членам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комісії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подарувати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мобільні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телефони</a:t>
            </a:r>
            <a:r>
              <a:rPr lang="ru-RU" sz="28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для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полегшення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прискорення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їхньої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роботи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57922"/>
            <a:ext cx="896448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3.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Коли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Оленка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не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склала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іспиту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керування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автомобілем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голова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комісії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сказав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їй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за</a:t>
            </a:r>
            <a:r>
              <a:rPr kumimoji="0" lang="uk-UA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помірну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оплату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можна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дістати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посвідчення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водія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без повторного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складання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іспиту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4.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закінченні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шкільного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року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9-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клас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подарував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своїй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класній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керівниці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величезний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букет</a:t>
            </a:r>
            <a:r>
              <a:rPr kumimoji="0" lang="uk-UA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квітів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5.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Сергійкова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мати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захворіла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лежить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лікарні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Сергійко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розмовляючи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черговою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медсестрою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uk-UA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дав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їй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100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гривень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щоб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та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краще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наглядала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за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матусею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під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час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свого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чергування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6.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 посаду директора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міського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молодіжного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центру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який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є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підрозділом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органів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місцевого</a:t>
            </a:r>
            <a:r>
              <a:rPr kumimoji="0" lang="uk-UA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самоврядування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призначено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сестру начальника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управління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у справах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молоді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237361"/>
            <a:ext cx="874846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7.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Пані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Світлана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домовилась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будівельною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фірмою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Цеглинка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якщо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фірма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профінансує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її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передвиборчу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кампанію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до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міської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ради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то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пізніше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пані</a:t>
            </a:r>
            <a:r>
              <a:rPr lang="ru-RU" sz="28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Світлана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віддяку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підприємству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допоможе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отриманні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цікавих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замовлень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від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самоуправління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будівництво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різних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об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єктів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8.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Службовці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мерії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під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час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прийому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офіційної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делегації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ресторані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домовились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офіціантом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дістануть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від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нього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рахунок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на суму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вдвічі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більшою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за реально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заплачену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для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отримання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компенсації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за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витрачені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кошти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касі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мерії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668539"/>
            <a:ext cx="8306313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9.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Бізнесмен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пан Василь П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запросив на вечерю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суддю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найкращий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ресторан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міста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для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того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щоб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залагодити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свою справу про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несплату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податків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Суддя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прийшов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пробув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ресторані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темних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окулярах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для того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його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впізнали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10.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Члени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акціонерного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товариства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яке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підписало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багаторічний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контракт 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отримання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сировини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загальну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суму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мільйонів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гривень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отримали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від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постачальників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коштовні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+1"/>
              </a:rPr>
              <a:t>подарунки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980729"/>
            <a:ext cx="8136904" cy="3139321"/>
          </a:xfrm>
          <a:prstGeom prst="rect">
            <a:avLst/>
          </a:prstGeom>
        </p:spPr>
        <p:txBody>
          <a:bodyPr wrap="square">
            <a:prstTxWarp prst="textDeflateInflateDeflate">
              <a:avLst/>
            </a:prstTxWarp>
            <a:spAutoFit/>
          </a:bodyPr>
          <a:lstStyle/>
          <a:p>
            <a:pPr algn="ctr"/>
            <a:r>
              <a:rPr lang="ru-RU" sz="6600" b="1" dirty="0">
                <a:solidFill>
                  <a:schemeClr val="bg1"/>
                </a:solidFill>
              </a:rPr>
              <a:t>"</a:t>
            </a:r>
            <a:r>
              <a:rPr lang="ru-RU" sz="6600" b="1" dirty="0" err="1">
                <a:solidFill>
                  <a:schemeClr val="bg1"/>
                </a:solidFill>
              </a:rPr>
              <a:t>Що</a:t>
            </a:r>
            <a:r>
              <a:rPr lang="ru-RU" sz="6600" b="1" dirty="0">
                <a:solidFill>
                  <a:schemeClr val="bg1"/>
                </a:solidFill>
              </a:rPr>
              <a:t> я </a:t>
            </a:r>
            <a:r>
              <a:rPr lang="ru-RU" sz="6600" b="1" dirty="0" err="1">
                <a:solidFill>
                  <a:schemeClr val="bg1"/>
                </a:solidFill>
              </a:rPr>
              <a:t>можу</a:t>
            </a:r>
            <a:r>
              <a:rPr lang="ru-RU" sz="6600" b="1" dirty="0">
                <a:solidFill>
                  <a:schemeClr val="bg1"/>
                </a:solidFill>
              </a:rPr>
              <a:t> </a:t>
            </a:r>
            <a:r>
              <a:rPr lang="ru-RU" sz="6600" b="1" dirty="0" err="1">
                <a:solidFill>
                  <a:schemeClr val="bg1"/>
                </a:solidFill>
              </a:rPr>
              <a:t>зробити</a:t>
            </a:r>
            <a:r>
              <a:rPr lang="ru-RU" sz="6600" b="1" dirty="0">
                <a:solidFill>
                  <a:schemeClr val="bg1"/>
                </a:solidFill>
              </a:rPr>
              <a:t>, </a:t>
            </a:r>
            <a:r>
              <a:rPr lang="ru-RU" sz="6600" b="1" dirty="0" err="1">
                <a:solidFill>
                  <a:schemeClr val="bg1"/>
                </a:solidFill>
              </a:rPr>
              <a:t>щоб</a:t>
            </a:r>
            <a:r>
              <a:rPr lang="ru-RU" sz="6600" b="1" dirty="0">
                <a:solidFill>
                  <a:schemeClr val="bg1"/>
                </a:solidFill>
              </a:rPr>
              <a:t> не </a:t>
            </a:r>
            <a:r>
              <a:rPr lang="ru-RU" sz="6600" b="1" dirty="0" err="1">
                <a:solidFill>
                  <a:schemeClr val="bg1"/>
                </a:solidFill>
              </a:rPr>
              <a:t>допустити</a:t>
            </a:r>
            <a:r>
              <a:rPr lang="ru-RU" sz="6600" b="1" dirty="0">
                <a:solidFill>
                  <a:schemeClr val="bg1"/>
                </a:solidFill>
              </a:rPr>
              <a:t> </a:t>
            </a:r>
            <a:r>
              <a:rPr lang="ru-RU" sz="6600" b="1" dirty="0" err="1" smtClean="0">
                <a:solidFill>
                  <a:schemeClr val="bg1"/>
                </a:solidFill>
              </a:rPr>
              <a:t>корупції</a:t>
            </a:r>
            <a:r>
              <a:rPr lang="en-US" sz="6600" b="1" dirty="0" smtClean="0">
                <a:solidFill>
                  <a:schemeClr val="bg1"/>
                </a:solidFill>
              </a:rPr>
              <a:t>???</a:t>
            </a:r>
            <a:r>
              <a:rPr lang="ru-RU" sz="6600" b="1" dirty="0" smtClean="0">
                <a:solidFill>
                  <a:schemeClr val="bg1"/>
                </a:solidFill>
              </a:rPr>
              <a:t>"</a:t>
            </a:r>
            <a:r>
              <a:rPr lang="uk-UA" sz="6600" b="1" dirty="0">
                <a:solidFill>
                  <a:schemeClr val="bg1"/>
                </a:solidFill>
              </a:rPr>
              <a:t>.</a:t>
            </a:r>
            <a:endParaRPr lang="ru-RU" sz="6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Users\123\Pictures\Новая папка\картинки мигающие\animashka95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827583" y="2060848"/>
            <a:ext cx="7488833" cy="1323439"/>
          </a:xfrm>
          <a:prstGeom prst="rect">
            <a:avLst/>
          </a:prstGeom>
          <a:noFill/>
        </p:spPr>
        <p:txBody>
          <a:bodyPr wrap="square" rtlCol="0">
            <a:prstTxWarp prst="textWave4">
              <a:avLst/>
            </a:prstTxWarp>
            <a:spAutoFit/>
          </a:bodyPr>
          <a:lstStyle/>
          <a:p>
            <a:pPr algn="ctr"/>
            <a:r>
              <a:rPr lang="uk-UA" sz="8000" b="1" dirty="0" smtClean="0">
                <a:solidFill>
                  <a:srgbClr val="FF0000"/>
                </a:solidFill>
              </a:rPr>
              <a:t>Дякую за увагу</a:t>
            </a:r>
            <a:endParaRPr lang="ru-RU" sz="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-717178"/>
            <a:ext cx="9482083" cy="7140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Arial,Italic+1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i="1" dirty="0">
              <a:latin typeface="Calibri" pitchFamily="34" charset="0"/>
              <a:ea typeface="Calibri" pitchFamily="34" charset="0"/>
              <a:cs typeface="Arial,Italic+1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Arial,Italic+1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i="1" dirty="0">
              <a:latin typeface="Calibri" pitchFamily="34" charset="0"/>
              <a:ea typeface="Calibri" pitchFamily="34" charset="0"/>
              <a:cs typeface="Arial,Italic+1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-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Чи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це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корупція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,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коли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людина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дає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гроші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для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прискорення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розгляду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заяви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?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,Italic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-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Чи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це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корупція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,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коли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контракти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надаються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тим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,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хто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заплатить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більше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?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,Italic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-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Чи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це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корупція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,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коли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ви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даєте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гроші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лікарю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,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для того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,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щоб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ваша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мати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отримала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необхідні</a:t>
            </a: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їй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ліки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?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,Italic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-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Чи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це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корупція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,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коли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державне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обладнання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використовується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для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виконання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ремонтних</a:t>
            </a: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робіт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в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приватній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+1"/>
              </a:rPr>
              <a:t>квартирі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Italic"/>
              </a:rPr>
              <a:t>?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470578"/>
            <a:ext cx="8892434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Державна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корупція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+1"/>
              </a:rPr>
              <a:t>–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це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використання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службового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положення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+1"/>
              </a:rPr>
              <a:t>/</a:t>
            </a: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державної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посади для</a:t>
            </a:r>
            <a:r>
              <a:rPr kumimoji="0" lang="uk-UA" sz="4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отримання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особистої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вигоди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Italic+1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" y="275788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3600" b="1" i="1" dirty="0" err="1">
                <a:solidFill>
                  <a:srgbClr val="FFC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Я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кі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наведених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нижче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сценаріїв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є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ілюстрацією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600" b="1" i="1" u="none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державної</a:t>
            </a:r>
            <a:r>
              <a:rPr kumimoji="0" lang="uk-UA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корупції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Symbol" pitchFamily="18" charset="2"/>
              </a:rPr>
              <a:t>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-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Кампанії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домовляються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встановити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фіксовані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ціни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свою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продукцію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Symbol" pitchFamily="18" charset="2"/>
              </a:rPr>
              <a:t> -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Водій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дає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гроші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інспектору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ДАІ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щоб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уникнути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штрафу за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перевищення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швидкості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Symbol" pitchFamily="18" charset="2"/>
              </a:rPr>
              <a:t> -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Лідери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політичних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партій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підтасовують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результати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виборів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Symbol" pitchFamily="18" charset="2"/>
              </a:rPr>
              <a:t> -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Кампанії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продають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свою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браковану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продукцію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Symbol" pitchFamily="18" charset="2"/>
              </a:rPr>
              <a:t> -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Діти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купують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нелегальні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наркотики для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свого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дозвілля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4499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Визначення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міждисциплінарної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робочої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групи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 Ради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"/>
              </a:rPr>
              <a:t>Європи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Italic+1"/>
              </a:rPr>
              <a:t>.</a:t>
            </a:r>
            <a:endParaRPr kumimoji="0" lang="ru-RU" sz="3600" b="0" i="1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Корупція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хабарництво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будь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інша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поведінка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осіб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яким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доручено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виконання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певних</a:t>
            </a: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обов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язків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у державному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або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приватному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секторі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яка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веде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порушення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обов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язків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покладених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 них як на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державну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посадову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особу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або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 приватного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співробітника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чинезалежного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агента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або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ж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веде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відносин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іншого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типу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націлених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отримання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будь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якихнезаконних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вигод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для себе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інших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948296"/>
            <a:ext cx="889248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В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Законі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України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Про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боротьбу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з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+1" charset="-52"/>
              </a:rPr>
              <a:t>корупцією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під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корупцією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розуміється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діяльність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осіб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,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уповноважених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на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виконання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функцій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держави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,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спрямована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на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протиправне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використання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наданих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їм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повноважень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для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одержання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матеріальних</a:t>
            </a:r>
            <a:r>
              <a:rPr lang="ru-RU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благ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,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послуг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,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пільг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або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інших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переваг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00608" y="0"/>
            <a:ext cx="10044608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03648" y="332656"/>
            <a:ext cx="62646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err="1">
                <a:solidFill>
                  <a:srgbClr val="FFC000"/>
                </a:solidFill>
              </a:rPr>
              <a:t>Корупція</a:t>
            </a:r>
            <a:r>
              <a:rPr lang="ru-RU" sz="4800" b="1" dirty="0">
                <a:solidFill>
                  <a:srgbClr val="FFC000"/>
                </a:solidFill>
              </a:rPr>
              <a:t> </a:t>
            </a:r>
            <a:r>
              <a:rPr lang="ru-RU" sz="4800" b="1" dirty="0" err="1">
                <a:solidFill>
                  <a:srgbClr val="FFC000"/>
                </a:solidFill>
              </a:rPr>
              <a:t>чи</a:t>
            </a:r>
            <a:r>
              <a:rPr lang="ru-RU" sz="4800" b="1" dirty="0">
                <a:solidFill>
                  <a:srgbClr val="FFC000"/>
                </a:solidFill>
              </a:rPr>
              <a:t> </a:t>
            </a:r>
            <a:r>
              <a:rPr lang="ru-RU" sz="4800" b="1" dirty="0" err="1">
                <a:solidFill>
                  <a:srgbClr val="FFC000"/>
                </a:solidFill>
              </a:rPr>
              <a:t>подяки</a:t>
            </a:r>
            <a:r>
              <a:rPr lang="ru-RU" sz="4800" b="1" dirty="0">
                <a:solidFill>
                  <a:srgbClr val="FFC000"/>
                </a:solidFill>
              </a:rPr>
              <a:t>?..</a:t>
            </a:r>
            <a:endParaRPr lang="ru-RU" sz="4800" dirty="0">
              <a:solidFill>
                <a:srgbClr val="FFC000"/>
              </a:solidFill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269939"/>
            <a:ext cx="889248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Є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чотири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питання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можуть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допомогти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розібратись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прийнятне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Symbol" pitchFamily="18" charset="2"/>
              </a:rPr>
              <a:t>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Прозорість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: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заперечуватиму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інші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знатимуть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або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преса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напише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про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те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роблю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Symbol" pitchFamily="18" charset="2"/>
              </a:rPr>
              <a:t>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Підзвітність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: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звітуюсь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за свою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діяльність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перед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іншими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людьми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люди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примушують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мене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дотримуватись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стандартів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Symbol" pitchFamily="18" charset="2"/>
              </a:rPr>
              <a:t>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Взаємність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: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буде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неприємно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інші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будуть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робити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саме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Symbol" pitchFamily="18" charset="2"/>
              </a:rPr>
              <a:t>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Генералізація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: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кожен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так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робитиме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вплине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суспільство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цілому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2576" y="0"/>
            <a:ext cx="9756576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3528" y="1052737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/>
              <a:t> </a:t>
            </a:r>
            <a:r>
              <a:rPr lang="ru-RU" sz="6600" b="1" dirty="0" err="1" smtClean="0">
                <a:solidFill>
                  <a:schemeClr val="bg1"/>
                </a:solidFill>
              </a:rPr>
              <a:t>Чому</a:t>
            </a:r>
            <a:r>
              <a:rPr lang="ru-RU" sz="6600" b="1" dirty="0" smtClean="0">
                <a:solidFill>
                  <a:schemeClr val="bg1"/>
                </a:solidFill>
              </a:rPr>
              <a:t> </a:t>
            </a:r>
            <a:r>
              <a:rPr lang="ru-RU" sz="6600" b="1" dirty="0">
                <a:solidFill>
                  <a:schemeClr val="bg1"/>
                </a:solidFill>
              </a:rPr>
              <a:t>люди </a:t>
            </a:r>
            <a:r>
              <a:rPr lang="ru-RU" sz="6600" b="1" dirty="0" err="1">
                <a:solidFill>
                  <a:srgbClr val="FFC000"/>
                </a:solidFill>
              </a:rPr>
              <a:t>дають</a:t>
            </a:r>
            <a:r>
              <a:rPr lang="ru-RU" sz="6600" b="1" dirty="0">
                <a:solidFill>
                  <a:schemeClr val="bg1"/>
                </a:solidFill>
              </a:rPr>
              <a:t> </a:t>
            </a:r>
            <a:r>
              <a:rPr lang="ru-RU" sz="6600" b="1" dirty="0" err="1">
                <a:solidFill>
                  <a:schemeClr val="bg1"/>
                </a:solidFill>
              </a:rPr>
              <a:t>хабарі</a:t>
            </a:r>
            <a:r>
              <a:rPr lang="ru-RU" sz="6600" b="1" dirty="0" smtClean="0">
                <a:solidFill>
                  <a:schemeClr val="bg1"/>
                </a:solidFill>
              </a:rPr>
              <a:t>?.</a:t>
            </a:r>
          </a:p>
          <a:p>
            <a:pPr algn="ctr"/>
            <a:r>
              <a:rPr lang="ru-RU" sz="6600" b="1" dirty="0" err="1" smtClean="0">
                <a:solidFill>
                  <a:schemeClr val="bg1"/>
                </a:solidFill>
              </a:rPr>
              <a:t>Чому</a:t>
            </a:r>
            <a:r>
              <a:rPr lang="ru-RU" sz="6600" b="1" dirty="0" smtClean="0">
                <a:solidFill>
                  <a:schemeClr val="bg1"/>
                </a:solidFill>
              </a:rPr>
              <a:t> </a:t>
            </a:r>
            <a:r>
              <a:rPr lang="ru-RU" sz="6600" b="1" dirty="0">
                <a:solidFill>
                  <a:schemeClr val="bg1"/>
                </a:solidFill>
              </a:rPr>
              <a:t>люди </a:t>
            </a:r>
            <a:r>
              <a:rPr lang="ru-RU" sz="6600" b="1" dirty="0" err="1">
                <a:solidFill>
                  <a:srgbClr val="FFC000"/>
                </a:solidFill>
              </a:rPr>
              <a:t>беруть</a:t>
            </a:r>
            <a:r>
              <a:rPr lang="ru-RU" sz="6600" b="1" dirty="0">
                <a:solidFill>
                  <a:schemeClr val="bg1"/>
                </a:solidFill>
              </a:rPr>
              <a:t> </a:t>
            </a:r>
            <a:r>
              <a:rPr lang="ru-RU" sz="6600" b="1" dirty="0" err="1">
                <a:solidFill>
                  <a:schemeClr val="bg1"/>
                </a:solidFill>
              </a:rPr>
              <a:t>хабарі</a:t>
            </a:r>
            <a:r>
              <a:rPr lang="ru-RU" sz="6600" b="1" dirty="0">
                <a:solidFill>
                  <a:schemeClr val="bg1"/>
                </a:solidFill>
              </a:rPr>
              <a:t>?.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123\Pictures\шаблоны презентаций\NightOrhid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32720"/>
            <a:ext cx="23798951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,Bold+1"/>
              </a:rPr>
              <a:t>                                                        </a:t>
            </a:r>
            <a:r>
              <a:rPr lang="uk-UA" sz="2000" b="1" dirty="0" smtClean="0">
                <a:solidFill>
                  <a:srgbClr val="FFC000"/>
                </a:solidFill>
                <a:latin typeface="Calibri" pitchFamily="34" charset="0"/>
                <a:ea typeface="Calibri" pitchFamily="34" charset="0"/>
                <a:cs typeface="Arial,Bold+1"/>
              </a:rPr>
              <a:t>АНАЛІЗ СИТУАЦІЙ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Calibri" pitchFamily="34" charset="0"/>
              <a:ea typeface="Calibri" pitchFamily="34" charset="0"/>
              <a:cs typeface="Arial,Bold+1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Ситуація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Розповідь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пані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Марії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про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відвідування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 районного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+1"/>
              </a:rPr>
              <a:t>виконкому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Arial,Bold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Мала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залагодити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свою справу в районному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виконавчому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комітеті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Знаю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треба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звертатись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кабінет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13.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Прийшовши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зазначений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час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бачу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двері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кабінету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зачинені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немає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ніякої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інформації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пощастило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коридором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йшла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співробітниця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райвиконкому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Запитала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куди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можу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звернутись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вона сказала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Перенесено до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25..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Пішла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кабінету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25 -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там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вже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довжелезна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черга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Робити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нічого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стала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чекати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Дочекаласьсвоєї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черги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увійшла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Співробітниця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почала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шукати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документ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прийшла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кінці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кінців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ніякого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документу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знайшла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Натомість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дала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папірець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якому</a:t>
            </a:r>
            <a:r>
              <a:rPr lang="ru-RU" sz="20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було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написано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мою справу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можливо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розглянути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згідно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параграфу такого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lang="ru-RU" sz="20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такого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розпорядження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такого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такого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 то перечитала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кажу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співробітниці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нічого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того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розумію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Вона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 то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відповіла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розпорядження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+1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про яке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іде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може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бути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вивішене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коридорі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Вийшла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в коридор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 там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цілий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ряд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інформаційних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таблиць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гадки не маю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шукати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потрібну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інформацію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біля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кабінету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навіть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б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знала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нічого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б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зрозуміла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Все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написано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якоюсь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незрозумілою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мовою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Витратила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півдня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нічого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залагодила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Що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мені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робити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До кого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+1"/>
              </a:rPr>
              <a:t>звернутись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1539</Words>
  <Application>Microsoft Office PowerPoint</Application>
  <PresentationFormat>Экран (4:3)</PresentationFormat>
  <Paragraphs>103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Admin</cp:lastModifiedBy>
  <cp:revision>15</cp:revision>
  <dcterms:created xsi:type="dcterms:W3CDTF">2014-02-24T08:48:45Z</dcterms:created>
  <dcterms:modified xsi:type="dcterms:W3CDTF">2014-10-30T16:12:08Z</dcterms:modified>
</cp:coreProperties>
</file>