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24" autoAdjust="0"/>
  </p:normalViewPr>
  <p:slideViewPr>
    <p:cSldViewPr>
      <p:cViewPr varScale="1">
        <p:scale>
          <a:sx n="69" d="100"/>
          <a:sy n="69" d="100"/>
        </p:scale>
        <p:origin x="-14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12.11.2014</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12.11.2014</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12.11.2014</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12.11.2014</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57200" y="548681"/>
            <a:ext cx="8458200" cy="1656183"/>
          </a:xfrm>
        </p:spPr>
        <p:txBody>
          <a:bodyPr>
            <a:normAutofit/>
          </a:bodyPr>
          <a:lstStyle/>
          <a:p>
            <a:r>
              <a:rPr lang="uk-UA" sz="4000" smtClean="0">
                <a:latin typeface="+mn-lt"/>
              </a:rPr>
              <a:t>Донорство крові та її компонентів</a:t>
            </a:r>
            <a:endParaRPr lang="uk-UA" sz="4000" dirty="0">
              <a:latin typeface="+mn-lt"/>
            </a:endParaRPr>
          </a:p>
        </p:txBody>
      </p:sp>
      <p:sp>
        <p:nvSpPr>
          <p:cNvPr id="5" name="Подзаголовок 4"/>
          <p:cNvSpPr>
            <a:spLocks noGrp="1"/>
          </p:cNvSpPr>
          <p:nvPr>
            <p:ph type="subTitle" idx="1"/>
          </p:nvPr>
        </p:nvSpPr>
        <p:spPr>
          <a:xfrm>
            <a:off x="4211960" y="4509120"/>
            <a:ext cx="4608512" cy="1800200"/>
          </a:xfrm>
        </p:spPr>
        <p:txBody>
          <a:bodyPr/>
          <a:lstStyle/>
          <a:p>
            <a:r>
              <a:rPr lang="uk-UA" smtClean="0"/>
              <a:t>Підготувала:</a:t>
            </a:r>
          </a:p>
          <a:p>
            <a:r>
              <a:rPr lang="uk-UA" smtClean="0"/>
              <a:t>Студентка 17-а групи 4 курсу</a:t>
            </a:r>
          </a:p>
          <a:p>
            <a:r>
              <a:rPr lang="uk-UA" smtClean="0"/>
              <a:t>Давидчук Ганна Василівна</a:t>
            </a:r>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6120680"/>
          </a:xfrm>
        </p:spPr>
        <p:txBody>
          <a:bodyPr>
            <a:noAutofit/>
          </a:bodyPr>
          <a:lstStyle/>
          <a:p>
            <a:pPr algn="ctr"/>
            <a:r>
              <a:rPr lang="uk-UA" sz="2800" b="1" dirty="0" smtClean="0">
                <a:solidFill>
                  <a:schemeClr val="tx1"/>
                </a:solidFill>
              </a:rPr>
              <a:t>Пільги, що надаються донорам</a:t>
            </a:r>
            <a:r>
              <a:rPr lang="uk-UA" sz="1800" dirty="0" smtClean="0"/>
              <a:t/>
            </a:r>
            <a:br>
              <a:rPr lang="uk-UA" sz="1800" dirty="0" smtClean="0"/>
            </a:br>
            <a:r>
              <a:rPr lang="uk-UA" sz="1800" dirty="0" smtClean="0"/>
              <a:t>В день давання крові та (або) її компонентів, а також в день медичного обстеження працівник, який є або виявив бажання стати донором, звільняється від роботи на підприємстві.(студенти вищих навчальних закладів та учнів професійних навчально-виховних закладів у зазначені дні звільняються від занять).</a:t>
            </a:r>
            <a:br>
              <a:rPr lang="uk-UA" sz="1800" dirty="0" smtClean="0"/>
            </a:br>
            <a:r>
              <a:rPr lang="uk-UA" sz="1800" dirty="0" smtClean="0"/>
              <a:t>Після кожного дня давання крові та (або) її компонентів, в тому числі у вихідні, святкові та неробочі дні, донору надається додатковий день відпочинку із збереженням за ним середнього заробітку, що може бути приєднано до щорічної відпустки або використано в інший час протягом року; за бажанням надається інший день відпочинку із збереженням за ним середнього заробітку; у період щорічної відпустки ця відпустка продовжується на відповідну кількість днів.</a:t>
            </a:r>
            <a:br>
              <a:rPr lang="uk-UA" sz="1800" dirty="0" smtClean="0"/>
            </a:br>
            <a:r>
              <a:rPr lang="uk-UA" sz="1800" dirty="0" smtClean="0"/>
              <a:t>Підставою для надання зазначених пільг є відповідні довідки, видані донору за місцем медичного обстеження чи давання крові та (або) її компонентів. </a:t>
            </a:r>
            <a:br>
              <a:rPr lang="uk-UA" sz="1800" dirty="0" smtClean="0"/>
            </a:br>
            <a:r>
              <a:rPr lang="uk-UA" sz="1800" dirty="0" smtClean="0"/>
              <a:t>В день давання крові та (або) її компонентів донор забезпечується безкоштовними сніданком та обідом за рахунок коштів закладу охорони здоров'я. У разі неможливості забезпечення таким харчуванням відповідний заклад  має відшкодувати донору готівкову вартість  харчування.</a:t>
            </a:r>
            <a:br>
              <a:rPr lang="uk-UA" sz="1800" dirty="0" smtClean="0"/>
            </a:br>
            <a:endParaRPr lang="uk-UA"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67544" y="692696"/>
            <a:ext cx="8229600" cy="2304256"/>
          </a:xfrm>
        </p:spPr>
        <p:txBody>
          <a:bodyPr numCol="2">
            <a:noAutofit/>
          </a:bodyPr>
          <a:lstStyle/>
          <a:p>
            <a:r>
              <a:rPr lang="uk-UA" sz="2000" dirty="0" smtClean="0"/>
              <a:t>Донори, які безоплатно здали кров в кількості 40 разових максимально допустимих доз або плазму крові в кількості 60 разових максимально допустимих доз, незалежно від часу їх здачі, набувають статусу Почесного донора України.</a:t>
            </a:r>
            <a:br>
              <a:rPr lang="uk-UA" sz="2000" dirty="0" smtClean="0"/>
            </a:br>
            <a:r>
              <a:rPr lang="uk-UA" sz="2000" dirty="0" smtClean="0"/>
              <a:t> Донори, які безоплатно здали кров та (або) її компоненти в кількості 100 і більше разових максимально допустимих доз, можуть бути нагороджені державними нагородами України.</a:t>
            </a:r>
            <a:br>
              <a:rPr lang="uk-UA" sz="2000" dirty="0" smtClean="0"/>
            </a:br>
            <a:endParaRPr lang="uk-UA" sz="2000" dirty="0"/>
          </a:p>
        </p:txBody>
      </p:sp>
      <p:pic>
        <p:nvPicPr>
          <p:cNvPr id="6" name="Содержимое 5" descr="donorzaap_2.jpg"/>
          <p:cNvPicPr>
            <a:picLocks noGrp="1" noChangeAspect="1"/>
          </p:cNvPicPr>
          <p:nvPr>
            <p:ph sz="half" idx="1"/>
          </p:nvPr>
        </p:nvPicPr>
        <p:blipFill>
          <a:blip r:embed="rId2" cstate="print"/>
          <a:stretch>
            <a:fillRect/>
          </a:stretch>
        </p:blipFill>
        <p:spPr>
          <a:xfrm>
            <a:off x="395536" y="3068960"/>
            <a:ext cx="3456384" cy="3600400"/>
          </a:xfrm>
        </p:spPr>
      </p:pic>
      <p:pic>
        <p:nvPicPr>
          <p:cNvPr id="7" name="Содержимое 6" descr="big_DSC_2443.JPG"/>
          <p:cNvPicPr>
            <a:picLocks noGrp="1" noChangeAspect="1"/>
          </p:cNvPicPr>
          <p:nvPr>
            <p:ph sz="half" idx="2"/>
          </p:nvPr>
        </p:nvPicPr>
        <p:blipFill>
          <a:blip r:embed="rId3" cstate="print"/>
          <a:stretch>
            <a:fillRect/>
          </a:stretch>
        </p:blipFill>
        <p:spPr>
          <a:xfrm>
            <a:off x="4499992" y="3140968"/>
            <a:ext cx="4464496" cy="338437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043608" y="404664"/>
            <a:ext cx="6696744" cy="792088"/>
          </a:xfrm>
        </p:spPr>
        <p:txBody>
          <a:bodyPr>
            <a:noAutofit/>
          </a:bodyPr>
          <a:lstStyle/>
          <a:p>
            <a:r>
              <a:rPr lang="uk-UA" sz="2000" dirty="0" smtClean="0">
                <a:solidFill>
                  <a:schemeClr val="tx2">
                    <a:lumMod val="50000"/>
                  </a:schemeClr>
                </a:solidFill>
                <a:latin typeface="+mn-lt"/>
              </a:rPr>
              <a:t>Почесні донори України мають право на:</a:t>
            </a:r>
            <a:r>
              <a:rPr lang="uk-UA" sz="2000" dirty="0" smtClean="0">
                <a:latin typeface="+mn-lt"/>
              </a:rPr>
              <a:t/>
            </a:r>
            <a:br>
              <a:rPr lang="uk-UA" sz="2000" dirty="0" smtClean="0">
                <a:latin typeface="+mn-lt"/>
              </a:rPr>
            </a:br>
            <a:endParaRPr lang="uk-UA" sz="2000" dirty="0">
              <a:latin typeface="+mn-lt"/>
            </a:endParaRPr>
          </a:p>
        </p:txBody>
      </p:sp>
      <p:sp>
        <p:nvSpPr>
          <p:cNvPr id="8" name="Текст 7"/>
          <p:cNvSpPr>
            <a:spLocks noGrp="1"/>
          </p:cNvSpPr>
          <p:nvPr>
            <p:ph type="body" idx="2"/>
          </p:nvPr>
        </p:nvSpPr>
        <p:spPr>
          <a:xfrm>
            <a:off x="323528" y="980728"/>
            <a:ext cx="6696744" cy="5688632"/>
          </a:xfrm>
        </p:spPr>
        <p:txBody>
          <a:bodyPr>
            <a:normAutofit lnSpcReduction="10000"/>
          </a:bodyPr>
          <a:lstStyle/>
          <a:p>
            <a:pPr algn="ctr"/>
            <a:r>
              <a:rPr lang="uk-UA" sz="1600" dirty="0" smtClean="0">
                <a:solidFill>
                  <a:schemeClr val="tx2"/>
                </a:solidFill>
              </a:rPr>
              <a:t>1. безплатне позачергове зубопротезування (за винятком зубопротезування з використанням дорогоцінних металів) у закладах охорони здоров'я, заснованих на загальнодержавній та комунальній власності;</a:t>
            </a:r>
          </a:p>
          <a:p>
            <a:pPr algn="ctr"/>
            <a:r>
              <a:rPr lang="uk-UA" sz="1600" dirty="0" smtClean="0">
                <a:solidFill>
                  <a:schemeClr val="tx2"/>
                </a:solidFill>
              </a:rPr>
              <a:t>2. пільгове придбання ліків (із знижкою 50 відсотків їх вартості) за рецептами, виданими закладами охорони здоров'я, заснованими на загальнодержавній та комунальній власності;</a:t>
            </a:r>
          </a:p>
          <a:p>
            <a:pPr algn="ctr"/>
            <a:r>
              <a:rPr lang="uk-UA" sz="1600" dirty="0" smtClean="0">
                <a:solidFill>
                  <a:schemeClr val="tx2"/>
                </a:solidFill>
              </a:rPr>
              <a:t>3. безплатне забезпечення донорською кров'ю та її препаратами, необхідними для їх особистого лікування, за рецептами, виданими закладами охорони здоров'я, заснованими на загальнодержавній та комунальній власності;</a:t>
            </a:r>
          </a:p>
          <a:p>
            <a:pPr algn="ctr"/>
            <a:r>
              <a:rPr lang="uk-UA" sz="1600" dirty="0" smtClean="0">
                <a:solidFill>
                  <a:schemeClr val="tx2"/>
                </a:solidFill>
              </a:rPr>
              <a:t>4. першочергове придбання за місцем роботи або навчання путівок для санаторно-курортного лікування та першочергове лікування у закладах охорони здоров'я, заснованих на загальнодержавній та комунальній власності;</a:t>
            </a:r>
          </a:p>
          <a:p>
            <a:pPr algn="ctr"/>
            <a:r>
              <a:rPr lang="uk-UA" sz="1600" dirty="0" smtClean="0">
                <a:solidFill>
                  <a:schemeClr val="tx2"/>
                </a:solidFill>
              </a:rPr>
              <a:t>5. позачергове забезпечення у порядку, протезами та іншими протезно-ортопедичними виробами;</a:t>
            </a:r>
          </a:p>
          <a:p>
            <a:pPr algn="ctr"/>
            <a:r>
              <a:rPr lang="uk-UA" sz="1600" dirty="0" smtClean="0">
                <a:solidFill>
                  <a:schemeClr val="tx2"/>
                </a:solidFill>
              </a:rPr>
              <a:t>6. використання чергової щорічної оплачуваної відпустки у зручний для них час;</a:t>
            </a:r>
          </a:p>
          <a:p>
            <a:pPr algn="ctr"/>
            <a:r>
              <a:rPr lang="uk-UA" sz="1600" dirty="0" smtClean="0">
                <a:solidFill>
                  <a:schemeClr val="tx2"/>
                </a:solidFill>
              </a:rPr>
              <a:t>7. отримання надбавки до пенсії у розмірі 10 відсотків від затвердженого прожиткового мінімуму на одну особу в </a:t>
            </a:r>
          </a:p>
          <a:p>
            <a:pPr algn="ctr"/>
            <a:r>
              <a:rPr lang="uk-UA" sz="1600" dirty="0" smtClean="0">
                <a:solidFill>
                  <a:schemeClr val="tx2"/>
                </a:solidFill>
              </a:rPr>
              <a:t>розрахунку на місяць;</a:t>
            </a:r>
          </a:p>
          <a:p>
            <a:pPr algn="ctr"/>
            <a:endParaRPr lang="uk-UA" dirty="0"/>
          </a:p>
        </p:txBody>
      </p:sp>
      <p:pic>
        <p:nvPicPr>
          <p:cNvPr id="11" name="Содержимое 10" descr="resize.jpg"/>
          <p:cNvPicPr>
            <a:picLocks noGrp="1" noChangeAspect="1"/>
          </p:cNvPicPr>
          <p:nvPr>
            <p:ph sz="half" idx="1"/>
          </p:nvPr>
        </p:nvPicPr>
        <p:blipFill>
          <a:blip r:embed="rId2" cstate="print"/>
          <a:stretch>
            <a:fillRect/>
          </a:stretch>
        </p:blipFill>
        <p:spPr>
          <a:xfrm flipH="1">
            <a:off x="6732240" y="4725144"/>
            <a:ext cx="2123728" cy="171977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188640"/>
            <a:ext cx="8229600" cy="6408712"/>
          </a:xfrm>
        </p:spPr>
        <p:txBody>
          <a:bodyPr>
            <a:noAutofit/>
          </a:bodyPr>
          <a:lstStyle/>
          <a:p>
            <a:r>
              <a:rPr lang="uk-UA" sz="2400" b="1" dirty="0" smtClean="0">
                <a:latin typeface="+mn-lt"/>
              </a:rPr>
              <a:t>Обов'язки донора </a:t>
            </a:r>
            <a:r>
              <a:rPr lang="uk-UA" sz="2000" b="1" dirty="0" smtClean="0"/>
              <a:t/>
            </a:r>
            <a:br>
              <a:rPr lang="uk-UA" sz="2000" b="1" dirty="0" smtClean="0"/>
            </a:br>
            <a:r>
              <a:rPr lang="uk-UA" sz="2000" dirty="0" smtClean="0"/>
              <a:t>        </a:t>
            </a:r>
            <a:r>
              <a:rPr lang="uk-UA" sz="1800" dirty="0" smtClean="0">
                <a:latin typeface="+mn-lt"/>
              </a:rPr>
              <a:t>Особа, яка виявила бажання здати кров та (або) її компоненти, зобов'язана не пізніше ніж за три дні до дня медичного обстеження, повідомити письмовою заявою адміністрацію або командування військової частини, про свій намір пройти  обстеження і здати кров та (або) її компоненти, особа має визначити додатковий день відпочинку. Зазначена заява не подається у випадках, коли особа, перебуває у відпустці, відрядженні, або у разі, коли її кров терміново необхідна для надання невідкладної медичної допомоги хворому.</a:t>
            </a:r>
            <a:br>
              <a:rPr lang="uk-UA" sz="1800" dirty="0" smtClean="0">
                <a:latin typeface="+mn-lt"/>
              </a:rPr>
            </a:br>
            <a:r>
              <a:rPr lang="uk-UA" sz="1800" dirty="0" smtClean="0">
                <a:latin typeface="+mn-lt"/>
              </a:rPr>
              <a:t>      Дана особа під час медичного обстеження, що проводиться перед даванням крові та (або) її компонентів, зобов'язана повідомити відповідну посадову особу установи чи закладу охорони здоров'я відомі їй дані про перенесені та наявні в неї захворювання, а також про вживання нею наркотичних речовин та властиві їй інші форми ризикованої поведінки, що можуть сприяти зараженню донора інфекційними хворобами, які передаються через кров, і за наявності яких виконання донорської функції може бути обмежено(інформація засвідчується особистими підписами особи, яка виявила бажання здати кров або її компоненти, та посадової особи установи чи закладу охорони здоров'я і становить лікарську таємницю).</a:t>
            </a:r>
            <a:r>
              <a:rPr lang="uk-UA" sz="1400" dirty="0" smtClean="0"/>
              <a:t/>
            </a:r>
            <a:br>
              <a:rPr lang="uk-UA" sz="1400" dirty="0" smtClean="0"/>
            </a:br>
            <a:endParaRPr lang="uk-UA" sz="1400"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79512" y="332656"/>
            <a:ext cx="5616624" cy="936104"/>
          </a:xfrm>
        </p:spPr>
        <p:txBody>
          <a:bodyPr>
            <a:normAutofit fontScale="90000"/>
          </a:bodyPr>
          <a:lstStyle/>
          <a:p>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
            </a:r>
            <a:br>
              <a:rPr lang="uk-UA" sz="2700" dirty="0" smtClean="0"/>
            </a:br>
            <a:r>
              <a:rPr lang="uk-UA" sz="2700" dirty="0" smtClean="0"/>
              <a:t>ОРГАНІЗАЦІЯ ДОНОРСТВА КРОВІ ТА ЇЇ КОМПОНЕНТІВ</a:t>
            </a:r>
            <a:endParaRPr lang="uk-UA" dirty="0">
              <a:effectLst/>
            </a:endParaRPr>
          </a:p>
        </p:txBody>
      </p:sp>
      <p:sp>
        <p:nvSpPr>
          <p:cNvPr id="7" name="Текст 6"/>
          <p:cNvSpPr>
            <a:spLocks noGrp="1"/>
          </p:cNvSpPr>
          <p:nvPr>
            <p:ph type="body" idx="2"/>
          </p:nvPr>
        </p:nvSpPr>
        <p:spPr>
          <a:xfrm>
            <a:off x="251520" y="1268760"/>
            <a:ext cx="5616624" cy="5328592"/>
          </a:xfrm>
        </p:spPr>
        <p:txBody>
          <a:bodyPr>
            <a:normAutofit fontScale="92500" lnSpcReduction="10000"/>
          </a:bodyPr>
          <a:lstStyle/>
          <a:p>
            <a:r>
              <a:rPr lang="uk-UA" sz="2000" dirty="0" smtClean="0">
                <a:solidFill>
                  <a:schemeClr val="tx2"/>
                </a:solidFill>
              </a:rPr>
              <a:t>        Взяття, переробку і зберігання донорської крові та її компонентів, реалізацію їх та виготовлених з них препаратів здійснюють спеціалізовані установи і заклади</a:t>
            </a:r>
          </a:p>
          <a:p>
            <a:r>
              <a:rPr lang="uk-UA" sz="2000" dirty="0" smtClean="0">
                <a:solidFill>
                  <a:schemeClr val="tx2"/>
                </a:solidFill>
              </a:rPr>
              <a:t> переливання крові та відповідні підрозділи закладів охорони здоров'я</a:t>
            </a:r>
          </a:p>
          <a:p>
            <a:r>
              <a:rPr lang="uk-UA" sz="2000" dirty="0" smtClean="0">
                <a:solidFill>
                  <a:schemeClr val="tx2"/>
                </a:solidFill>
              </a:rPr>
              <a:t>        Переробку і зберігання донорської крові та її компонентів, реалізацію виготовлених з них препаратів можуть також здійснювати суб'єкти підприємницької діяльності.</a:t>
            </a:r>
          </a:p>
          <a:p>
            <a:r>
              <a:rPr lang="uk-UA" sz="2000" dirty="0" smtClean="0">
                <a:solidFill>
                  <a:schemeClr val="tx2"/>
                </a:solidFill>
              </a:rPr>
              <a:t>        Взяття, переробка, зберігання донорської крові та її компонентів, реалізація їх та виготовлених з них препаратів закладами охорони здоров'я та їх підрозділами,а також переробка і зберігання донорської крові та її компонентів, дозволяється лише за наявності відповідної ліцензії, виданої Міністерством охорони здоров'я України.</a:t>
            </a:r>
          </a:p>
          <a:p>
            <a:endParaRPr lang="uk-UA" dirty="0">
              <a:solidFill>
                <a:schemeClr val="tx2"/>
              </a:solidFill>
            </a:endParaRPr>
          </a:p>
        </p:txBody>
      </p:sp>
      <p:pic>
        <p:nvPicPr>
          <p:cNvPr id="10" name="Содержимое 9" descr="bXBzxQ_zb8A.jpg"/>
          <p:cNvPicPr>
            <a:picLocks noGrp="1" noChangeAspect="1"/>
          </p:cNvPicPr>
          <p:nvPr>
            <p:ph sz="half" idx="1"/>
          </p:nvPr>
        </p:nvPicPr>
        <p:blipFill>
          <a:blip r:embed="rId2" cstate="print"/>
          <a:stretch>
            <a:fillRect/>
          </a:stretch>
        </p:blipFill>
        <p:spPr>
          <a:xfrm>
            <a:off x="5724128" y="836612"/>
            <a:ext cx="3419872" cy="3096443"/>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764704"/>
            <a:ext cx="8229600" cy="1066800"/>
          </a:xfrm>
        </p:spPr>
        <p:txBody>
          <a:bodyPr>
            <a:normAutofit/>
          </a:bodyPr>
          <a:lstStyle/>
          <a:p>
            <a:r>
              <a:rPr lang="uk-UA" sz="2000" b="1" dirty="0" smtClean="0">
                <a:latin typeface="+mn-lt"/>
              </a:rPr>
              <a:t>Відповідальність за порушення прав донорів, порядку взяття, переробки, зберігання, реалізації та застосування донорської крові, її компонентів та препаратів</a:t>
            </a:r>
            <a:endParaRPr lang="uk-UA" sz="2000" b="1" dirty="0">
              <a:latin typeface="+mn-lt"/>
            </a:endParaRPr>
          </a:p>
        </p:txBody>
      </p:sp>
      <p:sp>
        <p:nvSpPr>
          <p:cNvPr id="3" name="Текст 2"/>
          <p:cNvSpPr>
            <a:spLocks noGrp="1"/>
          </p:cNvSpPr>
          <p:nvPr>
            <p:ph idx="1"/>
          </p:nvPr>
        </p:nvSpPr>
        <p:spPr>
          <a:xfrm>
            <a:off x="467544" y="2060848"/>
            <a:ext cx="8229600" cy="4325112"/>
          </a:xfrm>
        </p:spPr>
        <p:txBody>
          <a:bodyPr>
            <a:normAutofit fontScale="92500"/>
          </a:bodyPr>
          <a:lstStyle/>
          <a:p>
            <a:pPr>
              <a:buNone/>
            </a:pPr>
            <a:r>
              <a:rPr lang="uk-UA" sz="2400" dirty="0" smtClean="0">
                <a:solidFill>
                  <a:schemeClr val="tx2"/>
                </a:solidFill>
              </a:rPr>
              <a:t>Особи, винні у порушенні встановлених цим Законом прав донорів, порядку взяття, переробки, зберігання, реалізації та застосування донорської крові, її компонентів та препаратів, порядку контролю за безпекою та якістю донорської крові, її компонентів, препаратів та відповідних </a:t>
            </a:r>
            <a:r>
              <a:rPr lang="uk-UA" sz="2400" dirty="0" err="1" smtClean="0">
                <a:solidFill>
                  <a:schemeClr val="tx2"/>
                </a:solidFill>
              </a:rPr>
              <a:t>консервуючих</a:t>
            </a:r>
            <a:r>
              <a:rPr lang="uk-UA" sz="2400" dirty="0" smtClean="0">
                <a:solidFill>
                  <a:schemeClr val="tx2"/>
                </a:solidFill>
              </a:rPr>
              <a:t> розчинів, порядку обміну донорською кров'ю, її компонентами і препаратами та вивезення їх за межі України, порядку медичного обстеження донора перед даванням крові та (або) її компонентів, несуть встановлену законодавством дисциплінарну, адміністративну, цивільно-правову чи кримінальну відповідальність.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48680"/>
            <a:ext cx="7765176" cy="589792"/>
          </a:xfrm>
        </p:spPr>
        <p:txBody>
          <a:bodyPr>
            <a:normAutofit/>
          </a:bodyPr>
          <a:lstStyle/>
          <a:p>
            <a:r>
              <a:rPr lang="uk-UA" sz="2400" b="1" dirty="0" smtClean="0">
                <a:latin typeface="+mn-lt"/>
              </a:rPr>
              <a:t>Відповідальність донора</a:t>
            </a:r>
            <a:endParaRPr lang="uk-UA" sz="2400" dirty="0">
              <a:latin typeface="+mn-lt"/>
            </a:endParaRPr>
          </a:p>
        </p:txBody>
      </p:sp>
      <p:sp>
        <p:nvSpPr>
          <p:cNvPr id="4" name="Текст 3"/>
          <p:cNvSpPr>
            <a:spLocks noGrp="1"/>
          </p:cNvSpPr>
          <p:nvPr>
            <p:ph type="body" idx="2"/>
          </p:nvPr>
        </p:nvSpPr>
        <p:spPr>
          <a:xfrm>
            <a:off x="395536" y="1196752"/>
            <a:ext cx="8341240" cy="4176465"/>
          </a:xfrm>
        </p:spPr>
        <p:txBody>
          <a:bodyPr/>
          <a:lstStyle/>
          <a:p>
            <a:r>
              <a:rPr lang="uk-UA" sz="2400" dirty="0" smtClean="0">
                <a:solidFill>
                  <a:schemeClr val="tx2"/>
                </a:solidFill>
              </a:rPr>
              <a:t>У разі навмисного приховування інформації або подання неправдивих відомостей про стан свого здоров'я особою, яка виявила бажання стати донором, якщо її дії спричинили або могли спричинити шкоду здоров'ю реципієнтів, яким перелито взяті від донора кров, її компоненти чи виготовлені з них препарати, така особа притягається до адміністративної, цивільно-правової або кримінальної відповідальності, встановленої законодавством.</a:t>
            </a:r>
          </a:p>
          <a:p>
            <a:endParaRPr lang="uk-UA" dirty="0"/>
          </a:p>
        </p:txBody>
      </p:sp>
      <p:pic>
        <p:nvPicPr>
          <p:cNvPr id="5" name="Содержимое 4" descr="172953342d5cd81ba.jpg"/>
          <p:cNvPicPr>
            <a:picLocks noGrp="1" noChangeAspect="1"/>
          </p:cNvPicPr>
          <p:nvPr>
            <p:ph sz="half" idx="1"/>
          </p:nvPr>
        </p:nvPicPr>
        <p:blipFill>
          <a:blip r:embed="rId2" cstate="print"/>
          <a:stretch>
            <a:fillRect/>
          </a:stretch>
        </p:blipFill>
        <p:spPr>
          <a:xfrm>
            <a:off x="971600" y="4581128"/>
            <a:ext cx="7344815" cy="2016224"/>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323528" y="476672"/>
            <a:ext cx="8413248" cy="864096"/>
          </a:xfrm>
        </p:spPr>
        <p:txBody>
          <a:bodyPr>
            <a:normAutofit fontScale="90000"/>
          </a:bodyPr>
          <a:lstStyle/>
          <a:p>
            <a:r>
              <a:rPr lang="uk-UA" dirty="0" smtClean="0"/>
              <a:t> </a:t>
            </a:r>
            <a:r>
              <a:rPr lang="uk-UA" sz="2200" dirty="0" smtClean="0">
                <a:latin typeface="+mn-lt"/>
              </a:rPr>
              <a:t>Порядок обміну донорською кров'ю, її компонентами, препаратами та вивезення їх за межі України</a:t>
            </a:r>
            <a:r>
              <a:rPr lang="uk-UA" dirty="0" smtClean="0"/>
              <a:t/>
            </a:r>
            <a:br>
              <a:rPr lang="uk-UA" dirty="0" smtClean="0"/>
            </a:br>
            <a:endParaRPr lang="uk-UA" dirty="0"/>
          </a:p>
        </p:txBody>
      </p:sp>
      <p:sp>
        <p:nvSpPr>
          <p:cNvPr id="7" name="Текст 6"/>
          <p:cNvSpPr>
            <a:spLocks noGrp="1"/>
          </p:cNvSpPr>
          <p:nvPr>
            <p:ph type="body" idx="2"/>
          </p:nvPr>
        </p:nvSpPr>
        <p:spPr>
          <a:xfrm>
            <a:off x="179512" y="1052736"/>
            <a:ext cx="8784976" cy="4680520"/>
          </a:xfrm>
        </p:spPr>
        <p:txBody>
          <a:bodyPr>
            <a:noAutofit/>
          </a:bodyPr>
          <a:lstStyle/>
          <a:p>
            <a:r>
              <a:rPr lang="uk-UA" sz="1800" dirty="0" smtClean="0">
                <a:solidFill>
                  <a:schemeClr val="tx2"/>
                </a:solidFill>
              </a:rPr>
              <a:t>       Передачу донорської крові, її компонентів та препаратів за кордон може бути здійснено як гуманітарну допомогу у випадках надзвичайних ситуацій за рішенням КМУ.</a:t>
            </a:r>
          </a:p>
          <a:p>
            <a:r>
              <a:rPr lang="uk-UA" sz="1800" dirty="0" smtClean="0">
                <a:solidFill>
                  <a:schemeClr val="tx2"/>
                </a:solidFill>
              </a:rPr>
              <a:t>       Донорська кров та її компоненти можуть бути вивезені за межі України для одержання з них препаратів, які в Україні не виготовляються чи виготовляються в недостатній кількості, за умови необхідності цих препаратів для потреб системи охорони здоров'я держави і обов'язкового повернення їх в Україну або в обмін на нові технології виробництва препаратів з донорської крові в порядку, що встановлюється КМУ відповідно до міжнародних норм щодо експорту та імпорту крові.</a:t>
            </a:r>
          </a:p>
          <a:p>
            <a:r>
              <a:rPr lang="uk-UA" sz="1800" dirty="0" smtClean="0">
                <a:solidFill>
                  <a:schemeClr val="tx2"/>
                </a:solidFill>
              </a:rPr>
              <a:t>      Компоненти та препарати донорської крові дозволяється реалізовувати за межами України лише за умови повного забезпечення ними потреб охорони здоров'я населення України та наявності спеціального дозволу КМ У. Обсяги обов'язкового забезпечення потреб охорони здоров'я населення донорською кров'ю, її компонентами і препаратами, в тому числі з урахуванням необхідності створення їх відповідних резервів на випадок  невідкладних ситуацій .</a:t>
            </a:r>
            <a:endParaRPr lang="uk-UA" sz="1800" dirty="0">
              <a:solidFill>
                <a:schemeClr val="tx2"/>
              </a:solidFill>
            </a:endParaRPr>
          </a:p>
        </p:txBody>
      </p:sp>
      <p:pic>
        <p:nvPicPr>
          <p:cNvPr id="10" name="Содержимое 9" descr="obrazovanie-za-rubezhom.jpg"/>
          <p:cNvPicPr>
            <a:picLocks noGrp="1" noChangeAspect="1"/>
          </p:cNvPicPr>
          <p:nvPr>
            <p:ph sz="half" idx="1"/>
          </p:nvPr>
        </p:nvPicPr>
        <p:blipFill>
          <a:blip r:embed="rId2" cstate="print"/>
          <a:stretch>
            <a:fillRect/>
          </a:stretch>
        </p:blipFill>
        <p:spPr>
          <a:xfrm>
            <a:off x="2123728" y="5589240"/>
            <a:ext cx="4968552" cy="1268759"/>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uk-UA" sz="3600" b="1" dirty="0" smtClean="0"/>
              <a:t>Розвиток донорства залежить від вирішення ряду організаційних проблем.</a:t>
            </a:r>
            <a:endParaRPr lang="uk-UA" sz="3600" dirty="0">
              <a:latin typeface="+mn-lt"/>
            </a:endParaRPr>
          </a:p>
        </p:txBody>
      </p:sp>
      <p:pic>
        <p:nvPicPr>
          <p:cNvPr id="9" name="Содержимое 8" descr="116012802_5166765_donor_kpi.png"/>
          <p:cNvPicPr>
            <a:picLocks noGrp="1" noChangeAspect="1"/>
          </p:cNvPicPr>
          <p:nvPr>
            <p:ph idx="1"/>
          </p:nvPr>
        </p:nvPicPr>
        <p:blipFill>
          <a:blip r:embed="rId2" cstate="print"/>
          <a:stretch>
            <a:fillRect/>
          </a:stretch>
        </p:blipFill>
        <p:spPr>
          <a:xfrm>
            <a:off x="1043608" y="2420888"/>
            <a:ext cx="6696744" cy="409389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620688"/>
            <a:ext cx="8640960" cy="5688632"/>
          </a:xfrm>
        </p:spPr>
        <p:txBody>
          <a:bodyPr>
            <a:normAutofit fontScale="90000"/>
          </a:bodyPr>
          <a:lstStyle/>
          <a:p>
            <a:pPr algn="ctr"/>
            <a:r>
              <a:rPr lang="uk-UA" sz="2000" b="1" dirty="0" smtClean="0">
                <a:latin typeface="+mn-lt"/>
              </a:rPr>
              <a:t>Найбільш важливі з них:</a:t>
            </a:r>
            <a:r>
              <a:rPr lang="uk-UA" sz="1800" dirty="0" smtClean="0">
                <a:latin typeface="+mn-lt"/>
              </a:rPr>
              <a:t/>
            </a:r>
            <a:br>
              <a:rPr lang="uk-UA" sz="1800" dirty="0" smtClean="0">
                <a:latin typeface="+mn-lt"/>
              </a:rPr>
            </a:br>
            <a:r>
              <a:rPr lang="uk-UA" sz="2000" dirty="0" smtClean="0">
                <a:latin typeface="+mn-lt"/>
              </a:rPr>
              <a:t>1. поліпшення державної політики в галузі розвитку безоплатного добровільного донорства, достатнього для самозабезпечення країни компонентами і препаратами донорської крові;</a:t>
            </a:r>
            <a:br>
              <a:rPr lang="uk-UA" sz="2000" dirty="0" smtClean="0">
                <a:latin typeface="+mn-lt"/>
              </a:rPr>
            </a:br>
            <a:r>
              <a:rPr lang="uk-UA" sz="2000" dirty="0" smtClean="0">
                <a:latin typeface="+mn-lt"/>
              </a:rPr>
              <a:t>2. удосконалення законодавчих і нормативно-правових актів у службі крові з урахуванням вимог Всесвітньої організації охорони здоров’я та інших міжнародних зобов’язань України;</a:t>
            </a:r>
            <a:br>
              <a:rPr lang="uk-UA" sz="2000" dirty="0" smtClean="0">
                <a:latin typeface="+mn-lt"/>
              </a:rPr>
            </a:br>
            <a:r>
              <a:rPr lang="uk-UA" sz="2000" dirty="0" smtClean="0">
                <a:latin typeface="+mn-lt"/>
              </a:rPr>
              <a:t>3. комплектація донорських кадрів;</a:t>
            </a:r>
            <a:br>
              <a:rPr lang="uk-UA" sz="2000" dirty="0" smtClean="0">
                <a:latin typeface="+mn-lt"/>
              </a:rPr>
            </a:br>
            <a:r>
              <a:rPr lang="uk-UA" sz="2000" dirty="0" smtClean="0">
                <a:latin typeface="+mn-lt"/>
              </a:rPr>
              <a:t>4. клінічне та лабораторне обстеження донорів — якість, стандартизація та безпека;</a:t>
            </a:r>
            <a:br>
              <a:rPr lang="uk-UA" sz="2000" dirty="0" smtClean="0">
                <a:latin typeface="+mn-lt"/>
              </a:rPr>
            </a:br>
            <a:r>
              <a:rPr lang="uk-UA" sz="2000" dirty="0" smtClean="0">
                <a:latin typeface="+mn-lt"/>
              </a:rPr>
              <a:t>5. створення Національного реєстру донорів крові, її компонентів та програмне забезпечення бази даних;</a:t>
            </a:r>
            <a:br>
              <a:rPr lang="uk-UA" sz="2000" dirty="0" smtClean="0">
                <a:latin typeface="+mn-lt"/>
              </a:rPr>
            </a:br>
            <a:r>
              <a:rPr lang="uk-UA" sz="2000" dirty="0" smtClean="0">
                <a:latin typeface="+mn-lt"/>
              </a:rPr>
              <a:t>6. удосконалення системи морального стимулювання безоплатного донорства і заохочення організаторів донорського руху, в тому числі керівників підприємств і організацій, які сприяють участі у донорстві своїх співробітників;</a:t>
            </a:r>
            <a:br>
              <a:rPr lang="uk-UA" sz="2000" dirty="0" smtClean="0">
                <a:latin typeface="+mn-lt"/>
              </a:rPr>
            </a:br>
            <a:r>
              <a:rPr lang="uk-UA" sz="2000" dirty="0" smtClean="0">
                <a:latin typeface="+mn-lt"/>
              </a:rPr>
              <a:t>7. створення національного і регіональних громадських об’єднань добровільних донорів;</a:t>
            </a:r>
            <a:br>
              <a:rPr lang="uk-UA" sz="2000" dirty="0" smtClean="0">
                <a:latin typeface="+mn-lt"/>
              </a:rPr>
            </a:br>
            <a:r>
              <a:rPr lang="uk-UA" sz="1800" dirty="0" smtClean="0">
                <a:latin typeface="+mn-lt"/>
              </a:rPr>
              <a:t/>
            </a:r>
            <a:br>
              <a:rPr lang="uk-UA" sz="1800" dirty="0" smtClean="0">
                <a:latin typeface="+mn-lt"/>
              </a:rPr>
            </a:br>
            <a:endParaRPr lang="uk-UA" sz="18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a:xfrm>
            <a:off x="457200" y="548680"/>
            <a:ext cx="8229600" cy="5616624"/>
          </a:xfrm>
        </p:spPr>
        <p:txBody>
          <a:bodyPr>
            <a:normAutofit/>
          </a:bodyPr>
          <a:lstStyle/>
          <a:p>
            <a:r>
              <a:rPr lang="ru-RU" sz="2000" dirty="0" smtClean="0">
                <a:latin typeface="+mn-lt"/>
              </a:rPr>
              <a:t>Донорство </a:t>
            </a:r>
            <a:r>
              <a:rPr lang="ru-RU" sz="2000" dirty="0" err="1" smtClean="0">
                <a:latin typeface="+mn-lt"/>
              </a:rPr>
              <a:t>крові</a:t>
            </a:r>
            <a:r>
              <a:rPr lang="ru-RU" sz="2000" dirty="0" smtClean="0">
                <a:latin typeface="+mn-lt"/>
              </a:rPr>
              <a:t> </a:t>
            </a:r>
            <a:r>
              <a:rPr lang="ru-RU" sz="2000" dirty="0" err="1" smtClean="0">
                <a:latin typeface="+mn-lt"/>
              </a:rPr>
              <a:t>виникло</a:t>
            </a:r>
            <a:r>
              <a:rPr lang="ru-RU" sz="2000" dirty="0" smtClean="0">
                <a:latin typeface="+mn-lt"/>
              </a:rPr>
              <a:t> </a:t>
            </a:r>
            <a:r>
              <a:rPr lang="ru-RU" sz="2000" dirty="0" err="1" smtClean="0">
                <a:latin typeface="+mn-lt"/>
              </a:rPr>
              <a:t>понад</a:t>
            </a:r>
            <a:r>
              <a:rPr lang="ru-RU" sz="2000" dirty="0" smtClean="0">
                <a:latin typeface="+mn-lt"/>
              </a:rPr>
              <a:t> 100 </a:t>
            </a:r>
            <a:r>
              <a:rPr lang="ru-RU" sz="2000" dirty="0" err="1" smtClean="0">
                <a:latin typeface="+mn-lt"/>
              </a:rPr>
              <a:t>років</a:t>
            </a:r>
            <a:r>
              <a:rPr lang="ru-RU" sz="2000" dirty="0" smtClean="0">
                <a:latin typeface="+mn-lt"/>
              </a:rPr>
              <a:t> тому </a:t>
            </a:r>
            <a:r>
              <a:rPr lang="ru-RU" sz="2000" dirty="0" err="1" smtClean="0">
                <a:latin typeface="+mn-lt"/>
              </a:rPr>
              <a:t>після</a:t>
            </a:r>
            <a:r>
              <a:rPr lang="ru-RU" sz="2000" dirty="0" smtClean="0">
                <a:latin typeface="+mn-lt"/>
              </a:rPr>
              <a:t> </a:t>
            </a:r>
            <a:r>
              <a:rPr lang="ru-RU" sz="2000" dirty="0" err="1" smtClean="0">
                <a:latin typeface="+mn-lt"/>
              </a:rPr>
              <a:t>відкриття</a:t>
            </a:r>
            <a:r>
              <a:rPr lang="ru-RU" sz="2000" dirty="0" smtClean="0">
                <a:latin typeface="+mn-lt"/>
              </a:rPr>
              <a:t> </a:t>
            </a:r>
            <a:r>
              <a:rPr lang="ru-RU" sz="2000" dirty="0" err="1" smtClean="0">
                <a:latin typeface="+mn-lt"/>
              </a:rPr>
              <a:t>груп</a:t>
            </a:r>
            <a:r>
              <a:rPr lang="ru-RU" sz="2000" dirty="0" smtClean="0">
                <a:latin typeface="+mn-lt"/>
              </a:rPr>
              <a:t> </a:t>
            </a:r>
            <a:r>
              <a:rPr lang="ru-RU" sz="2000" dirty="0" err="1" smtClean="0">
                <a:latin typeface="+mn-lt"/>
              </a:rPr>
              <a:t>крові</a:t>
            </a:r>
            <a:r>
              <a:rPr lang="ru-RU" sz="2000" dirty="0" smtClean="0">
                <a:latin typeface="+mn-lt"/>
              </a:rPr>
              <a:t>.  </a:t>
            </a:r>
            <a:r>
              <a:rPr lang="ru-RU" sz="2000" dirty="0" err="1" smtClean="0">
                <a:latin typeface="+mn-lt"/>
              </a:rPr>
              <a:t>Масове</a:t>
            </a:r>
            <a:r>
              <a:rPr lang="ru-RU" sz="2000" dirty="0" smtClean="0">
                <a:latin typeface="+mn-lt"/>
              </a:rPr>
              <a:t> донорство в </a:t>
            </a:r>
            <a:r>
              <a:rPr lang="ru-RU" sz="2000" dirty="0" err="1" smtClean="0">
                <a:latin typeface="+mn-lt"/>
              </a:rPr>
              <a:t>Україні</a:t>
            </a:r>
            <a:r>
              <a:rPr lang="ru-RU" sz="2000" dirty="0" smtClean="0">
                <a:latin typeface="+mn-lt"/>
              </a:rPr>
              <a:t> </a:t>
            </a:r>
            <a:r>
              <a:rPr lang="ru-RU" sz="2000" dirty="0" err="1" smtClean="0">
                <a:latin typeface="+mn-lt"/>
              </a:rPr>
              <a:t>було</a:t>
            </a:r>
            <a:r>
              <a:rPr lang="ru-RU" sz="2000" dirty="0" smtClean="0">
                <a:latin typeface="+mn-lt"/>
              </a:rPr>
              <a:t> </a:t>
            </a:r>
            <a:r>
              <a:rPr lang="ru-RU" sz="2000" dirty="0" err="1" smtClean="0">
                <a:latin typeface="+mn-lt"/>
              </a:rPr>
              <a:t>розпочате</a:t>
            </a:r>
            <a:r>
              <a:rPr lang="ru-RU" sz="2000" dirty="0" smtClean="0">
                <a:latin typeface="+mn-lt"/>
              </a:rPr>
              <a:t> у 30-ті роки ХХ ст. </a:t>
            </a:r>
            <a:r>
              <a:rPr lang="uk-UA" sz="2000" dirty="0" smtClean="0">
                <a:latin typeface="+mn-lt"/>
              </a:rPr>
              <a:t>Протягом 60–70 років ХХ ст. завдяки зусиллям працівників служби крові було досягнуто значних успіхів у гематології, онкології, </a:t>
            </a:r>
            <a:r>
              <a:rPr lang="uk-UA" sz="2000" dirty="0" err="1" smtClean="0">
                <a:latin typeface="+mn-lt"/>
              </a:rPr>
              <a:t>трансплантології</a:t>
            </a:r>
            <a:r>
              <a:rPr lang="uk-UA" sz="2000" dirty="0" smtClean="0">
                <a:latin typeface="+mn-lt"/>
              </a:rPr>
              <a:t> тощо. Лікувально-профілактичні заклади відчули дефіцит крові, особливо у період переходу на </a:t>
            </a:r>
            <a:r>
              <a:rPr lang="uk-UA" sz="2000" dirty="0" err="1" smtClean="0">
                <a:latin typeface="+mn-lt"/>
              </a:rPr>
              <a:t>гемокомпонентну</a:t>
            </a:r>
            <a:r>
              <a:rPr lang="uk-UA" sz="2000" dirty="0" smtClean="0">
                <a:latin typeface="+mn-lt"/>
              </a:rPr>
              <a:t> терапію. За цих умов гостро постало питання про законодавчу базу відповідно до завдань розвитку донорства. Згідно із чинним Законом України від 23.06.1995 р. «Про донорство крові та її компонентів» передбачається урегулювання відносин, пов’язаних із розвитком донорства крові, її компонентів, у нових умовах планування, забезпечення комплексу соціальних, економічних, правових і медичних заходів з організації та захисту донорства.</a:t>
            </a:r>
            <a:endParaRPr lang="uk-UA" sz="2000"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3744416"/>
          </a:xfrm>
        </p:spPr>
        <p:txBody>
          <a:bodyPr>
            <a:noAutofit/>
          </a:bodyPr>
          <a:lstStyle/>
          <a:p>
            <a:pPr algn="ctr"/>
            <a:r>
              <a:rPr lang="uk-UA" sz="2000" dirty="0" smtClean="0">
                <a:latin typeface="+mn-lt"/>
              </a:rPr>
              <a:t/>
            </a:r>
            <a:br>
              <a:rPr lang="uk-UA" sz="2000" dirty="0" smtClean="0">
                <a:latin typeface="+mn-lt"/>
              </a:rPr>
            </a:br>
            <a:r>
              <a:rPr lang="uk-UA" sz="2000" dirty="0" smtClean="0">
                <a:latin typeface="+mn-lt"/>
              </a:rPr>
              <a:t> </a:t>
            </a:r>
            <a:r>
              <a:rPr lang="uk-UA" sz="1800" dirty="0" smtClean="0">
                <a:latin typeface="+mn-lt"/>
              </a:rPr>
              <a:t>8. створення єдиної </a:t>
            </a:r>
            <a:r>
              <a:rPr lang="uk-UA" sz="1800" dirty="0" err="1" smtClean="0">
                <a:latin typeface="+mn-lt"/>
              </a:rPr>
              <a:t>інформаційно-</a:t>
            </a:r>
            <a:r>
              <a:rPr lang="uk-UA" sz="1800" dirty="0" smtClean="0">
                <a:latin typeface="+mn-lt"/>
              </a:rPr>
              <a:t> аналітичної бази для роботи з донорськими кадрами (загальнодержавний і регіональний реєстр осіб, відведених від донорства);</a:t>
            </a:r>
            <a:br>
              <a:rPr lang="uk-UA" sz="1800" dirty="0" smtClean="0">
                <a:latin typeface="+mn-lt"/>
              </a:rPr>
            </a:br>
            <a:r>
              <a:rPr lang="uk-UA" sz="1800" dirty="0" smtClean="0">
                <a:latin typeface="+mn-lt"/>
              </a:rPr>
              <a:t>9. професійна підготовка фахівців для роботи з донорськими кадрами і розвитку донорства;</a:t>
            </a:r>
            <a:br>
              <a:rPr lang="uk-UA" sz="1800" dirty="0" smtClean="0">
                <a:latin typeface="+mn-lt"/>
              </a:rPr>
            </a:br>
            <a:r>
              <a:rPr lang="uk-UA" sz="1800" dirty="0" smtClean="0">
                <a:latin typeface="+mn-lt"/>
              </a:rPr>
              <a:t>10. підвищення престижу донорства та якості організаційно-методичного керівництва донорським рухом у регіонах.</a:t>
            </a:r>
            <a:br>
              <a:rPr lang="uk-UA" sz="1800" dirty="0" smtClean="0">
                <a:latin typeface="+mn-lt"/>
              </a:rPr>
            </a:br>
            <a:r>
              <a:rPr lang="uk-UA" sz="1800" dirty="0" smtClean="0">
                <a:latin typeface="+mn-lt"/>
              </a:rPr>
              <a:t> 11. розробка препаратів, які транспортують кисень;</a:t>
            </a:r>
            <a:br>
              <a:rPr lang="uk-UA" sz="1800" dirty="0" smtClean="0">
                <a:latin typeface="+mn-lt"/>
              </a:rPr>
            </a:br>
            <a:r>
              <a:rPr lang="uk-UA" sz="1800" dirty="0" smtClean="0">
                <a:latin typeface="+mn-lt"/>
              </a:rPr>
              <a:t>12.  запровадження </a:t>
            </a:r>
            <a:r>
              <a:rPr lang="uk-UA" sz="1800" dirty="0" err="1" smtClean="0">
                <a:latin typeface="+mn-lt"/>
              </a:rPr>
              <a:t>вірусінактивації</a:t>
            </a:r>
            <a:r>
              <a:rPr lang="uk-UA" sz="1800" dirty="0" smtClean="0">
                <a:latin typeface="+mn-lt"/>
              </a:rPr>
              <a:t> усіх компонентів і препаратів крові;</a:t>
            </a:r>
            <a:br>
              <a:rPr lang="uk-UA" sz="1800" dirty="0" smtClean="0">
                <a:latin typeface="+mn-lt"/>
              </a:rPr>
            </a:br>
            <a:r>
              <a:rPr lang="uk-UA" sz="1800" dirty="0" smtClean="0">
                <a:latin typeface="+mn-lt"/>
              </a:rPr>
              <a:t>13.  перехід на </a:t>
            </a:r>
            <a:r>
              <a:rPr lang="uk-UA" sz="1800" dirty="0" err="1" smtClean="0">
                <a:latin typeface="+mn-lt"/>
              </a:rPr>
              <a:t>ПЛР-діагностику</a:t>
            </a:r>
            <a:r>
              <a:rPr lang="uk-UA" sz="1800" dirty="0" smtClean="0">
                <a:latin typeface="+mn-lt"/>
              </a:rPr>
              <a:t> </a:t>
            </a:r>
            <a:r>
              <a:rPr lang="uk-UA" sz="1800" dirty="0" err="1" smtClean="0">
                <a:latin typeface="+mn-lt"/>
              </a:rPr>
              <a:t>гемотрансмісивних</a:t>
            </a:r>
            <a:r>
              <a:rPr lang="uk-UA" sz="1800" dirty="0" smtClean="0">
                <a:latin typeface="+mn-lt"/>
              </a:rPr>
              <a:t> інфекцій;</a:t>
            </a:r>
            <a:br>
              <a:rPr lang="uk-UA" sz="1800" dirty="0" smtClean="0">
                <a:latin typeface="+mn-lt"/>
              </a:rPr>
            </a:br>
            <a:r>
              <a:rPr lang="uk-UA" sz="1800" dirty="0" smtClean="0">
                <a:latin typeface="+mn-lt"/>
              </a:rPr>
              <a:t>14. будівництво </a:t>
            </a:r>
            <a:r>
              <a:rPr lang="uk-UA" sz="1800" dirty="0" err="1" smtClean="0">
                <a:latin typeface="+mn-lt"/>
              </a:rPr>
              <a:t>заводу-фракціонатора</a:t>
            </a:r>
            <a:r>
              <a:rPr lang="uk-UA" sz="1800" dirty="0" smtClean="0">
                <a:latin typeface="+mn-lt"/>
              </a:rPr>
              <a:t> та модернізація станцій переливання крові з метою отримання ліцензованої плазми</a:t>
            </a:r>
            <a:endParaRPr lang="uk-UA" sz="1800" dirty="0">
              <a:latin typeface="+mn-lt"/>
            </a:endParaRPr>
          </a:p>
        </p:txBody>
      </p:sp>
      <p:pic>
        <p:nvPicPr>
          <p:cNvPr id="4" name="Содержимое 3" descr="3567e738733d6196e30fc981773ea0c2.jpg"/>
          <p:cNvPicPr>
            <a:picLocks noGrp="1" noChangeAspect="1"/>
          </p:cNvPicPr>
          <p:nvPr>
            <p:ph idx="1"/>
          </p:nvPr>
        </p:nvPicPr>
        <p:blipFill>
          <a:blip r:embed="rId2" cstate="print"/>
          <a:stretch>
            <a:fillRect/>
          </a:stretch>
        </p:blipFill>
        <p:spPr>
          <a:xfrm>
            <a:off x="1619673" y="4077072"/>
            <a:ext cx="5733408" cy="2780928"/>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endParaRPr lang="uk-UA"/>
          </a:p>
        </p:txBody>
      </p:sp>
      <p:pic>
        <p:nvPicPr>
          <p:cNvPr id="4" name="Содержимое 3" descr="qmweHBgCbXU.jpg"/>
          <p:cNvPicPr>
            <a:picLocks noGrp="1" noChangeAspect="1"/>
          </p:cNvPicPr>
          <p:nvPr>
            <p:ph idx="1"/>
          </p:nvPr>
        </p:nvPicPr>
        <p:blipFill>
          <a:blip r:embed="rId2" cstate="print"/>
          <a:stretch>
            <a:fillRect/>
          </a:stretch>
        </p:blipFill>
        <p:spPr>
          <a:xfrm>
            <a:off x="1763688" y="764704"/>
            <a:ext cx="6048672" cy="576064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080120"/>
          </a:xfrm>
        </p:spPr>
        <p:txBody>
          <a:bodyPr>
            <a:noAutofit/>
          </a:bodyPr>
          <a:lstStyle/>
          <a:p>
            <a:r>
              <a:rPr lang="uk-UA" sz="6600" dirty="0" smtClean="0">
                <a:latin typeface="+mn-lt"/>
              </a:rPr>
              <a:t>    Дякую за увагу!</a:t>
            </a:r>
            <a:endParaRPr lang="uk-UA" sz="6600" dirty="0">
              <a:latin typeface="+mn-lt"/>
            </a:endParaRPr>
          </a:p>
        </p:txBody>
      </p:sp>
      <p:pic>
        <p:nvPicPr>
          <p:cNvPr id="4" name="Содержимое 3" descr="1360840803.gif"/>
          <p:cNvPicPr>
            <a:picLocks noGrp="1" noChangeAspect="1"/>
          </p:cNvPicPr>
          <p:nvPr>
            <p:ph idx="1"/>
          </p:nvPr>
        </p:nvPicPr>
        <p:blipFill>
          <a:blip r:embed="rId2" cstate="print"/>
          <a:stretch>
            <a:fillRect/>
          </a:stretch>
        </p:blipFill>
        <p:spPr>
          <a:xfrm>
            <a:off x="1835696" y="1772816"/>
            <a:ext cx="5616624" cy="480102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uk-UA" sz="1600" dirty="0" smtClean="0"/>
              <a:t/>
            </a:r>
            <a:br>
              <a:rPr lang="uk-UA" sz="1600" dirty="0" smtClean="0"/>
            </a:br>
            <a:endParaRPr lang="uk-UA" sz="1600" dirty="0"/>
          </a:p>
        </p:txBody>
      </p:sp>
      <p:sp>
        <p:nvSpPr>
          <p:cNvPr id="8" name="Текст 7"/>
          <p:cNvSpPr>
            <a:spLocks noGrp="1"/>
          </p:cNvSpPr>
          <p:nvPr>
            <p:ph type="body" idx="2"/>
          </p:nvPr>
        </p:nvSpPr>
        <p:spPr>
          <a:xfrm>
            <a:off x="179512" y="836712"/>
            <a:ext cx="6804248" cy="6336704"/>
          </a:xfrm>
        </p:spPr>
        <p:txBody>
          <a:bodyPr>
            <a:normAutofit/>
          </a:bodyPr>
          <a:lstStyle/>
          <a:p>
            <a:r>
              <a:rPr lang="uk-UA" sz="1600" b="1" dirty="0" smtClean="0">
                <a:solidFill>
                  <a:schemeClr val="tx2"/>
                </a:solidFill>
              </a:rPr>
              <a:t>Законодавство України про донорство крові та її компонентів складається з цього Закону та інших актів законодавства, що видаються відповідно до нього, і визначає:</a:t>
            </a:r>
          </a:p>
          <a:p>
            <a:r>
              <a:rPr lang="uk-UA" sz="1600" dirty="0" smtClean="0">
                <a:solidFill>
                  <a:schemeClr val="tx2"/>
                </a:solidFill>
              </a:rPr>
              <a:t>1. основні принципи організації донорства крові та її компонентів;</a:t>
            </a:r>
          </a:p>
          <a:p>
            <a:r>
              <a:rPr lang="uk-UA" sz="1600" dirty="0" smtClean="0">
                <a:solidFill>
                  <a:schemeClr val="tx2"/>
                </a:solidFill>
              </a:rPr>
              <a:t>2. права та обов'язки донорів крові та (або) її компонентів (далі - донорів), закладів охорони здоров'я, підприємств, установ, організацій у зазначеній сфері;</a:t>
            </a:r>
          </a:p>
          <a:p>
            <a:r>
              <a:rPr lang="uk-UA" sz="1600" dirty="0" smtClean="0">
                <a:solidFill>
                  <a:schemeClr val="tx2"/>
                </a:solidFill>
              </a:rPr>
              <a:t>3. порядок затвердження та фінансування державних цільових та місцевих програм розвитку донорства крові та її компонентів;</a:t>
            </a:r>
          </a:p>
          <a:p>
            <a:r>
              <a:rPr lang="uk-UA" sz="1600" dirty="0" smtClean="0">
                <a:solidFill>
                  <a:schemeClr val="tx2"/>
                </a:solidFill>
              </a:rPr>
              <a:t>4. порядок діяльності установ, закладів охорони здоров'я та підприємств, що здійснюють взяття, переробку, зберігання та застосування донорської крові та її компонентів, реалізацію їх та виготовлених з них препаратів (далі - препаратів);</a:t>
            </a:r>
          </a:p>
          <a:p>
            <a:r>
              <a:rPr lang="uk-UA" sz="1600" dirty="0" smtClean="0">
                <a:solidFill>
                  <a:schemeClr val="tx2"/>
                </a:solidFill>
              </a:rPr>
              <a:t>5. порядок організації та здійснення контролю за якістю крові, її компонентів, препаратів, що виготовляються з них, та </a:t>
            </a:r>
            <a:r>
              <a:rPr lang="uk-UA" sz="1600" dirty="0" err="1" smtClean="0">
                <a:solidFill>
                  <a:schemeClr val="tx2"/>
                </a:solidFill>
              </a:rPr>
              <a:t>консервуючих</a:t>
            </a:r>
            <a:r>
              <a:rPr lang="uk-UA" sz="1600" dirty="0" smtClean="0">
                <a:solidFill>
                  <a:schemeClr val="tx2"/>
                </a:solidFill>
              </a:rPr>
              <a:t> розчинів;</a:t>
            </a:r>
          </a:p>
          <a:p>
            <a:r>
              <a:rPr lang="uk-UA" sz="1600" dirty="0" smtClean="0">
                <a:solidFill>
                  <a:schemeClr val="tx2"/>
                </a:solidFill>
              </a:rPr>
              <a:t>6. порядок забезпечення споживачів донорською кров'ю, її компонентами та препаратами;</a:t>
            </a:r>
          </a:p>
          <a:p>
            <a:r>
              <a:rPr lang="uk-UA" sz="1600" dirty="0" smtClean="0">
                <a:solidFill>
                  <a:schemeClr val="tx2"/>
                </a:solidFill>
              </a:rPr>
              <a:t>7. порядок обміну донорською кров'ю, її компонентами, препаратами та вивезення їх за межі України.</a:t>
            </a:r>
          </a:p>
          <a:p>
            <a:endParaRPr lang="uk-UA" dirty="0">
              <a:solidFill>
                <a:schemeClr val="tx2"/>
              </a:solidFill>
            </a:endParaRPr>
          </a:p>
        </p:txBody>
      </p:sp>
      <p:pic>
        <p:nvPicPr>
          <p:cNvPr id="9" name="Содержимое 8" descr="iStock_000005017548Medium.jpg"/>
          <p:cNvPicPr>
            <a:picLocks noGrp="1" noChangeAspect="1"/>
          </p:cNvPicPr>
          <p:nvPr>
            <p:ph sz="half" idx="1"/>
          </p:nvPr>
        </p:nvPicPr>
        <p:blipFill>
          <a:blip r:embed="rId2" cstate="print"/>
          <a:stretch>
            <a:fillRect/>
          </a:stretch>
        </p:blipFill>
        <p:spPr>
          <a:xfrm>
            <a:off x="6732240" y="692696"/>
            <a:ext cx="2160240" cy="1728192"/>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404664"/>
            <a:ext cx="4536504" cy="5976664"/>
          </a:xfrm>
        </p:spPr>
        <p:txBody>
          <a:bodyPr>
            <a:noAutofit/>
          </a:bodyPr>
          <a:lstStyle/>
          <a:p>
            <a:r>
              <a:rPr lang="uk-UA" sz="2400" b="1" dirty="0" smtClean="0">
                <a:latin typeface="+mn-lt"/>
              </a:rPr>
              <a:t>Донорство крові та її компонентів</a:t>
            </a:r>
            <a:r>
              <a:rPr lang="uk-UA" sz="2400" dirty="0" smtClean="0">
                <a:latin typeface="+mn-lt"/>
              </a:rPr>
              <a:t>-добровільний акт волевиявлення людини, що полягає у наданні крові або її компонентів для подальшого безпосереднього використання для лікування, виготовлення відповідних лікарських препаратів або використання у наукових дослідженнях</a:t>
            </a:r>
            <a:br>
              <a:rPr lang="uk-UA" sz="2400" dirty="0" smtClean="0">
                <a:latin typeface="+mn-lt"/>
              </a:rPr>
            </a:br>
            <a:endParaRPr lang="uk-UA" sz="2400" dirty="0">
              <a:latin typeface="+mn-lt"/>
            </a:endParaRPr>
          </a:p>
        </p:txBody>
      </p:sp>
      <p:pic>
        <p:nvPicPr>
          <p:cNvPr id="5" name="Содержимое 4" descr="59410_1.jpg"/>
          <p:cNvPicPr>
            <a:picLocks noGrp="1" noChangeAspect="1"/>
          </p:cNvPicPr>
          <p:nvPr>
            <p:ph idx="1"/>
          </p:nvPr>
        </p:nvPicPr>
        <p:blipFill>
          <a:blip r:embed="rId2" cstate="print"/>
          <a:stretch>
            <a:fillRect/>
          </a:stretch>
        </p:blipFill>
        <p:spPr>
          <a:xfrm>
            <a:off x="4572000" y="1340768"/>
            <a:ext cx="4392488" cy="451787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400" dirty="0" smtClean="0"/>
              <a:t/>
            </a:r>
            <a:br>
              <a:rPr lang="uk-UA" sz="2400" dirty="0" smtClean="0"/>
            </a:br>
            <a:endParaRPr lang="uk-UA" sz="2400" dirty="0"/>
          </a:p>
        </p:txBody>
      </p:sp>
      <p:sp>
        <p:nvSpPr>
          <p:cNvPr id="5" name="Текст 4"/>
          <p:cNvSpPr>
            <a:spLocks noGrp="1"/>
          </p:cNvSpPr>
          <p:nvPr>
            <p:ph type="body" idx="2"/>
          </p:nvPr>
        </p:nvSpPr>
        <p:spPr>
          <a:xfrm>
            <a:off x="395536" y="620688"/>
            <a:ext cx="4968552" cy="5976664"/>
          </a:xfrm>
        </p:spPr>
        <p:txBody>
          <a:bodyPr/>
          <a:lstStyle/>
          <a:p>
            <a:pPr>
              <a:buFont typeface="Wingdings" pitchFamily="2" charset="2"/>
              <a:buChar char="v"/>
            </a:pPr>
            <a:r>
              <a:rPr lang="uk-UA" sz="2000" dirty="0" smtClean="0"/>
              <a:t>Донором може бути будь-який дієздатний громадянин України віком від 18 років, який пройшов відповідне медичне обстеження і в якого немає протипоказань, визначених Міністерством охорони здоров'я України. Особи, хворі на інфекційні хвороби, що можуть передаватися через кров, або інфіковані збудниками таких хвороб, можуть залучатися до виконання донорської функції лише у разі подальшого використання отриманих від них крові та (або) її компонентів виключно для проведення наукових досліджень, виготовлення діагностикумів та інших продуктів, що не призначаються для введення реципієнтам.</a:t>
            </a:r>
          </a:p>
          <a:p>
            <a:endParaRPr lang="uk-UA" dirty="0"/>
          </a:p>
        </p:txBody>
      </p:sp>
      <p:pic>
        <p:nvPicPr>
          <p:cNvPr id="6" name="Содержимое 5" descr="06779374655a4ba1d05f32a428673d59.jpg"/>
          <p:cNvPicPr>
            <a:picLocks noGrp="1" noChangeAspect="1"/>
          </p:cNvPicPr>
          <p:nvPr>
            <p:ph sz="half" idx="1"/>
          </p:nvPr>
        </p:nvPicPr>
        <p:blipFill>
          <a:blip r:embed="rId2" cstate="print"/>
          <a:stretch>
            <a:fillRect/>
          </a:stretch>
        </p:blipFill>
        <p:spPr>
          <a:xfrm>
            <a:off x="5526518" y="764705"/>
            <a:ext cx="3437970" cy="532859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a:xfrm flipH="1" flipV="1">
            <a:off x="8697144" y="-1"/>
            <a:ext cx="195336" cy="45719"/>
          </a:xfrm>
        </p:spPr>
        <p:txBody>
          <a:bodyPr>
            <a:normAutofit fontScale="90000"/>
          </a:bodyPr>
          <a:lstStyle/>
          <a:p>
            <a:endParaRPr lang="uk-UA" dirty="0"/>
          </a:p>
        </p:txBody>
      </p:sp>
      <p:sp>
        <p:nvSpPr>
          <p:cNvPr id="3" name="Текст 2"/>
          <p:cNvSpPr>
            <a:spLocks noGrp="1"/>
          </p:cNvSpPr>
          <p:nvPr>
            <p:ph sz="half" idx="1"/>
          </p:nvPr>
        </p:nvSpPr>
        <p:spPr>
          <a:xfrm>
            <a:off x="457200" y="620688"/>
            <a:ext cx="4038600" cy="6154699"/>
          </a:xfrm>
        </p:spPr>
        <p:txBody>
          <a:bodyPr/>
          <a:lstStyle/>
          <a:p>
            <a:pPr>
              <a:buFont typeface="Wingdings" pitchFamily="2" charset="2"/>
              <a:buChar char="v"/>
            </a:pPr>
            <a:r>
              <a:rPr lang="uk-UA" sz="2400" dirty="0" smtClean="0"/>
              <a:t>Взяття крові та (або) її компонентів у донора дозволяється лише за умови, що здоров'ю донора не буде заподіяно шкоди.</a:t>
            </a:r>
          </a:p>
          <a:p>
            <a:pPr>
              <a:buFont typeface="Wingdings" pitchFamily="2" charset="2"/>
              <a:buChar char="v"/>
            </a:pPr>
            <a:r>
              <a:rPr lang="uk-UA" sz="2400" dirty="0" smtClean="0"/>
              <a:t>За особистим визначенням донора давання крові та (або) її компонентів може здійснюватися безоплатно або з оплатою, порядок якої встановлюється Кабінетом Міністрів України.</a:t>
            </a:r>
          </a:p>
          <a:p>
            <a:pPr>
              <a:buFont typeface="Wingdings" pitchFamily="2" charset="2"/>
              <a:buChar char="v"/>
            </a:pPr>
            <a:endParaRPr lang="uk-UA" dirty="0"/>
          </a:p>
        </p:txBody>
      </p:sp>
      <p:pic>
        <p:nvPicPr>
          <p:cNvPr id="13" name="Содержимое 12" descr="1294614309_kishenkovi-groshi.jpg"/>
          <p:cNvPicPr>
            <a:picLocks noGrp="1" noChangeAspect="1"/>
          </p:cNvPicPr>
          <p:nvPr>
            <p:ph sz="half" idx="2"/>
          </p:nvPr>
        </p:nvPicPr>
        <p:blipFill>
          <a:blip r:embed="rId2" cstate="print"/>
          <a:stretch>
            <a:fillRect/>
          </a:stretch>
        </p:blipFill>
        <p:spPr>
          <a:xfrm>
            <a:off x="4788024" y="908720"/>
            <a:ext cx="4176464" cy="525554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uk-UA"/>
          </a:p>
        </p:txBody>
      </p:sp>
      <p:sp>
        <p:nvSpPr>
          <p:cNvPr id="7" name="Текст 6"/>
          <p:cNvSpPr>
            <a:spLocks noGrp="1"/>
          </p:cNvSpPr>
          <p:nvPr>
            <p:ph type="body" idx="2"/>
          </p:nvPr>
        </p:nvSpPr>
        <p:spPr>
          <a:xfrm>
            <a:off x="0" y="620688"/>
            <a:ext cx="3923928" cy="5760640"/>
          </a:xfrm>
        </p:spPr>
        <p:txBody>
          <a:bodyPr>
            <a:normAutofit/>
          </a:bodyPr>
          <a:lstStyle/>
          <a:p>
            <a:pPr>
              <a:buFont typeface="Wingdings" pitchFamily="2" charset="2"/>
              <a:buChar char="v"/>
            </a:pPr>
            <a:r>
              <a:rPr lang="uk-UA" sz="2000" dirty="0" smtClean="0"/>
              <a:t>За бажанням будь-якої дієздатної особи в порядку, що встановлюється Кабінетом Міністрів України, за її рахунок може здійснюватися заготівля та зберігання її власної крові та (або) її компонентів, а також крові та (або) її компонентів, отриманих від інших донорів, з метою використання їх у необхідних випадках для подання медичної допомоги такій особі, членам її сім'ї або іншим особам.</a:t>
            </a:r>
          </a:p>
        </p:txBody>
      </p:sp>
      <p:pic>
        <p:nvPicPr>
          <p:cNvPr id="8" name="Содержимое 7" descr="article-2077078-0F3E709500000578-656_964x637.jpg"/>
          <p:cNvPicPr>
            <a:picLocks noGrp="1" noChangeAspect="1"/>
          </p:cNvPicPr>
          <p:nvPr>
            <p:ph sz="half" idx="1"/>
          </p:nvPr>
        </p:nvPicPr>
        <p:blipFill>
          <a:blip r:embed="rId2" cstate="print"/>
          <a:stretch>
            <a:fillRect/>
          </a:stretch>
        </p:blipFill>
        <p:spPr>
          <a:xfrm>
            <a:off x="3923928" y="764704"/>
            <a:ext cx="5040561" cy="4608512"/>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39552" y="908720"/>
            <a:ext cx="8229600" cy="1800200"/>
          </a:xfrm>
        </p:spPr>
        <p:txBody>
          <a:bodyPr>
            <a:normAutofit fontScale="90000"/>
          </a:bodyPr>
          <a:lstStyle/>
          <a:p>
            <a:r>
              <a:rPr lang="uk-UA" sz="3600" b="1" dirty="0" smtClean="0">
                <a:latin typeface="+mn-lt"/>
              </a:rPr>
              <a:t>ПРАВА, ОБОВ'ЯЗКИ ДОНОРА, ГАРАНТІЇ ТА ПІЛЬГИ, ЯКІ НАДАЮТЬСЯ ДОНОРУ</a:t>
            </a:r>
            <a:r>
              <a:rPr lang="uk-UA" dirty="0" smtClean="0"/>
              <a:t/>
            </a:r>
            <a:br>
              <a:rPr lang="uk-UA" dirty="0" smtClean="0"/>
            </a:br>
            <a:endParaRPr lang="uk-UA" dirty="0"/>
          </a:p>
        </p:txBody>
      </p:sp>
      <p:pic>
        <p:nvPicPr>
          <p:cNvPr id="7" name="Содержимое 6" descr="81894.jpg"/>
          <p:cNvPicPr>
            <a:picLocks noGrp="1" noChangeAspect="1"/>
          </p:cNvPicPr>
          <p:nvPr>
            <p:ph idx="1"/>
          </p:nvPr>
        </p:nvPicPr>
        <p:blipFill>
          <a:blip r:embed="rId2" cstate="print"/>
          <a:stretch>
            <a:fillRect/>
          </a:stretch>
        </p:blipFill>
        <p:spPr>
          <a:xfrm>
            <a:off x="1331640" y="2348880"/>
            <a:ext cx="6385892" cy="4104456"/>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0"/>
            <a:ext cx="8229600" cy="6336704"/>
          </a:xfrm>
        </p:spPr>
        <p:txBody>
          <a:bodyPr>
            <a:normAutofit/>
          </a:bodyPr>
          <a:lstStyle/>
          <a:p>
            <a:pPr algn="ctr"/>
            <a:r>
              <a:rPr lang="uk-UA" sz="2400" b="1" dirty="0" smtClean="0">
                <a:solidFill>
                  <a:schemeClr val="tx1"/>
                </a:solidFill>
              </a:rPr>
              <a:t>Захист державою прав донора</a:t>
            </a:r>
            <a:r>
              <a:rPr lang="uk-UA" sz="2400" dirty="0" smtClean="0">
                <a:solidFill>
                  <a:schemeClr val="tx1"/>
                </a:solidFill>
              </a:rPr>
              <a:t/>
            </a:r>
            <a:br>
              <a:rPr lang="uk-UA" sz="2400" dirty="0" smtClean="0">
                <a:solidFill>
                  <a:schemeClr val="tx1"/>
                </a:solidFill>
              </a:rPr>
            </a:br>
            <a:r>
              <a:rPr lang="uk-UA" sz="1800" dirty="0" smtClean="0"/>
              <a:t>Держава гарантує захист прав донора та охорону його здоров'я, а також надає йому пільги.</a:t>
            </a:r>
            <a:br>
              <a:rPr lang="uk-UA" sz="1800" dirty="0" smtClean="0"/>
            </a:br>
            <a:r>
              <a:rPr lang="uk-UA" sz="1800" dirty="0" smtClean="0"/>
              <a:t>Посадові особи установ та закладів охорони здоров'я зобов'язані поінформувати донора про його права і обов'язки та порядок здійснення донорської функції.</a:t>
            </a:r>
            <a:br>
              <a:rPr lang="uk-UA" sz="1800" dirty="0" smtClean="0"/>
            </a:br>
            <a:r>
              <a:rPr lang="uk-UA" sz="1800" dirty="0" smtClean="0"/>
              <a:t>Медичне обстеження донора перед здаванням крові та її компонентів і видача довідок про стан його здоров'я здійснюються безплатно.</a:t>
            </a:r>
            <a:br>
              <a:rPr lang="uk-UA" sz="1800" dirty="0" smtClean="0"/>
            </a:br>
            <a:r>
              <a:rPr lang="uk-UA" sz="1800" dirty="0" smtClean="0"/>
              <a:t>На випадок зараження донора інфекційними хворобами або виникнення у нього інших хвороб чи розладу здоров'я у зв'язку з виконанням донорської функції донор підлягає обов'язковому державному страхуванню(відшкодовується шкоди, з урахуванням додаткових витрат на лікування, посилене харчування та на інші заходи).</a:t>
            </a:r>
            <a:br>
              <a:rPr lang="uk-UA" sz="1800" dirty="0" smtClean="0"/>
            </a:br>
            <a:r>
              <a:rPr lang="uk-UA" sz="1800" dirty="0" smtClean="0"/>
              <a:t>Інвалідність донора, що настала у зв'язку з виконанням ним донорської функції, прирівнюється до інвалідності внаслідок трудового каліцтва чи професійного захворювання.</a:t>
            </a:r>
            <a:br>
              <a:rPr lang="uk-UA" sz="1800" dirty="0" smtClean="0"/>
            </a:br>
            <a:r>
              <a:rPr lang="uk-UA" sz="1800" dirty="0" smtClean="0"/>
              <a:t>У разі смерті донора, членам сім'ї померлого, які перебували на його утриманні, призначається пенсія у зв'язку з втратою годувальника. </a:t>
            </a:r>
            <a:br>
              <a:rPr lang="uk-UA" sz="1800" dirty="0" smtClean="0"/>
            </a:br>
            <a:endParaRPr lang="uk-UA" sz="1800" dirty="0">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246</TotalTime>
  <Words>1143</Words>
  <Application>Microsoft Office PowerPoint</Application>
  <PresentationFormat>Экран (4:3)</PresentationFormat>
  <Paragraphs>51</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Городская</vt:lpstr>
      <vt:lpstr>Донорство крові та її компонентів</vt:lpstr>
      <vt:lpstr>Донорство крові виникло понад 100 років тому після відкриття груп крові.  Масове донорство в Україні було розпочате у 30-ті роки ХХ ст. Протягом 60–70 років ХХ ст. завдяки зусиллям працівників служби крові було досягнуто значних успіхів у гематології, онкології, трансплантології тощо. Лікувально-профілактичні заклади відчули дефіцит крові, особливо у період переходу на гемокомпонентну терапію. За цих умов гостро постало питання про законодавчу базу відповідно до завдань розвитку донорства. Згідно із чинним Законом України від 23.06.1995 р. «Про донорство крові та її компонентів» передбачається урегулювання відносин, пов’язаних із розвитком донорства крові, її компонентів, у нових умовах планування, забезпечення комплексу соціальних, економічних, правових і медичних заходів з організації та захисту донорства.</vt:lpstr>
      <vt:lpstr> </vt:lpstr>
      <vt:lpstr>Донорство крові та її компонентів-добровільний акт волевиявлення людини, що полягає у наданні крові або її компонентів для подальшого безпосереднього використання для лікування, виготовлення відповідних лікарських препаратів або використання у наукових дослідженнях </vt:lpstr>
      <vt:lpstr> </vt:lpstr>
      <vt:lpstr>Слайд 6</vt:lpstr>
      <vt:lpstr>Слайд 7</vt:lpstr>
      <vt:lpstr>ПРАВА, ОБОВ'ЯЗКИ ДОНОРА, ГАРАНТІЇ ТА ПІЛЬГИ, ЯКІ НАДАЮТЬСЯ ДОНОРУ </vt:lpstr>
      <vt:lpstr>Захист державою прав донора Держава гарантує захист прав донора та охорону його здоров'я, а також надає йому пільги. Посадові особи установ та закладів охорони здоров'я зобов'язані поінформувати донора про його права і обов'язки та порядок здійснення донорської функції. Медичне обстеження донора перед здаванням крові та її компонентів і видача довідок про стан його здоров'я здійснюються безплатно. На випадок зараження донора інфекційними хворобами або виникнення у нього інших хвороб чи розладу здоров'я у зв'язку з виконанням донорської функції донор підлягає обов'язковому державному страхуванню(відшкодовується шкоди, з урахуванням додаткових витрат на лікування, посилене харчування та на інші заходи). Інвалідність донора, що настала у зв'язку з виконанням ним донорської функції, прирівнюється до інвалідності внаслідок трудового каліцтва чи професійного захворювання. У разі смерті донора, членам сім'ї померлого, які перебували на його утриманні, призначається пенсія у зв'язку з втратою годувальника.  </vt:lpstr>
      <vt:lpstr>Пільги, що надаються донорам В день давання крові та (або) її компонентів, а також в день медичного обстеження працівник, який є або виявив бажання стати донором, звільняється від роботи на підприємстві.(студенти вищих навчальних закладів та учнів професійних навчально-виховних закладів у зазначені дні звільняються від занять). Після кожного дня давання крові та (або) її компонентів, в тому числі у вихідні, святкові та неробочі дні, донору надається додатковий день відпочинку із збереженням за ним середнього заробітку, що може бути приєднано до щорічної відпустки або використано в інший час протягом року; за бажанням надається інший день відпочинку із збереженням за ним середнього заробітку; у період щорічної відпустки ця відпустка продовжується на відповідну кількість днів. Підставою для надання зазначених пільг є відповідні довідки, видані донору за місцем медичного обстеження чи давання крові та (або) її компонентів.  В день давання крові та (або) її компонентів донор забезпечується безкоштовними сніданком та обідом за рахунок коштів закладу охорони здоров'я. У разі неможливості забезпечення таким харчуванням відповідний заклад  має відшкодувати донору готівкову вартість  харчування. </vt:lpstr>
      <vt:lpstr>Донори, які безоплатно здали кров в кількості 40 разових максимально допустимих доз або плазму крові в кількості 60 разових максимально допустимих доз, незалежно від часу їх здачі, набувають статусу Почесного донора України.  Донори, які безоплатно здали кров та (або) її компоненти в кількості 100 і більше разових максимально допустимих доз, можуть бути нагороджені державними нагородами України. </vt:lpstr>
      <vt:lpstr>Почесні донори України мають право на: </vt:lpstr>
      <vt:lpstr>Обов'язки донора          Особа, яка виявила бажання здати кров та (або) її компоненти, зобов'язана не пізніше ніж за три дні до дня медичного обстеження, повідомити письмовою заявою адміністрацію або командування військової частини, про свій намір пройти  обстеження і здати кров та (або) її компоненти, особа має визначити додатковий день відпочинку. Зазначена заява не подається у випадках, коли особа, перебуває у відпустці, відрядженні, або у разі, коли її кров терміново необхідна для надання невідкладної медичної допомоги хворому.       Дана особа під час медичного обстеження, що проводиться перед даванням крові та (або) її компонентів, зобов'язана повідомити відповідну посадову особу установи чи закладу охорони здоров'я відомі їй дані про перенесені та наявні в неї захворювання, а також про вживання нею наркотичних речовин та властиві їй інші форми ризикованої поведінки, що можуть сприяти зараженню донора інфекційними хворобами, які передаються через кров, і за наявності яких виконання донорської функції може бути обмежено(інформація засвідчується особистими підписами особи, яка виявила бажання здати кров або її компоненти, та посадової особи установи чи закладу охорони здоров'я і становить лікарську таємницю). </vt:lpstr>
      <vt:lpstr>        ОРГАНІЗАЦІЯ ДОНОРСТВА КРОВІ ТА ЇЇ КОМПОНЕНТІВ</vt:lpstr>
      <vt:lpstr>Відповідальність за порушення прав донорів, порядку взяття, переробки, зберігання, реалізації та застосування донорської крові, її компонентів та препаратів</vt:lpstr>
      <vt:lpstr>Відповідальність донора</vt:lpstr>
      <vt:lpstr> Порядок обміну донорською кров'ю, її компонентами, препаратами та вивезення їх за межі України </vt:lpstr>
      <vt:lpstr>Розвиток донорства залежить від вирішення ряду організаційних проблем.</vt:lpstr>
      <vt:lpstr>Найбільш важливі з них: 1. поліпшення державної політики в галузі розвитку безоплатного добровільного донорства, достатнього для самозабезпечення країни компонентами і препаратами донорської крові; 2. удосконалення законодавчих і нормативно-правових актів у службі крові з урахуванням вимог Всесвітньої організації охорони здоров’я та інших міжнародних зобов’язань України; 3. комплектація донорських кадрів; 4. клінічне та лабораторне обстеження донорів — якість, стандартизація та безпека; 5. створення Національного реєстру донорів крові, її компонентів та програмне забезпечення бази даних; 6. удосконалення системи морального стимулювання безоплатного донорства і заохочення організаторів донорського руху, в тому числі керівників підприємств і організацій, які сприяють участі у донорстві своїх співробітників; 7. створення національного і регіональних громадських об’єднань добровільних донорів;  </vt:lpstr>
      <vt:lpstr>  8. створення єдиної інформаційно- аналітичної бази для роботи з донорськими кадрами (загальнодержавний і регіональний реєстр осіб, відведених від донорства); 9. професійна підготовка фахівців для роботи з донорськими кадрами і розвитку донорства; 10. підвищення престижу донорства та якості організаційно-методичного керівництва донорським рухом у регіонах.  11. розробка препаратів, які транспортують кисень; 12.  запровадження вірусінактивації усіх компонентів і препаратів крові; 13.  перехід на ПЛР-діагностику гемотрансмісивних інфекцій; 14. будівництво заводу-фракціонатора та модернізація станцій переливання крові з метою отримання ліцензованої плазми</vt:lpstr>
      <vt:lpstr>Слайд 21</vt:lpstr>
      <vt:lpstr>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Донорство крові та її компонентів</dc:title>
  <dc:creator>User</dc:creator>
  <cp:lastModifiedBy>User</cp:lastModifiedBy>
  <cp:revision>28</cp:revision>
  <dcterms:created xsi:type="dcterms:W3CDTF">2014-11-10T20:10:16Z</dcterms:created>
  <dcterms:modified xsi:type="dcterms:W3CDTF">2014-11-12T20:33:24Z</dcterms:modified>
</cp:coreProperties>
</file>